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4" r:id="rId2"/>
  </p:sldMasterIdLst>
  <p:notesMasterIdLst>
    <p:notesMasterId r:id="rId52"/>
  </p:notesMasterIdLst>
  <p:handoutMasterIdLst>
    <p:handoutMasterId r:id="rId53"/>
  </p:handoutMasterIdLst>
  <p:sldIdLst>
    <p:sldId id="268" r:id="rId3"/>
    <p:sldId id="324" r:id="rId4"/>
    <p:sldId id="260" r:id="rId5"/>
    <p:sldId id="267" r:id="rId6"/>
    <p:sldId id="261" r:id="rId7"/>
    <p:sldId id="269" r:id="rId8"/>
    <p:sldId id="321" r:id="rId9"/>
    <p:sldId id="318" r:id="rId10"/>
    <p:sldId id="319" r:id="rId11"/>
    <p:sldId id="320" r:id="rId12"/>
    <p:sldId id="302" r:id="rId13"/>
    <p:sldId id="303" r:id="rId14"/>
    <p:sldId id="305" r:id="rId15"/>
    <p:sldId id="306" r:id="rId16"/>
    <p:sldId id="307" r:id="rId17"/>
    <p:sldId id="323" r:id="rId18"/>
    <p:sldId id="308" r:id="rId19"/>
    <p:sldId id="304" r:id="rId20"/>
    <p:sldId id="270" r:id="rId21"/>
    <p:sldId id="272" r:id="rId22"/>
    <p:sldId id="273" r:id="rId23"/>
    <p:sldId id="274" r:id="rId24"/>
    <p:sldId id="275" r:id="rId25"/>
    <p:sldId id="277" r:id="rId26"/>
    <p:sldId id="276" r:id="rId27"/>
    <p:sldId id="322" r:id="rId28"/>
    <p:sldId id="309" r:id="rId29"/>
    <p:sldId id="325" r:id="rId30"/>
    <p:sldId id="278" r:id="rId31"/>
    <p:sldId id="279" r:id="rId32"/>
    <p:sldId id="280" r:id="rId33"/>
    <p:sldId id="288" r:id="rId34"/>
    <p:sldId id="281"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14" r:id="rId48"/>
    <p:sldId id="282" r:id="rId49"/>
    <p:sldId id="326" r:id="rId50"/>
    <p:sldId id="283" r:id="rId51"/>
  </p:sldIdLst>
  <p:sldSz cx="24382413" cy="13716000"/>
  <p:notesSz cx="6797675" cy="9926638"/>
  <p:embeddedFontLst>
    <p:embeddedFont>
      <p:font typeface="Montserrat SemiBold" panose="00000700000000000000" pitchFamily="2" charset="0"/>
      <p:bold r:id="rId54"/>
      <p:boldItalic r:id="rId55"/>
    </p:embeddedFont>
    <p:embeddedFont>
      <p:font typeface="Montserrat bold" panose="00000800000000000000" pitchFamily="2" charset="0"/>
      <p:bold r:id="rId56"/>
    </p:embeddedFont>
    <p:embeddedFont>
      <p:font typeface="Calibri" panose="020F0502020204030204" pitchFamily="34" charset="0"/>
      <p:regular r:id="rId57"/>
      <p:bold r:id="rId58"/>
      <p:italic r:id="rId59"/>
      <p:boldItalic r:id="rId60"/>
    </p:embeddedFont>
    <p:embeddedFont>
      <p:font typeface="Montserrat Medium" panose="00000600000000000000" pitchFamily="2" charset="0"/>
      <p:regular r:id="rId61"/>
      <p:italic r:id="rId62"/>
    </p:embeddedFont>
  </p:embeddedFontLst>
  <p:custDataLst>
    <p:tags r:id="rId63"/>
  </p:custDataLst>
  <p:defaultTextStyle>
    <a:defPPr>
      <a:defRPr lang="da-DK"/>
    </a:defPPr>
    <a:lvl1pPr marL="0" algn="l" defTabSz="1828617" rtl="0" eaLnBrk="1" latinLnBrk="0" hangingPunct="1">
      <a:defRPr sz="3600" kern="1200">
        <a:solidFill>
          <a:schemeClr val="tx1"/>
        </a:solidFill>
        <a:latin typeface="+mn-lt"/>
        <a:ea typeface="+mn-ea"/>
        <a:cs typeface="+mn-cs"/>
      </a:defRPr>
    </a:lvl1pPr>
    <a:lvl2pPr marL="914309" algn="l" defTabSz="1828617" rtl="0" eaLnBrk="1" latinLnBrk="0" hangingPunct="1">
      <a:defRPr sz="3600" kern="1200">
        <a:solidFill>
          <a:schemeClr val="tx1"/>
        </a:solidFill>
        <a:latin typeface="+mn-lt"/>
        <a:ea typeface="+mn-ea"/>
        <a:cs typeface="+mn-cs"/>
      </a:defRPr>
    </a:lvl2pPr>
    <a:lvl3pPr marL="1828617" algn="l" defTabSz="1828617" rtl="0" eaLnBrk="1" latinLnBrk="0" hangingPunct="1">
      <a:defRPr sz="3600" kern="1200">
        <a:solidFill>
          <a:schemeClr val="tx1"/>
        </a:solidFill>
        <a:latin typeface="+mn-lt"/>
        <a:ea typeface="+mn-ea"/>
        <a:cs typeface="+mn-cs"/>
      </a:defRPr>
    </a:lvl3pPr>
    <a:lvl4pPr marL="2742926" algn="l" defTabSz="1828617" rtl="0" eaLnBrk="1" latinLnBrk="0" hangingPunct="1">
      <a:defRPr sz="3600" kern="1200">
        <a:solidFill>
          <a:schemeClr val="tx1"/>
        </a:solidFill>
        <a:latin typeface="+mn-lt"/>
        <a:ea typeface="+mn-ea"/>
        <a:cs typeface="+mn-cs"/>
      </a:defRPr>
    </a:lvl4pPr>
    <a:lvl5pPr marL="3657234" algn="l" defTabSz="1828617" rtl="0" eaLnBrk="1" latinLnBrk="0" hangingPunct="1">
      <a:defRPr sz="3600" kern="1200">
        <a:solidFill>
          <a:schemeClr val="tx1"/>
        </a:solidFill>
        <a:latin typeface="+mn-lt"/>
        <a:ea typeface="+mn-ea"/>
        <a:cs typeface="+mn-cs"/>
      </a:defRPr>
    </a:lvl5pPr>
    <a:lvl6pPr marL="4571543" algn="l" defTabSz="1828617" rtl="0" eaLnBrk="1" latinLnBrk="0" hangingPunct="1">
      <a:defRPr sz="3600" kern="1200">
        <a:solidFill>
          <a:schemeClr val="tx1"/>
        </a:solidFill>
        <a:latin typeface="+mn-lt"/>
        <a:ea typeface="+mn-ea"/>
        <a:cs typeface="+mn-cs"/>
      </a:defRPr>
    </a:lvl6pPr>
    <a:lvl7pPr marL="5485851" algn="l" defTabSz="1828617" rtl="0" eaLnBrk="1" latinLnBrk="0" hangingPunct="1">
      <a:defRPr sz="3600" kern="1200">
        <a:solidFill>
          <a:schemeClr val="tx1"/>
        </a:solidFill>
        <a:latin typeface="+mn-lt"/>
        <a:ea typeface="+mn-ea"/>
        <a:cs typeface="+mn-cs"/>
      </a:defRPr>
    </a:lvl7pPr>
    <a:lvl8pPr marL="6400160" algn="l" defTabSz="1828617" rtl="0" eaLnBrk="1" latinLnBrk="0" hangingPunct="1">
      <a:defRPr sz="3600" kern="1200">
        <a:solidFill>
          <a:schemeClr val="tx1"/>
        </a:solidFill>
        <a:latin typeface="+mn-lt"/>
        <a:ea typeface="+mn-ea"/>
        <a:cs typeface="+mn-cs"/>
      </a:defRPr>
    </a:lvl8pPr>
    <a:lvl9pPr marL="7314468" algn="l" defTabSz="1828617"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82461" autoAdjust="0"/>
  </p:normalViewPr>
  <p:slideViewPr>
    <p:cSldViewPr snapToGrid="0">
      <p:cViewPr varScale="1">
        <p:scale>
          <a:sx n="54" d="100"/>
          <a:sy n="54" d="100"/>
        </p:scale>
        <p:origin x="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EEE87C-5D0C-4B69-8580-E052F45B7479}" type="doc">
      <dgm:prSet loTypeId="urn:microsoft.com/office/officeart/2005/8/layout/venn2" loCatId="relationship" qsTypeId="urn:microsoft.com/office/officeart/2005/8/quickstyle/simple1" qsCatId="simple" csTypeId="urn:microsoft.com/office/officeart/2005/8/colors/accent5_3" csCatId="accent5" phldr="1"/>
      <dgm:spPr/>
      <dgm:t>
        <a:bodyPr/>
        <a:lstStyle/>
        <a:p>
          <a:endParaRPr lang="da-DK"/>
        </a:p>
      </dgm:t>
    </dgm:pt>
    <dgm:pt modelId="{A9EAA009-42BE-4AAD-86BB-94D08B608747}">
      <dgm:prSet phldrT="[Tekst]"/>
      <dgm:spPr/>
      <dgm:t>
        <a:bodyPr/>
        <a:lstStyle/>
        <a:p>
          <a:r>
            <a:rPr lang="da-DK" dirty="0" smtClean="0"/>
            <a:t>Fælles viden</a:t>
          </a:r>
        </a:p>
        <a:p>
          <a:endParaRPr lang="da-DK" dirty="0"/>
        </a:p>
      </dgm:t>
    </dgm:pt>
    <dgm:pt modelId="{667D52D0-57D3-4AB8-A825-B7DDF852C693}" type="parTrans" cxnId="{390CA786-CF88-4033-9CBF-123079A8929F}">
      <dgm:prSet/>
      <dgm:spPr/>
      <dgm:t>
        <a:bodyPr/>
        <a:lstStyle/>
        <a:p>
          <a:endParaRPr lang="da-DK"/>
        </a:p>
      </dgm:t>
    </dgm:pt>
    <dgm:pt modelId="{5E6199FF-D636-46AD-A3EE-35691E7E2DD1}" type="sibTrans" cxnId="{390CA786-CF88-4033-9CBF-123079A8929F}">
      <dgm:prSet/>
      <dgm:spPr/>
      <dgm:t>
        <a:bodyPr/>
        <a:lstStyle/>
        <a:p>
          <a:endParaRPr lang="da-DK"/>
        </a:p>
      </dgm:t>
    </dgm:pt>
    <dgm:pt modelId="{931FC388-4294-4272-83F2-D35A39695E8B}">
      <dgm:prSet phldrT="[Tekst]"/>
      <dgm:spPr/>
      <dgm:t>
        <a:bodyPr/>
        <a:lstStyle/>
        <a:p>
          <a:r>
            <a:rPr lang="da-DK" dirty="0" smtClean="0"/>
            <a:t>Aftalte arbejdsgange og procedure</a:t>
          </a:r>
        </a:p>
      </dgm:t>
    </dgm:pt>
    <dgm:pt modelId="{0D97F082-9703-4673-B99F-52742B80C222}" type="parTrans" cxnId="{D5D69E8F-C438-4B38-8CE6-7CC3CA62A3A3}">
      <dgm:prSet/>
      <dgm:spPr/>
      <dgm:t>
        <a:bodyPr/>
        <a:lstStyle/>
        <a:p>
          <a:endParaRPr lang="da-DK"/>
        </a:p>
      </dgm:t>
    </dgm:pt>
    <dgm:pt modelId="{BE993443-4AA0-49B1-BFB7-6B6270D15ED5}" type="sibTrans" cxnId="{D5D69E8F-C438-4B38-8CE6-7CC3CA62A3A3}">
      <dgm:prSet/>
      <dgm:spPr/>
      <dgm:t>
        <a:bodyPr/>
        <a:lstStyle/>
        <a:p>
          <a:endParaRPr lang="da-DK"/>
        </a:p>
      </dgm:t>
    </dgm:pt>
    <dgm:pt modelId="{F6084D02-AE95-4DCC-A884-96FBA1538926}">
      <dgm:prSet phldrT="[Tekst]"/>
      <dgm:spPr/>
      <dgm:t>
        <a:bodyPr/>
        <a:lstStyle/>
        <a:p>
          <a:r>
            <a:rPr lang="da-DK" dirty="0" smtClean="0"/>
            <a:t>Fælles værktøjer</a:t>
          </a:r>
        </a:p>
        <a:p>
          <a:endParaRPr lang="da-DK" dirty="0"/>
        </a:p>
      </dgm:t>
    </dgm:pt>
    <dgm:pt modelId="{32F3176B-C5F7-46B6-A555-954E8DD9BF7D}" type="parTrans" cxnId="{148ADBBD-E1F9-4988-91B5-06A56603C439}">
      <dgm:prSet/>
      <dgm:spPr/>
      <dgm:t>
        <a:bodyPr/>
        <a:lstStyle/>
        <a:p>
          <a:endParaRPr lang="da-DK"/>
        </a:p>
      </dgm:t>
    </dgm:pt>
    <dgm:pt modelId="{327B0227-7059-4C10-9343-ED2935CC8FA2}" type="sibTrans" cxnId="{148ADBBD-E1F9-4988-91B5-06A56603C439}">
      <dgm:prSet/>
      <dgm:spPr/>
      <dgm:t>
        <a:bodyPr/>
        <a:lstStyle/>
        <a:p>
          <a:endParaRPr lang="da-DK"/>
        </a:p>
      </dgm:t>
    </dgm:pt>
    <dgm:pt modelId="{F5F61CD6-7F8B-4936-B38C-A2FF65E11568}" type="pres">
      <dgm:prSet presAssocID="{C4EEE87C-5D0C-4B69-8580-E052F45B7479}" presName="Name0" presStyleCnt="0">
        <dgm:presLayoutVars>
          <dgm:chMax val="7"/>
          <dgm:resizeHandles val="exact"/>
        </dgm:presLayoutVars>
      </dgm:prSet>
      <dgm:spPr/>
      <dgm:t>
        <a:bodyPr/>
        <a:lstStyle/>
        <a:p>
          <a:endParaRPr lang="da-DK"/>
        </a:p>
      </dgm:t>
    </dgm:pt>
    <dgm:pt modelId="{0CD32821-4D57-41F2-9357-0E5C6E36E85E}" type="pres">
      <dgm:prSet presAssocID="{C4EEE87C-5D0C-4B69-8580-E052F45B7479}" presName="comp1" presStyleCnt="0"/>
      <dgm:spPr/>
      <dgm:t>
        <a:bodyPr/>
        <a:lstStyle/>
        <a:p>
          <a:endParaRPr lang="da-DK"/>
        </a:p>
      </dgm:t>
    </dgm:pt>
    <dgm:pt modelId="{528D6973-E760-4C24-963A-141FE517BD87}" type="pres">
      <dgm:prSet presAssocID="{C4EEE87C-5D0C-4B69-8580-E052F45B7479}" presName="circle1" presStyleLbl="node1" presStyleIdx="0" presStyleCnt="3"/>
      <dgm:spPr/>
      <dgm:t>
        <a:bodyPr/>
        <a:lstStyle/>
        <a:p>
          <a:endParaRPr lang="da-DK"/>
        </a:p>
      </dgm:t>
    </dgm:pt>
    <dgm:pt modelId="{0F69E727-492B-49B1-BE34-E29840D65C83}" type="pres">
      <dgm:prSet presAssocID="{C4EEE87C-5D0C-4B69-8580-E052F45B7479}" presName="c1text" presStyleLbl="node1" presStyleIdx="0" presStyleCnt="3">
        <dgm:presLayoutVars>
          <dgm:bulletEnabled val="1"/>
        </dgm:presLayoutVars>
      </dgm:prSet>
      <dgm:spPr/>
      <dgm:t>
        <a:bodyPr/>
        <a:lstStyle/>
        <a:p>
          <a:endParaRPr lang="da-DK"/>
        </a:p>
      </dgm:t>
    </dgm:pt>
    <dgm:pt modelId="{C9AAFA74-B112-46A6-991D-77AA6E6FD493}" type="pres">
      <dgm:prSet presAssocID="{C4EEE87C-5D0C-4B69-8580-E052F45B7479}" presName="comp2" presStyleCnt="0"/>
      <dgm:spPr/>
      <dgm:t>
        <a:bodyPr/>
        <a:lstStyle/>
        <a:p>
          <a:endParaRPr lang="da-DK"/>
        </a:p>
      </dgm:t>
    </dgm:pt>
    <dgm:pt modelId="{4483E0A0-5B42-4ECD-A9B4-B15290905665}" type="pres">
      <dgm:prSet presAssocID="{C4EEE87C-5D0C-4B69-8580-E052F45B7479}" presName="circle2" presStyleLbl="node1" presStyleIdx="1" presStyleCnt="3"/>
      <dgm:spPr/>
      <dgm:t>
        <a:bodyPr/>
        <a:lstStyle/>
        <a:p>
          <a:endParaRPr lang="da-DK"/>
        </a:p>
      </dgm:t>
    </dgm:pt>
    <dgm:pt modelId="{453FCA8B-1F8F-46A1-A10C-C4D660175438}" type="pres">
      <dgm:prSet presAssocID="{C4EEE87C-5D0C-4B69-8580-E052F45B7479}" presName="c2text" presStyleLbl="node1" presStyleIdx="1" presStyleCnt="3">
        <dgm:presLayoutVars>
          <dgm:bulletEnabled val="1"/>
        </dgm:presLayoutVars>
      </dgm:prSet>
      <dgm:spPr/>
      <dgm:t>
        <a:bodyPr/>
        <a:lstStyle/>
        <a:p>
          <a:endParaRPr lang="da-DK"/>
        </a:p>
      </dgm:t>
    </dgm:pt>
    <dgm:pt modelId="{9A140E53-BCFE-4EBA-BBE6-0DD3FFC52365}" type="pres">
      <dgm:prSet presAssocID="{C4EEE87C-5D0C-4B69-8580-E052F45B7479}" presName="comp3" presStyleCnt="0"/>
      <dgm:spPr/>
      <dgm:t>
        <a:bodyPr/>
        <a:lstStyle/>
        <a:p>
          <a:endParaRPr lang="da-DK"/>
        </a:p>
      </dgm:t>
    </dgm:pt>
    <dgm:pt modelId="{E6DD62C5-51D2-46CC-8A83-A74FE111C097}" type="pres">
      <dgm:prSet presAssocID="{C4EEE87C-5D0C-4B69-8580-E052F45B7479}" presName="circle3" presStyleLbl="node1" presStyleIdx="2" presStyleCnt="3"/>
      <dgm:spPr/>
      <dgm:t>
        <a:bodyPr/>
        <a:lstStyle/>
        <a:p>
          <a:endParaRPr lang="da-DK"/>
        </a:p>
      </dgm:t>
    </dgm:pt>
    <dgm:pt modelId="{8929FA03-1EFD-4614-8DB9-6F074CC3C0A5}" type="pres">
      <dgm:prSet presAssocID="{C4EEE87C-5D0C-4B69-8580-E052F45B7479}" presName="c3text" presStyleLbl="node1" presStyleIdx="2" presStyleCnt="3">
        <dgm:presLayoutVars>
          <dgm:bulletEnabled val="1"/>
        </dgm:presLayoutVars>
      </dgm:prSet>
      <dgm:spPr/>
      <dgm:t>
        <a:bodyPr/>
        <a:lstStyle/>
        <a:p>
          <a:endParaRPr lang="da-DK"/>
        </a:p>
      </dgm:t>
    </dgm:pt>
  </dgm:ptLst>
  <dgm:cxnLst>
    <dgm:cxn modelId="{D5D69E8F-C438-4B38-8CE6-7CC3CA62A3A3}" srcId="{C4EEE87C-5D0C-4B69-8580-E052F45B7479}" destId="{931FC388-4294-4272-83F2-D35A39695E8B}" srcOrd="1" destOrd="0" parTransId="{0D97F082-9703-4673-B99F-52742B80C222}" sibTransId="{BE993443-4AA0-49B1-BFB7-6B6270D15ED5}"/>
    <dgm:cxn modelId="{93E04170-1614-4842-B2B3-9953D9409389}" type="presOf" srcId="{A9EAA009-42BE-4AAD-86BB-94D08B608747}" destId="{528D6973-E760-4C24-963A-141FE517BD87}" srcOrd="0" destOrd="0" presId="urn:microsoft.com/office/officeart/2005/8/layout/venn2"/>
    <dgm:cxn modelId="{3E791A1A-EAF3-4CCF-A927-405049407F16}" type="presOf" srcId="{A9EAA009-42BE-4AAD-86BB-94D08B608747}" destId="{0F69E727-492B-49B1-BE34-E29840D65C83}" srcOrd="1" destOrd="0" presId="urn:microsoft.com/office/officeart/2005/8/layout/venn2"/>
    <dgm:cxn modelId="{390CA786-CF88-4033-9CBF-123079A8929F}" srcId="{C4EEE87C-5D0C-4B69-8580-E052F45B7479}" destId="{A9EAA009-42BE-4AAD-86BB-94D08B608747}" srcOrd="0" destOrd="0" parTransId="{667D52D0-57D3-4AB8-A825-B7DDF852C693}" sibTransId="{5E6199FF-D636-46AD-A3EE-35691E7E2DD1}"/>
    <dgm:cxn modelId="{148ADBBD-E1F9-4988-91B5-06A56603C439}" srcId="{C4EEE87C-5D0C-4B69-8580-E052F45B7479}" destId="{F6084D02-AE95-4DCC-A884-96FBA1538926}" srcOrd="2" destOrd="0" parTransId="{32F3176B-C5F7-46B6-A555-954E8DD9BF7D}" sibTransId="{327B0227-7059-4C10-9343-ED2935CC8FA2}"/>
    <dgm:cxn modelId="{1D692684-DB7E-4557-89BA-007AF6302FFC}" type="presOf" srcId="{F6084D02-AE95-4DCC-A884-96FBA1538926}" destId="{8929FA03-1EFD-4614-8DB9-6F074CC3C0A5}" srcOrd="1" destOrd="0" presId="urn:microsoft.com/office/officeart/2005/8/layout/venn2"/>
    <dgm:cxn modelId="{AF290CA3-07F5-4D48-9315-918271C1F076}" type="presOf" srcId="{931FC388-4294-4272-83F2-D35A39695E8B}" destId="{453FCA8B-1F8F-46A1-A10C-C4D660175438}" srcOrd="1" destOrd="0" presId="urn:microsoft.com/office/officeart/2005/8/layout/venn2"/>
    <dgm:cxn modelId="{5166ABF7-65ED-4145-B527-200A6566F697}" type="presOf" srcId="{F6084D02-AE95-4DCC-A884-96FBA1538926}" destId="{E6DD62C5-51D2-46CC-8A83-A74FE111C097}" srcOrd="0" destOrd="0" presId="urn:microsoft.com/office/officeart/2005/8/layout/venn2"/>
    <dgm:cxn modelId="{5545D5DC-F0C7-4BC3-BCD0-F263165830C7}" type="presOf" srcId="{931FC388-4294-4272-83F2-D35A39695E8B}" destId="{4483E0A0-5B42-4ECD-A9B4-B15290905665}" srcOrd="0" destOrd="0" presId="urn:microsoft.com/office/officeart/2005/8/layout/venn2"/>
    <dgm:cxn modelId="{BCB261A2-4C3F-4880-81CE-1A39BA1FAF64}" type="presOf" srcId="{C4EEE87C-5D0C-4B69-8580-E052F45B7479}" destId="{F5F61CD6-7F8B-4936-B38C-A2FF65E11568}" srcOrd="0" destOrd="0" presId="urn:microsoft.com/office/officeart/2005/8/layout/venn2"/>
    <dgm:cxn modelId="{6D40209B-2E86-4C46-BD74-35940A71E2BC}" type="presParOf" srcId="{F5F61CD6-7F8B-4936-B38C-A2FF65E11568}" destId="{0CD32821-4D57-41F2-9357-0E5C6E36E85E}" srcOrd="0" destOrd="0" presId="urn:microsoft.com/office/officeart/2005/8/layout/venn2"/>
    <dgm:cxn modelId="{E4F41582-8469-4B07-9B20-47B751F35C61}" type="presParOf" srcId="{0CD32821-4D57-41F2-9357-0E5C6E36E85E}" destId="{528D6973-E760-4C24-963A-141FE517BD87}" srcOrd="0" destOrd="0" presId="urn:microsoft.com/office/officeart/2005/8/layout/venn2"/>
    <dgm:cxn modelId="{151C84ED-CC94-405A-A7BE-6F17FF2652A6}" type="presParOf" srcId="{0CD32821-4D57-41F2-9357-0E5C6E36E85E}" destId="{0F69E727-492B-49B1-BE34-E29840D65C83}" srcOrd="1" destOrd="0" presId="urn:microsoft.com/office/officeart/2005/8/layout/venn2"/>
    <dgm:cxn modelId="{23FE5AA2-E761-49A3-913B-21E01EECD311}" type="presParOf" srcId="{F5F61CD6-7F8B-4936-B38C-A2FF65E11568}" destId="{C9AAFA74-B112-46A6-991D-77AA6E6FD493}" srcOrd="1" destOrd="0" presId="urn:microsoft.com/office/officeart/2005/8/layout/venn2"/>
    <dgm:cxn modelId="{30F35B57-31B2-4E20-84E3-D777A5EF3C70}" type="presParOf" srcId="{C9AAFA74-B112-46A6-991D-77AA6E6FD493}" destId="{4483E0A0-5B42-4ECD-A9B4-B15290905665}" srcOrd="0" destOrd="0" presId="urn:microsoft.com/office/officeart/2005/8/layout/venn2"/>
    <dgm:cxn modelId="{E9F4B1A1-1386-424E-9B9F-CD4D2222A9EB}" type="presParOf" srcId="{C9AAFA74-B112-46A6-991D-77AA6E6FD493}" destId="{453FCA8B-1F8F-46A1-A10C-C4D660175438}" srcOrd="1" destOrd="0" presId="urn:microsoft.com/office/officeart/2005/8/layout/venn2"/>
    <dgm:cxn modelId="{5BD270BC-8EED-494B-8242-FCC5CB292D78}" type="presParOf" srcId="{F5F61CD6-7F8B-4936-B38C-A2FF65E11568}" destId="{9A140E53-BCFE-4EBA-BBE6-0DD3FFC52365}" srcOrd="2" destOrd="0" presId="urn:microsoft.com/office/officeart/2005/8/layout/venn2"/>
    <dgm:cxn modelId="{8578E318-055B-4D3F-96FE-F890F36758C3}" type="presParOf" srcId="{9A140E53-BCFE-4EBA-BBE6-0DD3FFC52365}" destId="{E6DD62C5-51D2-46CC-8A83-A74FE111C097}" srcOrd="0" destOrd="0" presId="urn:microsoft.com/office/officeart/2005/8/layout/venn2"/>
    <dgm:cxn modelId="{582E2FBD-3AAF-4E3C-8B97-0EC6C400EB89}" type="presParOf" srcId="{9A140E53-BCFE-4EBA-BBE6-0DD3FFC52365}" destId="{8929FA03-1EFD-4614-8DB9-6F074CC3C0A5}"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DA2E3C-FF5E-4647-BEF8-6C0D14EF4CC5}" type="doc">
      <dgm:prSet loTypeId="urn:microsoft.com/office/officeart/2005/8/layout/chevron1" loCatId="process" qsTypeId="urn:microsoft.com/office/officeart/2005/8/quickstyle/simple1" qsCatId="simple" csTypeId="urn:microsoft.com/office/officeart/2005/8/colors/accent1_1" csCatId="accent1" phldr="1"/>
      <dgm:spPr/>
    </dgm:pt>
    <dgm:pt modelId="{4DDAB44E-E0E3-41A5-9149-7F6B23097CD6}">
      <dgm:prSet phldrT="[Tekst]" custT="1"/>
      <dgm:spPr/>
      <dgm:t>
        <a:bodyPr/>
        <a:lstStyle/>
        <a:p>
          <a:r>
            <a:rPr lang="da-DK" sz="1800" dirty="0" smtClean="0"/>
            <a:t>Temaer</a:t>
          </a:r>
          <a:endParaRPr lang="da-DK" sz="1800" dirty="0"/>
        </a:p>
      </dgm:t>
    </dgm:pt>
    <dgm:pt modelId="{CED0C56A-021B-438D-A0FA-19BE49B0DEB0}" type="parTrans" cxnId="{4265E2EB-3909-40BC-8643-207581C11370}">
      <dgm:prSet/>
      <dgm:spPr/>
      <dgm:t>
        <a:bodyPr/>
        <a:lstStyle/>
        <a:p>
          <a:endParaRPr lang="da-DK" sz="1800"/>
        </a:p>
      </dgm:t>
    </dgm:pt>
    <dgm:pt modelId="{970301A4-502F-4201-A3B5-22075091C8C4}" type="sibTrans" cxnId="{4265E2EB-3909-40BC-8643-207581C11370}">
      <dgm:prSet/>
      <dgm:spPr/>
      <dgm:t>
        <a:bodyPr/>
        <a:lstStyle/>
        <a:p>
          <a:endParaRPr lang="da-DK" sz="1800"/>
        </a:p>
      </dgm:t>
    </dgm:pt>
    <dgm:pt modelId="{8A31AE62-81D0-46EC-A655-D783E9D9CC33}">
      <dgm:prSet phldrT="[Tekst]" custT="1"/>
      <dgm:spPr/>
      <dgm:t>
        <a:bodyPr/>
        <a:lstStyle/>
        <a:p>
          <a:r>
            <a:rPr lang="da-DK" sz="1800" dirty="0" smtClean="0"/>
            <a:t>Tegn og refleksion </a:t>
          </a:r>
          <a:endParaRPr lang="da-DK" sz="1800" dirty="0"/>
        </a:p>
      </dgm:t>
    </dgm:pt>
    <dgm:pt modelId="{B1722F14-3CAB-4728-B03C-F7066180BBC4}" type="parTrans" cxnId="{621E0768-BD6C-43CB-AB1C-AB1804820D5F}">
      <dgm:prSet/>
      <dgm:spPr/>
      <dgm:t>
        <a:bodyPr/>
        <a:lstStyle/>
        <a:p>
          <a:endParaRPr lang="da-DK" sz="1800"/>
        </a:p>
      </dgm:t>
    </dgm:pt>
    <dgm:pt modelId="{0F6F9544-33EF-4D15-BB70-AF85C530E1DC}" type="sibTrans" cxnId="{621E0768-BD6C-43CB-AB1C-AB1804820D5F}">
      <dgm:prSet/>
      <dgm:spPr/>
      <dgm:t>
        <a:bodyPr/>
        <a:lstStyle/>
        <a:p>
          <a:endParaRPr lang="da-DK" sz="1800"/>
        </a:p>
      </dgm:t>
    </dgm:pt>
    <dgm:pt modelId="{F080237E-220D-4CDB-B8AB-C5DC8DD0B41D}">
      <dgm:prSet phldrT="[Tekst]" custT="1"/>
      <dgm:spPr/>
      <dgm:t>
        <a:bodyPr/>
        <a:lstStyle/>
        <a:p>
          <a:r>
            <a:rPr lang="da-DK" sz="1800" dirty="0" smtClean="0"/>
            <a:t>1. placering på Lineal</a:t>
          </a:r>
          <a:endParaRPr lang="da-DK" sz="1800" dirty="0"/>
        </a:p>
      </dgm:t>
    </dgm:pt>
    <dgm:pt modelId="{388793A8-795B-4F55-862F-BE2C7BD20821}" type="parTrans" cxnId="{2BFE1873-069A-4EA2-B137-59C79467CA07}">
      <dgm:prSet/>
      <dgm:spPr/>
      <dgm:t>
        <a:bodyPr/>
        <a:lstStyle/>
        <a:p>
          <a:endParaRPr lang="da-DK" sz="1800"/>
        </a:p>
      </dgm:t>
    </dgm:pt>
    <dgm:pt modelId="{C24B0B01-E140-4F51-A263-BA06566AA54B}" type="sibTrans" cxnId="{2BFE1873-069A-4EA2-B137-59C79467CA07}">
      <dgm:prSet/>
      <dgm:spPr/>
      <dgm:t>
        <a:bodyPr/>
        <a:lstStyle/>
        <a:p>
          <a:endParaRPr lang="da-DK" sz="1800"/>
        </a:p>
      </dgm:t>
    </dgm:pt>
    <dgm:pt modelId="{B494B05E-BCDC-4124-8A26-CA22F3432006}">
      <dgm:prSet phldrT="[Tekst]" custT="1"/>
      <dgm:spPr/>
      <dgm:t>
        <a:bodyPr/>
        <a:lstStyle/>
        <a:p>
          <a:r>
            <a:rPr lang="da-DK" sz="1800" dirty="0" smtClean="0"/>
            <a:t>Beskyttende faktorer og  refleksion</a:t>
          </a:r>
          <a:endParaRPr lang="da-DK" sz="1800" dirty="0"/>
        </a:p>
      </dgm:t>
    </dgm:pt>
    <dgm:pt modelId="{19901048-178D-4897-8960-4CAECF24404A}" type="parTrans" cxnId="{86B6A8DE-EC81-4E76-B141-96539C78B0E0}">
      <dgm:prSet/>
      <dgm:spPr/>
      <dgm:t>
        <a:bodyPr/>
        <a:lstStyle/>
        <a:p>
          <a:endParaRPr lang="da-DK" sz="1800"/>
        </a:p>
      </dgm:t>
    </dgm:pt>
    <dgm:pt modelId="{C5B716B5-2ABF-4325-A161-E04B780EBC44}" type="sibTrans" cxnId="{86B6A8DE-EC81-4E76-B141-96539C78B0E0}">
      <dgm:prSet/>
      <dgm:spPr/>
      <dgm:t>
        <a:bodyPr/>
        <a:lstStyle/>
        <a:p>
          <a:endParaRPr lang="da-DK" sz="1800"/>
        </a:p>
      </dgm:t>
    </dgm:pt>
    <dgm:pt modelId="{1A04F376-BE61-49D1-AAFA-AA536183070F}">
      <dgm:prSet phldrT="[Tekst]" custT="1"/>
      <dgm:spPr/>
      <dgm:t>
        <a:bodyPr/>
        <a:lstStyle/>
        <a:p>
          <a:r>
            <a:rPr lang="da-DK" sz="1800" dirty="0" smtClean="0"/>
            <a:t>2. placering </a:t>
          </a:r>
          <a:r>
            <a:rPr lang="da-DK" sz="1800" smtClean="0"/>
            <a:t>på Lineal</a:t>
          </a:r>
          <a:endParaRPr lang="da-DK" sz="1800" dirty="0"/>
        </a:p>
      </dgm:t>
    </dgm:pt>
    <dgm:pt modelId="{861BF839-2D89-48E5-83A1-DC554546E3C9}" type="parTrans" cxnId="{5055DECE-CC7C-40FD-A2C6-BD911720FBD5}">
      <dgm:prSet/>
      <dgm:spPr/>
      <dgm:t>
        <a:bodyPr/>
        <a:lstStyle/>
        <a:p>
          <a:endParaRPr lang="da-DK" sz="1800"/>
        </a:p>
      </dgm:t>
    </dgm:pt>
    <dgm:pt modelId="{8637320D-4B27-41F4-86B3-C3ECA8939D1B}" type="sibTrans" cxnId="{5055DECE-CC7C-40FD-A2C6-BD911720FBD5}">
      <dgm:prSet/>
      <dgm:spPr/>
      <dgm:t>
        <a:bodyPr/>
        <a:lstStyle/>
        <a:p>
          <a:endParaRPr lang="da-DK" sz="1800"/>
        </a:p>
      </dgm:t>
    </dgm:pt>
    <dgm:pt modelId="{2344AC35-0293-44C9-AF15-B355E9586AC7}">
      <dgm:prSet phldrT="[Tekst]" custT="1"/>
      <dgm:spPr/>
      <dgm:t>
        <a:bodyPr/>
        <a:lstStyle/>
        <a:p>
          <a:r>
            <a:rPr lang="da-DK" sz="1800" dirty="0" smtClean="0"/>
            <a:t>Refleksion og egen placering</a:t>
          </a:r>
          <a:endParaRPr lang="da-DK" sz="1800" dirty="0"/>
        </a:p>
      </dgm:t>
    </dgm:pt>
    <dgm:pt modelId="{B26C1D4D-94A4-4139-A89D-C23A670DB0AD}" type="parTrans" cxnId="{97EB8641-CA62-4C85-8110-AA4C3F5C9CDD}">
      <dgm:prSet/>
      <dgm:spPr/>
      <dgm:t>
        <a:bodyPr/>
        <a:lstStyle/>
        <a:p>
          <a:endParaRPr lang="da-DK" sz="1800"/>
        </a:p>
      </dgm:t>
    </dgm:pt>
    <dgm:pt modelId="{FDAF82AA-DF74-40FA-8CB5-88E54625292A}" type="sibTrans" cxnId="{97EB8641-CA62-4C85-8110-AA4C3F5C9CDD}">
      <dgm:prSet/>
      <dgm:spPr/>
      <dgm:t>
        <a:bodyPr/>
        <a:lstStyle/>
        <a:p>
          <a:endParaRPr lang="da-DK" sz="1800"/>
        </a:p>
      </dgm:t>
    </dgm:pt>
    <dgm:pt modelId="{A09B7CEB-B2F5-4692-9BE8-5B9B2B59CE91}">
      <dgm:prSet phldrT="[Tekst]" custT="1"/>
      <dgm:spPr/>
      <dgm:t>
        <a:bodyPr/>
        <a:lstStyle/>
        <a:p>
          <a:r>
            <a:rPr lang="da-DK" sz="1800" dirty="0" smtClean="0"/>
            <a:t>Overblik </a:t>
          </a:r>
          <a:endParaRPr lang="da-DK" sz="1800" dirty="0"/>
        </a:p>
      </dgm:t>
    </dgm:pt>
    <dgm:pt modelId="{E4E4FAB6-9A32-4872-8218-54B9109611EA}" type="parTrans" cxnId="{BEF6379A-C93A-4BF7-A4E7-A480F59C9E0E}">
      <dgm:prSet/>
      <dgm:spPr/>
      <dgm:t>
        <a:bodyPr/>
        <a:lstStyle/>
        <a:p>
          <a:endParaRPr lang="da-DK" sz="1800"/>
        </a:p>
      </dgm:t>
    </dgm:pt>
    <dgm:pt modelId="{019D7753-0153-4003-82B3-6F325053FF40}" type="sibTrans" cxnId="{BEF6379A-C93A-4BF7-A4E7-A480F59C9E0E}">
      <dgm:prSet/>
      <dgm:spPr/>
      <dgm:t>
        <a:bodyPr/>
        <a:lstStyle/>
        <a:p>
          <a:endParaRPr lang="da-DK" sz="1800"/>
        </a:p>
      </dgm:t>
    </dgm:pt>
    <dgm:pt modelId="{23C565D5-B93A-47DB-BBC3-8422182C590E}" type="pres">
      <dgm:prSet presAssocID="{9EDA2E3C-FF5E-4647-BEF8-6C0D14EF4CC5}" presName="Name0" presStyleCnt="0">
        <dgm:presLayoutVars>
          <dgm:dir/>
          <dgm:animLvl val="lvl"/>
          <dgm:resizeHandles val="exact"/>
        </dgm:presLayoutVars>
      </dgm:prSet>
      <dgm:spPr/>
    </dgm:pt>
    <dgm:pt modelId="{FEB4CBF1-4883-4BF4-9972-7A39D57D086A}" type="pres">
      <dgm:prSet presAssocID="{4DDAB44E-E0E3-41A5-9149-7F6B23097CD6}" presName="parTxOnly" presStyleLbl="node1" presStyleIdx="0" presStyleCnt="7">
        <dgm:presLayoutVars>
          <dgm:chMax val="0"/>
          <dgm:chPref val="0"/>
          <dgm:bulletEnabled val="1"/>
        </dgm:presLayoutVars>
      </dgm:prSet>
      <dgm:spPr/>
      <dgm:t>
        <a:bodyPr/>
        <a:lstStyle/>
        <a:p>
          <a:endParaRPr lang="da-DK"/>
        </a:p>
      </dgm:t>
    </dgm:pt>
    <dgm:pt modelId="{F597B39D-3158-49D8-885D-47A41A1EB163}" type="pres">
      <dgm:prSet presAssocID="{970301A4-502F-4201-A3B5-22075091C8C4}" presName="parTxOnlySpace" presStyleCnt="0"/>
      <dgm:spPr/>
    </dgm:pt>
    <dgm:pt modelId="{3075C072-ECB6-477C-BF32-8FB092BD60E2}" type="pres">
      <dgm:prSet presAssocID="{8A31AE62-81D0-46EC-A655-D783E9D9CC33}" presName="parTxOnly" presStyleLbl="node1" presStyleIdx="1" presStyleCnt="7">
        <dgm:presLayoutVars>
          <dgm:chMax val="0"/>
          <dgm:chPref val="0"/>
          <dgm:bulletEnabled val="1"/>
        </dgm:presLayoutVars>
      </dgm:prSet>
      <dgm:spPr/>
      <dgm:t>
        <a:bodyPr/>
        <a:lstStyle/>
        <a:p>
          <a:endParaRPr lang="da-DK"/>
        </a:p>
      </dgm:t>
    </dgm:pt>
    <dgm:pt modelId="{424C508A-ADCC-4F42-994E-E5E35A0CEBEE}" type="pres">
      <dgm:prSet presAssocID="{0F6F9544-33EF-4D15-BB70-AF85C530E1DC}" presName="parTxOnlySpace" presStyleCnt="0"/>
      <dgm:spPr/>
    </dgm:pt>
    <dgm:pt modelId="{D8C64756-2EF5-42FE-B428-1CF18F4446DF}" type="pres">
      <dgm:prSet presAssocID="{F080237E-220D-4CDB-B8AB-C5DC8DD0B41D}" presName="parTxOnly" presStyleLbl="node1" presStyleIdx="2" presStyleCnt="7">
        <dgm:presLayoutVars>
          <dgm:chMax val="0"/>
          <dgm:chPref val="0"/>
          <dgm:bulletEnabled val="1"/>
        </dgm:presLayoutVars>
      </dgm:prSet>
      <dgm:spPr/>
      <dgm:t>
        <a:bodyPr/>
        <a:lstStyle/>
        <a:p>
          <a:endParaRPr lang="da-DK"/>
        </a:p>
      </dgm:t>
    </dgm:pt>
    <dgm:pt modelId="{60D7FF0A-7536-4C9A-A9D8-6999D61361E0}" type="pres">
      <dgm:prSet presAssocID="{C24B0B01-E140-4F51-A263-BA06566AA54B}" presName="parTxOnlySpace" presStyleCnt="0"/>
      <dgm:spPr/>
    </dgm:pt>
    <dgm:pt modelId="{FAC139B4-3620-4E64-A3FE-01293480B391}" type="pres">
      <dgm:prSet presAssocID="{B494B05E-BCDC-4124-8A26-CA22F3432006}" presName="parTxOnly" presStyleLbl="node1" presStyleIdx="3" presStyleCnt="7">
        <dgm:presLayoutVars>
          <dgm:chMax val="0"/>
          <dgm:chPref val="0"/>
          <dgm:bulletEnabled val="1"/>
        </dgm:presLayoutVars>
      </dgm:prSet>
      <dgm:spPr/>
      <dgm:t>
        <a:bodyPr/>
        <a:lstStyle/>
        <a:p>
          <a:endParaRPr lang="da-DK"/>
        </a:p>
      </dgm:t>
    </dgm:pt>
    <dgm:pt modelId="{CC7F8321-0447-4410-99B6-F0056F1C9416}" type="pres">
      <dgm:prSet presAssocID="{C5B716B5-2ABF-4325-A161-E04B780EBC44}" presName="parTxOnlySpace" presStyleCnt="0"/>
      <dgm:spPr/>
    </dgm:pt>
    <dgm:pt modelId="{88CD8BF5-30C7-4336-984B-8202B2155CC4}" type="pres">
      <dgm:prSet presAssocID="{1A04F376-BE61-49D1-AAFA-AA536183070F}" presName="parTxOnly" presStyleLbl="node1" presStyleIdx="4" presStyleCnt="7">
        <dgm:presLayoutVars>
          <dgm:chMax val="0"/>
          <dgm:chPref val="0"/>
          <dgm:bulletEnabled val="1"/>
        </dgm:presLayoutVars>
      </dgm:prSet>
      <dgm:spPr/>
      <dgm:t>
        <a:bodyPr/>
        <a:lstStyle/>
        <a:p>
          <a:endParaRPr lang="da-DK"/>
        </a:p>
      </dgm:t>
    </dgm:pt>
    <dgm:pt modelId="{0110F071-9AEF-4A99-88ED-A8B6B64CF5A6}" type="pres">
      <dgm:prSet presAssocID="{8637320D-4B27-41F4-86B3-C3ECA8939D1B}" presName="parTxOnlySpace" presStyleCnt="0"/>
      <dgm:spPr/>
    </dgm:pt>
    <dgm:pt modelId="{D33AC6B9-EE0E-4361-9CAE-AAF9EB88AB05}" type="pres">
      <dgm:prSet presAssocID="{2344AC35-0293-44C9-AF15-B355E9586AC7}" presName="parTxOnly" presStyleLbl="node1" presStyleIdx="5" presStyleCnt="7">
        <dgm:presLayoutVars>
          <dgm:chMax val="0"/>
          <dgm:chPref val="0"/>
          <dgm:bulletEnabled val="1"/>
        </dgm:presLayoutVars>
      </dgm:prSet>
      <dgm:spPr/>
      <dgm:t>
        <a:bodyPr/>
        <a:lstStyle/>
        <a:p>
          <a:endParaRPr lang="da-DK"/>
        </a:p>
      </dgm:t>
    </dgm:pt>
    <dgm:pt modelId="{E446CB08-0CD7-49A0-91E3-0E3365DAF5CA}" type="pres">
      <dgm:prSet presAssocID="{FDAF82AA-DF74-40FA-8CB5-88E54625292A}" presName="parTxOnlySpace" presStyleCnt="0"/>
      <dgm:spPr/>
    </dgm:pt>
    <dgm:pt modelId="{D5255E2A-B000-4355-9C37-F5AA5FC9E47C}" type="pres">
      <dgm:prSet presAssocID="{A09B7CEB-B2F5-4692-9BE8-5B9B2B59CE91}" presName="parTxOnly" presStyleLbl="node1" presStyleIdx="6" presStyleCnt="7">
        <dgm:presLayoutVars>
          <dgm:chMax val="0"/>
          <dgm:chPref val="0"/>
          <dgm:bulletEnabled val="1"/>
        </dgm:presLayoutVars>
      </dgm:prSet>
      <dgm:spPr/>
      <dgm:t>
        <a:bodyPr/>
        <a:lstStyle/>
        <a:p>
          <a:endParaRPr lang="da-DK"/>
        </a:p>
      </dgm:t>
    </dgm:pt>
  </dgm:ptLst>
  <dgm:cxnLst>
    <dgm:cxn modelId="{32AD5284-2911-45D2-A690-0E05EAA94BA2}" type="presOf" srcId="{B494B05E-BCDC-4124-8A26-CA22F3432006}" destId="{FAC139B4-3620-4E64-A3FE-01293480B391}" srcOrd="0" destOrd="0" presId="urn:microsoft.com/office/officeart/2005/8/layout/chevron1"/>
    <dgm:cxn modelId="{97EB8641-CA62-4C85-8110-AA4C3F5C9CDD}" srcId="{9EDA2E3C-FF5E-4647-BEF8-6C0D14EF4CC5}" destId="{2344AC35-0293-44C9-AF15-B355E9586AC7}" srcOrd="5" destOrd="0" parTransId="{B26C1D4D-94A4-4139-A89D-C23A670DB0AD}" sibTransId="{FDAF82AA-DF74-40FA-8CB5-88E54625292A}"/>
    <dgm:cxn modelId="{4265E2EB-3909-40BC-8643-207581C11370}" srcId="{9EDA2E3C-FF5E-4647-BEF8-6C0D14EF4CC5}" destId="{4DDAB44E-E0E3-41A5-9149-7F6B23097CD6}" srcOrd="0" destOrd="0" parTransId="{CED0C56A-021B-438D-A0FA-19BE49B0DEB0}" sibTransId="{970301A4-502F-4201-A3B5-22075091C8C4}"/>
    <dgm:cxn modelId="{0C27D1E8-6480-4123-B475-18BBE2BEA9B3}" type="presOf" srcId="{4DDAB44E-E0E3-41A5-9149-7F6B23097CD6}" destId="{FEB4CBF1-4883-4BF4-9972-7A39D57D086A}" srcOrd="0" destOrd="0" presId="urn:microsoft.com/office/officeart/2005/8/layout/chevron1"/>
    <dgm:cxn modelId="{F022F4AC-2C8A-47F3-B375-EF91FB35D743}" type="presOf" srcId="{9EDA2E3C-FF5E-4647-BEF8-6C0D14EF4CC5}" destId="{23C565D5-B93A-47DB-BBC3-8422182C590E}" srcOrd="0" destOrd="0" presId="urn:microsoft.com/office/officeart/2005/8/layout/chevron1"/>
    <dgm:cxn modelId="{2BFE1873-069A-4EA2-B137-59C79467CA07}" srcId="{9EDA2E3C-FF5E-4647-BEF8-6C0D14EF4CC5}" destId="{F080237E-220D-4CDB-B8AB-C5DC8DD0B41D}" srcOrd="2" destOrd="0" parTransId="{388793A8-795B-4F55-862F-BE2C7BD20821}" sibTransId="{C24B0B01-E140-4F51-A263-BA06566AA54B}"/>
    <dgm:cxn modelId="{47B8C3BC-C66E-4964-85CF-5179AF822477}" type="presOf" srcId="{A09B7CEB-B2F5-4692-9BE8-5B9B2B59CE91}" destId="{D5255E2A-B000-4355-9C37-F5AA5FC9E47C}" srcOrd="0" destOrd="0" presId="urn:microsoft.com/office/officeart/2005/8/layout/chevron1"/>
    <dgm:cxn modelId="{6005029F-638F-4DFA-89E6-00D2EAAAEAF2}" type="presOf" srcId="{1A04F376-BE61-49D1-AAFA-AA536183070F}" destId="{88CD8BF5-30C7-4336-984B-8202B2155CC4}" srcOrd="0" destOrd="0" presId="urn:microsoft.com/office/officeart/2005/8/layout/chevron1"/>
    <dgm:cxn modelId="{66246F2E-8F0F-437C-BB86-ECEB791E88BE}" type="presOf" srcId="{8A31AE62-81D0-46EC-A655-D783E9D9CC33}" destId="{3075C072-ECB6-477C-BF32-8FB092BD60E2}" srcOrd="0" destOrd="0" presId="urn:microsoft.com/office/officeart/2005/8/layout/chevron1"/>
    <dgm:cxn modelId="{86B6A8DE-EC81-4E76-B141-96539C78B0E0}" srcId="{9EDA2E3C-FF5E-4647-BEF8-6C0D14EF4CC5}" destId="{B494B05E-BCDC-4124-8A26-CA22F3432006}" srcOrd="3" destOrd="0" parTransId="{19901048-178D-4897-8960-4CAECF24404A}" sibTransId="{C5B716B5-2ABF-4325-A161-E04B780EBC44}"/>
    <dgm:cxn modelId="{5055DECE-CC7C-40FD-A2C6-BD911720FBD5}" srcId="{9EDA2E3C-FF5E-4647-BEF8-6C0D14EF4CC5}" destId="{1A04F376-BE61-49D1-AAFA-AA536183070F}" srcOrd="4" destOrd="0" parTransId="{861BF839-2D89-48E5-83A1-DC554546E3C9}" sibTransId="{8637320D-4B27-41F4-86B3-C3ECA8939D1B}"/>
    <dgm:cxn modelId="{BEF6379A-C93A-4BF7-A4E7-A480F59C9E0E}" srcId="{9EDA2E3C-FF5E-4647-BEF8-6C0D14EF4CC5}" destId="{A09B7CEB-B2F5-4692-9BE8-5B9B2B59CE91}" srcOrd="6" destOrd="0" parTransId="{E4E4FAB6-9A32-4872-8218-54B9109611EA}" sibTransId="{019D7753-0153-4003-82B3-6F325053FF40}"/>
    <dgm:cxn modelId="{621E0768-BD6C-43CB-AB1C-AB1804820D5F}" srcId="{9EDA2E3C-FF5E-4647-BEF8-6C0D14EF4CC5}" destId="{8A31AE62-81D0-46EC-A655-D783E9D9CC33}" srcOrd="1" destOrd="0" parTransId="{B1722F14-3CAB-4728-B03C-F7066180BBC4}" sibTransId="{0F6F9544-33EF-4D15-BB70-AF85C530E1DC}"/>
    <dgm:cxn modelId="{9C78EFD0-8590-494B-A449-A0E82BEE5C14}" type="presOf" srcId="{F080237E-220D-4CDB-B8AB-C5DC8DD0B41D}" destId="{D8C64756-2EF5-42FE-B428-1CF18F4446DF}" srcOrd="0" destOrd="0" presId="urn:microsoft.com/office/officeart/2005/8/layout/chevron1"/>
    <dgm:cxn modelId="{3DF942DD-F66B-4E27-85C7-60E60F30B785}" type="presOf" srcId="{2344AC35-0293-44C9-AF15-B355E9586AC7}" destId="{D33AC6B9-EE0E-4361-9CAE-AAF9EB88AB05}" srcOrd="0" destOrd="0" presId="urn:microsoft.com/office/officeart/2005/8/layout/chevron1"/>
    <dgm:cxn modelId="{3095E352-3654-49FF-B274-6D73CFA462D8}" type="presParOf" srcId="{23C565D5-B93A-47DB-BBC3-8422182C590E}" destId="{FEB4CBF1-4883-4BF4-9972-7A39D57D086A}" srcOrd="0" destOrd="0" presId="urn:microsoft.com/office/officeart/2005/8/layout/chevron1"/>
    <dgm:cxn modelId="{A580EF23-AFBA-4EB3-8E3C-CE78BE245DD6}" type="presParOf" srcId="{23C565D5-B93A-47DB-BBC3-8422182C590E}" destId="{F597B39D-3158-49D8-885D-47A41A1EB163}" srcOrd="1" destOrd="0" presId="urn:microsoft.com/office/officeart/2005/8/layout/chevron1"/>
    <dgm:cxn modelId="{DA940C47-D142-4C79-9D80-FE28A8AB11CE}" type="presParOf" srcId="{23C565D5-B93A-47DB-BBC3-8422182C590E}" destId="{3075C072-ECB6-477C-BF32-8FB092BD60E2}" srcOrd="2" destOrd="0" presId="urn:microsoft.com/office/officeart/2005/8/layout/chevron1"/>
    <dgm:cxn modelId="{A99E7D15-3F2C-4891-ADFD-15FA42456BF3}" type="presParOf" srcId="{23C565D5-B93A-47DB-BBC3-8422182C590E}" destId="{424C508A-ADCC-4F42-994E-E5E35A0CEBEE}" srcOrd="3" destOrd="0" presId="urn:microsoft.com/office/officeart/2005/8/layout/chevron1"/>
    <dgm:cxn modelId="{CA7EB6E3-E916-44D9-8019-EC1EB67B62BF}" type="presParOf" srcId="{23C565D5-B93A-47DB-BBC3-8422182C590E}" destId="{D8C64756-2EF5-42FE-B428-1CF18F4446DF}" srcOrd="4" destOrd="0" presId="urn:microsoft.com/office/officeart/2005/8/layout/chevron1"/>
    <dgm:cxn modelId="{A131BD04-2199-4A18-B2C2-9FD19D47F88F}" type="presParOf" srcId="{23C565D5-B93A-47DB-BBC3-8422182C590E}" destId="{60D7FF0A-7536-4C9A-A9D8-6999D61361E0}" srcOrd="5" destOrd="0" presId="urn:microsoft.com/office/officeart/2005/8/layout/chevron1"/>
    <dgm:cxn modelId="{3401FD02-E896-4D86-90B9-196CA49655D4}" type="presParOf" srcId="{23C565D5-B93A-47DB-BBC3-8422182C590E}" destId="{FAC139B4-3620-4E64-A3FE-01293480B391}" srcOrd="6" destOrd="0" presId="urn:microsoft.com/office/officeart/2005/8/layout/chevron1"/>
    <dgm:cxn modelId="{190B80B9-9F66-4DF5-AC9F-D95EFB76BEEE}" type="presParOf" srcId="{23C565D5-B93A-47DB-BBC3-8422182C590E}" destId="{CC7F8321-0447-4410-99B6-F0056F1C9416}" srcOrd="7" destOrd="0" presId="urn:microsoft.com/office/officeart/2005/8/layout/chevron1"/>
    <dgm:cxn modelId="{423F5EA5-2238-4D8A-B915-741783BC7264}" type="presParOf" srcId="{23C565D5-B93A-47DB-BBC3-8422182C590E}" destId="{88CD8BF5-30C7-4336-984B-8202B2155CC4}" srcOrd="8" destOrd="0" presId="urn:microsoft.com/office/officeart/2005/8/layout/chevron1"/>
    <dgm:cxn modelId="{FC35E0E6-B524-4D66-B09B-24EDA4468CC4}" type="presParOf" srcId="{23C565D5-B93A-47DB-BBC3-8422182C590E}" destId="{0110F071-9AEF-4A99-88ED-A8B6B64CF5A6}" srcOrd="9" destOrd="0" presId="urn:microsoft.com/office/officeart/2005/8/layout/chevron1"/>
    <dgm:cxn modelId="{891391CC-1770-4AB5-8D73-620EBBF03014}" type="presParOf" srcId="{23C565D5-B93A-47DB-BBC3-8422182C590E}" destId="{D33AC6B9-EE0E-4361-9CAE-AAF9EB88AB05}" srcOrd="10" destOrd="0" presId="urn:microsoft.com/office/officeart/2005/8/layout/chevron1"/>
    <dgm:cxn modelId="{1EFE7D6A-8CB5-4D48-97BB-E10245BE55DE}" type="presParOf" srcId="{23C565D5-B93A-47DB-BBC3-8422182C590E}" destId="{E446CB08-0CD7-49A0-91E3-0E3365DAF5CA}" srcOrd="11" destOrd="0" presId="urn:microsoft.com/office/officeart/2005/8/layout/chevron1"/>
    <dgm:cxn modelId="{AB39F3F0-3F36-4856-9CB7-2F6387100581}" type="presParOf" srcId="{23C565D5-B93A-47DB-BBC3-8422182C590E}" destId="{D5255E2A-B000-4355-9C37-F5AA5FC9E47C}"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D6973-E760-4C24-963A-141FE517BD87}">
      <dsp:nvSpPr>
        <dsp:cNvPr id="0" name=""/>
        <dsp:cNvSpPr/>
      </dsp:nvSpPr>
      <dsp:spPr>
        <a:xfrm>
          <a:off x="2329510" y="0"/>
          <a:ext cx="9560832" cy="9560832"/>
        </a:xfrm>
        <a:prstGeom prst="ellipse">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da-DK" sz="2300" kern="1200" dirty="0" smtClean="0"/>
            <a:t>Fælles viden</a:t>
          </a:r>
        </a:p>
        <a:p>
          <a:pPr lvl="0" algn="ctr" defTabSz="1022350">
            <a:lnSpc>
              <a:spcPct val="90000"/>
            </a:lnSpc>
            <a:spcBef>
              <a:spcPct val="0"/>
            </a:spcBef>
            <a:spcAft>
              <a:spcPct val="35000"/>
            </a:spcAft>
          </a:pPr>
          <a:endParaRPr lang="da-DK" sz="2300" kern="1200" dirty="0"/>
        </a:p>
      </dsp:txBody>
      <dsp:txXfrm>
        <a:off x="5439171" y="478041"/>
        <a:ext cx="3341510" cy="1434124"/>
      </dsp:txXfrm>
    </dsp:sp>
    <dsp:sp modelId="{4483E0A0-5B42-4ECD-A9B4-B15290905665}">
      <dsp:nvSpPr>
        <dsp:cNvPr id="0" name=""/>
        <dsp:cNvSpPr/>
      </dsp:nvSpPr>
      <dsp:spPr>
        <a:xfrm>
          <a:off x="3524614" y="2390207"/>
          <a:ext cx="7170624" cy="7170624"/>
        </a:xfrm>
        <a:prstGeom prst="ellipse">
          <a:avLst/>
        </a:prstGeom>
        <a:solidFill>
          <a:schemeClr val="accent5">
            <a:shade val="80000"/>
            <a:hueOff val="-319686"/>
            <a:satOff val="0"/>
            <a:lumOff val="169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da-DK" sz="2300" kern="1200" dirty="0" smtClean="0"/>
            <a:t>Aftalte arbejdsgange og procedure</a:t>
          </a:r>
        </a:p>
      </dsp:txBody>
      <dsp:txXfrm>
        <a:off x="5439171" y="2838371"/>
        <a:ext cx="3341510" cy="1344492"/>
      </dsp:txXfrm>
    </dsp:sp>
    <dsp:sp modelId="{E6DD62C5-51D2-46CC-8A83-A74FE111C097}">
      <dsp:nvSpPr>
        <dsp:cNvPr id="0" name=""/>
        <dsp:cNvSpPr/>
      </dsp:nvSpPr>
      <dsp:spPr>
        <a:xfrm>
          <a:off x="4719718" y="4780416"/>
          <a:ext cx="4780416" cy="4780416"/>
        </a:xfrm>
        <a:prstGeom prst="ellipse">
          <a:avLst/>
        </a:prstGeom>
        <a:solidFill>
          <a:schemeClr val="accent5">
            <a:shade val="80000"/>
            <a:hueOff val="-639372"/>
            <a:satOff val="0"/>
            <a:lumOff val="33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da-DK" sz="2300" kern="1200" dirty="0" smtClean="0"/>
            <a:t>Fælles værktøjer</a:t>
          </a:r>
        </a:p>
        <a:p>
          <a:pPr lvl="0" algn="ctr" defTabSz="1022350">
            <a:lnSpc>
              <a:spcPct val="90000"/>
            </a:lnSpc>
            <a:spcBef>
              <a:spcPct val="0"/>
            </a:spcBef>
            <a:spcAft>
              <a:spcPct val="35000"/>
            </a:spcAft>
          </a:pPr>
          <a:endParaRPr lang="da-DK" sz="2300" kern="1200" dirty="0"/>
        </a:p>
      </dsp:txBody>
      <dsp:txXfrm>
        <a:off x="5419794" y="5975520"/>
        <a:ext cx="3380264" cy="23902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4CBF1-4883-4BF4-9972-7A39D57D086A}">
      <dsp:nvSpPr>
        <dsp:cNvPr id="0" name=""/>
        <dsp:cNvSpPr/>
      </dsp:nvSpPr>
      <dsp:spPr>
        <a:xfrm>
          <a:off x="0" y="3462486"/>
          <a:ext cx="3563193" cy="1425277"/>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da-DK" sz="1800" kern="1200" dirty="0" smtClean="0"/>
            <a:t>Temaer</a:t>
          </a:r>
          <a:endParaRPr lang="da-DK" sz="1800" kern="1200" dirty="0"/>
        </a:p>
      </dsp:txBody>
      <dsp:txXfrm>
        <a:off x="712639" y="3462486"/>
        <a:ext cx="2137916" cy="1425277"/>
      </dsp:txXfrm>
    </dsp:sp>
    <dsp:sp modelId="{3075C072-ECB6-477C-BF32-8FB092BD60E2}">
      <dsp:nvSpPr>
        <dsp:cNvPr id="0" name=""/>
        <dsp:cNvSpPr/>
      </dsp:nvSpPr>
      <dsp:spPr>
        <a:xfrm>
          <a:off x="3206874" y="3462486"/>
          <a:ext cx="3563193" cy="1425277"/>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da-DK" sz="1800" kern="1200" dirty="0" smtClean="0"/>
            <a:t>Tegn og refleksion </a:t>
          </a:r>
          <a:endParaRPr lang="da-DK" sz="1800" kern="1200" dirty="0"/>
        </a:p>
      </dsp:txBody>
      <dsp:txXfrm>
        <a:off x="3919513" y="3462486"/>
        <a:ext cx="2137916" cy="1425277"/>
      </dsp:txXfrm>
    </dsp:sp>
    <dsp:sp modelId="{D8C64756-2EF5-42FE-B428-1CF18F4446DF}">
      <dsp:nvSpPr>
        <dsp:cNvPr id="0" name=""/>
        <dsp:cNvSpPr/>
      </dsp:nvSpPr>
      <dsp:spPr>
        <a:xfrm>
          <a:off x="6413748" y="3462486"/>
          <a:ext cx="3563193" cy="1425277"/>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da-DK" sz="1800" kern="1200" dirty="0" smtClean="0"/>
            <a:t>1. placering på Lineal</a:t>
          </a:r>
          <a:endParaRPr lang="da-DK" sz="1800" kern="1200" dirty="0"/>
        </a:p>
      </dsp:txBody>
      <dsp:txXfrm>
        <a:off x="7126387" y="3462486"/>
        <a:ext cx="2137916" cy="1425277"/>
      </dsp:txXfrm>
    </dsp:sp>
    <dsp:sp modelId="{FAC139B4-3620-4E64-A3FE-01293480B391}">
      <dsp:nvSpPr>
        <dsp:cNvPr id="0" name=""/>
        <dsp:cNvSpPr/>
      </dsp:nvSpPr>
      <dsp:spPr>
        <a:xfrm>
          <a:off x="9620622" y="3462486"/>
          <a:ext cx="3563193" cy="1425277"/>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da-DK" sz="1800" kern="1200" dirty="0" smtClean="0"/>
            <a:t>Beskyttende faktorer og  refleksion</a:t>
          </a:r>
          <a:endParaRPr lang="da-DK" sz="1800" kern="1200" dirty="0"/>
        </a:p>
      </dsp:txBody>
      <dsp:txXfrm>
        <a:off x="10333261" y="3462486"/>
        <a:ext cx="2137916" cy="1425277"/>
      </dsp:txXfrm>
    </dsp:sp>
    <dsp:sp modelId="{88CD8BF5-30C7-4336-984B-8202B2155CC4}">
      <dsp:nvSpPr>
        <dsp:cNvPr id="0" name=""/>
        <dsp:cNvSpPr/>
      </dsp:nvSpPr>
      <dsp:spPr>
        <a:xfrm>
          <a:off x="12827496" y="3462486"/>
          <a:ext cx="3563193" cy="1425277"/>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da-DK" sz="1800" kern="1200" dirty="0" smtClean="0"/>
            <a:t>2. placering </a:t>
          </a:r>
          <a:r>
            <a:rPr lang="da-DK" sz="1800" kern="1200" smtClean="0"/>
            <a:t>på Lineal</a:t>
          </a:r>
          <a:endParaRPr lang="da-DK" sz="1800" kern="1200" dirty="0"/>
        </a:p>
      </dsp:txBody>
      <dsp:txXfrm>
        <a:off x="13540135" y="3462486"/>
        <a:ext cx="2137916" cy="1425277"/>
      </dsp:txXfrm>
    </dsp:sp>
    <dsp:sp modelId="{D33AC6B9-EE0E-4361-9CAE-AAF9EB88AB05}">
      <dsp:nvSpPr>
        <dsp:cNvPr id="0" name=""/>
        <dsp:cNvSpPr/>
      </dsp:nvSpPr>
      <dsp:spPr>
        <a:xfrm>
          <a:off x="16034370" y="3462486"/>
          <a:ext cx="3563193" cy="1425277"/>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da-DK" sz="1800" kern="1200" dirty="0" smtClean="0"/>
            <a:t>Refleksion og egen placering</a:t>
          </a:r>
          <a:endParaRPr lang="da-DK" sz="1800" kern="1200" dirty="0"/>
        </a:p>
      </dsp:txBody>
      <dsp:txXfrm>
        <a:off x="16747009" y="3462486"/>
        <a:ext cx="2137916" cy="1425277"/>
      </dsp:txXfrm>
    </dsp:sp>
    <dsp:sp modelId="{D5255E2A-B000-4355-9C37-F5AA5FC9E47C}">
      <dsp:nvSpPr>
        <dsp:cNvPr id="0" name=""/>
        <dsp:cNvSpPr/>
      </dsp:nvSpPr>
      <dsp:spPr>
        <a:xfrm>
          <a:off x="19241244" y="3462486"/>
          <a:ext cx="3563193" cy="1425277"/>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da-DK" sz="1800" kern="1200" dirty="0" smtClean="0"/>
            <a:t>Overblik </a:t>
          </a:r>
          <a:endParaRPr lang="da-DK" sz="1800" kern="1200" dirty="0"/>
        </a:p>
      </dsp:txBody>
      <dsp:txXfrm>
        <a:off x="19953883" y="3462486"/>
        <a:ext cx="2137916" cy="142527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E447E9DB-A4CF-4686-8484-4E3EE1AA074A}" type="datetimeFigureOut">
              <a:rPr lang="da-DK" smtClean="0"/>
              <a:t>18-09-2024</a:t>
            </a:fld>
            <a:endParaRPr lang="da-DK"/>
          </a:p>
        </p:txBody>
      </p:sp>
      <p:sp>
        <p:nvSpPr>
          <p:cNvPr id="4" name="Pladsholder til sidefod 3"/>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2F650437-FA1C-4520-BEFF-0E8DB5869DBB}" type="slidenum">
              <a:rPr lang="da-DK" smtClean="0"/>
              <a:t>‹nr.›</a:t>
            </a:fld>
            <a:endParaRPr lang="da-DK"/>
          </a:p>
        </p:txBody>
      </p:sp>
    </p:spTree>
    <p:extLst>
      <p:ext uri="{BB962C8B-B14F-4D97-AF65-F5344CB8AC3E}">
        <p14:creationId xmlns:p14="http://schemas.microsoft.com/office/powerpoint/2010/main" val="877268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517112DC-F440-4AD9-97D2-FE4C5EED17BC}" type="datetimeFigureOut">
              <a:rPr lang="da-DK" smtClean="0"/>
              <a:t>18-09-2024</a:t>
            </a:fld>
            <a:endParaRPr lang="da-DK"/>
          </a:p>
        </p:txBody>
      </p:sp>
      <p:sp>
        <p:nvSpPr>
          <p:cNvPr id="4" name="Pladsholder til slidebillede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E2489D6B-D3A3-48CA-8A36-141E477FC9F6}" type="slidenum">
              <a:rPr lang="da-DK" smtClean="0"/>
              <a:t>‹nr.›</a:t>
            </a:fld>
            <a:endParaRPr lang="da-DK"/>
          </a:p>
        </p:txBody>
      </p:sp>
    </p:spTree>
    <p:extLst>
      <p:ext uri="{BB962C8B-B14F-4D97-AF65-F5344CB8AC3E}">
        <p14:creationId xmlns:p14="http://schemas.microsoft.com/office/powerpoint/2010/main" val="803354113"/>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1</a:t>
            </a:fld>
            <a:endParaRPr lang="da-DK"/>
          </a:p>
        </p:txBody>
      </p:sp>
    </p:spTree>
    <p:extLst>
      <p:ext uri="{BB962C8B-B14F-4D97-AF65-F5344CB8AC3E}">
        <p14:creationId xmlns:p14="http://schemas.microsoft.com/office/powerpoint/2010/main" val="3518963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Evt. drøftelse/øvelse – hvordan</a:t>
            </a:r>
            <a:r>
              <a:rPr lang="da-DK" baseline="0" dirty="0" smtClean="0"/>
              <a:t> vil I </a:t>
            </a:r>
            <a:r>
              <a:rPr lang="da-DK" dirty="0" smtClean="0"/>
              <a:t>arbejde vider</a:t>
            </a:r>
            <a:r>
              <a:rPr lang="da-DK" baseline="0" dirty="0" smtClean="0"/>
              <a:t>e med den ”opgave” der ligger i relation til Jeres rolle? </a:t>
            </a:r>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10</a:t>
            </a:fld>
            <a:endParaRPr lang="da-DK"/>
          </a:p>
        </p:txBody>
      </p:sp>
    </p:spTree>
    <p:extLst>
      <p:ext uri="{BB962C8B-B14F-4D97-AF65-F5344CB8AC3E}">
        <p14:creationId xmlns:p14="http://schemas.microsoft.com/office/powerpoint/2010/main" val="1272430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Pointen med denne slide er at fremhæve systematikken,</a:t>
            </a:r>
            <a:r>
              <a:rPr lang="da-DK" baseline="0" dirty="0" smtClean="0"/>
              <a:t> da det er en forudsætning for </a:t>
            </a:r>
            <a:r>
              <a:rPr lang="da-DK" dirty="0" smtClean="0"/>
              <a:t>at vi lykkes med den tidlige indsats. </a:t>
            </a:r>
          </a:p>
          <a:p>
            <a:endParaRPr lang="da-DK" dirty="0" smtClean="0"/>
          </a:p>
          <a:p>
            <a:r>
              <a:rPr lang="da-DK" dirty="0" smtClean="0"/>
              <a:t>Spørg</a:t>
            </a:r>
            <a:r>
              <a:rPr lang="da-DK" baseline="0" dirty="0" smtClean="0"/>
              <a:t> efter eksempel – Eller giv et selv</a:t>
            </a:r>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11</a:t>
            </a:fld>
            <a:endParaRPr lang="da-DK"/>
          </a:p>
        </p:txBody>
      </p:sp>
    </p:spTree>
    <p:extLst>
      <p:ext uri="{BB962C8B-B14F-4D97-AF65-F5344CB8AC3E}">
        <p14:creationId xmlns:p14="http://schemas.microsoft.com/office/powerpoint/2010/main" val="1334393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lang="da-DK" dirty="0" smtClean="0"/>
              <a:t>Ligeledes er pointen med denne slide at fremhæve det tværfaglige samarbejde,</a:t>
            </a:r>
            <a:r>
              <a:rPr lang="da-DK" baseline="0" dirty="0" smtClean="0"/>
              <a:t> da det også er en forudsætning for </a:t>
            </a:r>
            <a:r>
              <a:rPr lang="da-DK" dirty="0" smtClean="0"/>
              <a:t>at vi lykkes med den tidlige indsats. </a:t>
            </a:r>
          </a:p>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12</a:t>
            </a:fld>
            <a:endParaRPr lang="da-DK"/>
          </a:p>
        </p:txBody>
      </p:sp>
    </p:spTree>
    <p:extLst>
      <p:ext uri="{BB962C8B-B14F-4D97-AF65-F5344CB8AC3E}">
        <p14:creationId xmlns:p14="http://schemas.microsoft.com/office/powerpoint/2010/main" val="2702884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fontAlgn="base">
              <a:buNone/>
            </a:pPr>
            <a:r>
              <a:rPr lang="da-DK" dirty="0" smtClean="0"/>
              <a:t>I arbejdet med børn og unge i mistrivsel har det stor betydning hvilke grundlæggende værdier, der arbejdes ud fra. Det styrker den tidlige indsats, når indsatsen baserer sig på de samme værdier inden for og på tværs af fagområder.</a:t>
            </a:r>
          </a:p>
          <a:p>
            <a:pPr marL="0" indent="0" fontAlgn="base">
              <a:buNone/>
            </a:pPr>
            <a:r>
              <a:rPr lang="da-DK" dirty="0" smtClean="0"/>
              <a:t>Roskildemodellen baseres på fem grundværdier, der tilsammen udgør det fælles </a:t>
            </a:r>
            <a:r>
              <a:rPr lang="da-DK" dirty="0" err="1" smtClean="0"/>
              <a:t>mindset</a:t>
            </a:r>
            <a:r>
              <a:rPr lang="da-DK" dirty="0" smtClean="0"/>
              <a:t> for den tidlige indsats. De fem grundværdier sætter tonen for arbejdet med tidlig indsats både i relationen til børnene, forældrene og samarbejdsparter.</a:t>
            </a:r>
          </a:p>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13</a:t>
            </a:fld>
            <a:endParaRPr lang="da-DK"/>
          </a:p>
        </p:txBody>
      </p:sp>
    </p:spTree>
    <p:extLst>
      <p:ext uri="{BB962C8B-B14F-4D97-AF65-F5344CB8AC3E}">
        <p14:creationId xmlns:p14="http://schemas.microsoft.com/office/powerpoint/2010/main" val="3199482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14</a:t>
            </a:fld>
            <a:endParaRPr lang="da-DK"/>
          </a:p>
        </p:txBody>
      </p:sp>
    </p:spTree>
    <p:extLst>
      <p:ext uri="{BB962C8B-B14F-4D97-AF65-F5344CB8AC3E}">
        <p14:creationId xmlns:p14="http://schemas.microsoft.com/office/powerpoint/2010/main" val="4126165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15</a:t>
            </a:fld>
            <a:endParaRPr lang="da-DK"/>
          </a:p>
        </p:txBody>
      </p:sp>
    </p:spTree>
    <p:extLst>
      <p:ext uri="{BB962C8B-B14F-4D97-AF65-F5344CB8AC3E}">
        <p14:creationId xmlns:p14="http://schemas.microsoft.com/office/powerpoint/2010/main" val="2451950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da-DK" dirty="0" smtClean="0"/>
              <a:t>I Roskilde Kommune arbejder vi ud fra et ressourceorienteret børnesyn. I stedet for primært at fokusere på problemer, mangler eller udfordringer hos børn og unge, lægger det ressourceorienterede børnesyn vægt på at skabe en positiv og styrkebaseret tilgang, der fremmer deres trivsel og udvikling.</a:t>
            </a:r>
          </a:p>
          <a:p>
            <a:pPr fontAlgn="base"/>
            <a:endParaRPr lang="da-DK" dirty="0" smtClean="0"/>
          </a:p>
          <a:p>
            <a:pPr fontAlgn="base"/>
            <a:r>
              <a:rPr lang="da-DK" dirty="0" smtClean="0"/>
              <a:t>Vi forstår, at hvert barn/ung er unikt med sine egne tanker, følelser og oplevelser. Derfor er det afgørende for os at lytte til barnet/den unge og forstå deres synspunkter, så vi bedre kan støtte deres trivsel, udvikling og læring.</a:t>
            </a:r>
          </a:p>
          <a:p>
            <a:pPr fontAlgn="base"/>
            <a:endParaRPr lang="da-DK" dirty="0" smtClean="0"/>
          </a:p>
          <a:p>
            <a:pPr fontAlgn="base"/>
            <a:r>
              <a:rPr lang="da-DK" dirty="0" smtClean="0"/>
              <a:t>Vi tror på at ved at give barnet/den unge en stemme og anerkende deres perspektiv, opbygger vi ikke kun et bedre samarbejde, men også en dybere forståelse af, hvem de er som individ. Ved at tage barnets/den unges perspektiv i betragtning kan vi tilpasse vores tilgange og beslutninger, så de bedre afspejler det, der er vigtigt for barnet/den unge.</a:t>
            </a:r>
          </a:p>
          <a:p>
            <a:pPr fontAlgn="base"/>
            <a:r>
              <a:rPr lang="da-DK" dirty="0" smtClean="0"/>
              <a:t>Vores tilgang til arbejdet hviler på respekt for FN’s Børnekonvention og barnets/den unges rettigheder til sundhed, uddannelse og beskyttelse.</a:t>
            </a:r>
          </a:p>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16</a:t>
            </a:fld>
            <a:endParaRPr lang="da-DK"/>
          </a:p>
        </p:txBody>
      </p:sp>
    </p:spTree>
    <p:extLst>
      <p:ext uri="{BB962C8B-B14F-4D97-AF65-F5344CB8AC3E}">
        <p14:creationId xmlns:p14="http://schemas.microsoft.com/office/powerpoint/2010/main" val="3213069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10-12 min </a:t>
            </a:r>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17</a:t>
            </a:fld>
            <a:endParaRPr lang="da-DK"/>
          </a:p>
        </p:txBody>
      </p:sp>
    </p:spTree>
    <p:extLst>
      <p:ext uri="{BB962C8B-B14F-4D97-AF65-F5344CB8AC3E}">
        <p14:creationId xmlns:p14="http://schemas.microsoft.com/office/powerpoint/2010/main" val="236960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Roskildemodellen</a:t>
            </a:r>
            <a:r>
              <a:rPr lang="da-DK" baseline="0" dirty="0" smtClean="0"/>
              <a:t> er bygget op omkring tre hoved elementer….</a:t>
            </a:r>
          </a:p>
          <a:p>
            <a:endParaRPr lang="da-DK" baseline="0" dirty="0" smtClean="0"/>
          </a:p>
          <a:p>
            <a:r>
              <a:rPr lang="da-DK" baseline="0" dirty="0" smtClean="0"/>
              <a:t>Pause herefter</a:t>
            </a:r>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18</a:t>
            </a:fld>
            <a:endParaRPr lang="da-DK"/>
          </a:p>
        </p:txBody>
      </p:sp>
    </p:spTree>
    <p:extLst>
      <p:ext uri="{BB962C8B-B14F-4D97-AF65-F5344CB8AC3E}">
        <p14:creationId xmlns:p14="http://schemas.microsoft.com/office/powerpoint/2010/main" val="4162284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smtClean="0"/>
              <a:t>Hjemmesiden</a:t>
            </a:r>
            <a:r>
              <a:rPr lang="da-DK" b="0" baseline="0" dirty="0" smtClean="0"/>
              <a:t> er et forsøg på at give praksis det de har efterspurgt/manglet: Let adgang til det de skal bruge for at løse deres opgave</a:t>
            </a:r>
            <a:endParaRPr lang="da-DK" b="0" dirty="0"/>
          </a:p>
        </p:txBody>
      </p:sp>
      <p:sp>
        <p:nvSpPr>
          <p:cNvPr id="4" name="Pladsholder til slidenummer 3"/>
          <p:cNvSpPr>
            <a:spLocks noGrp="1"/>
          </p:cNvSpPr>
          <p:nvPr>
            <p:ph type="sldNum" sz="quarter" idx="10"/>
          </p:nvPr>
        </p:nvSpPr>
        <p:spPr/>
        <p:txBody>
          <a:bodyPr/>
          <a:lstStyle/>
          <a:p>
            <a:fld id="{E2489D6B-D3A3-48CA-8A36-141E477FC9F6}" type="slidenum">
              <a:rPr lang="da-DK" smtClean="0"/>
              <a:t>19</a:t>
            </a:fld>
            <a:endParaRPr lang="da-DK"/>
          </a:p>
        </p:txBody>
      </p:sp>
    </p:spTree>
    <p:extLst>
      <p:ext uri="{BB962C8B-B14F-4D97-AF65-F5344CB8AC3E}">
        <p14:creationId xmlns:p14="http://schemas.microsoft.com/office/powerpoint/2010/main" val="421622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2</a:t>
            </a:fld>
            <a:endParaRPr lang="da-DK"/>
          </a:p>
        </p:txBody>
      </p:sp>
    </p:spTree>
    <p:extLst>
      <p:ext uri="{BB962C8B-B14F-4D97-AF65-F5344CB8AC3E}">
        <p14:creationId xmlns:p14="http://schemas.microsoft.com/office/powerpoint/2010/main" val="3381753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20</a:t>
            </a:fld>
            <a:endParaRPr lang="da-DK"/>
          </a:p>
        </p:txBody>
      </p:sp>
    </p:spTree>
    <p:extLst>
      <p:ext uri="{BB962C8B-B14F-4D97-AF65-F5344CB8AC3E}">
        <p14:creationId xmlns:p14="http://schemas.microsoft.com/office/powerpoint/2010/main" val="2008934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21</a:t>
            </a:fld>
            <a:endParaRPr lang="da-DK"/>
          </a:p>
        </p:txBody>
      </p:sp>
    </p:spTree>
    <p:extLst>
      <p:ext uri="{BB962C8B-B14F-4D97-AF65-F5344CB8AC3E}">
        <p14:creationId xmlns:p14="http://schemas.microsoft.com/office/powerpoint/2010/main" val="1823449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22</a:t>
            </a:fld>
            <a:endParaRPr lang="da-DK"/>
          </a:p>
        </p:txBody>
      </p:sp>
    </p:spTree>
    <p:extLst>
      <p:ext uri="{BB962C8B-B14F-4D97-AF65-F5344CB8AC3E}">
        <p14:creationId xmlns:p14="http://schemas.microsoft.com/office/powerpoint/2010/main" val="1533456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23</a:t>
            </a:fld>
            <a:endParaRPr lang="da-DK"/>
          </a:p>
        </p:txBody>
      </p:sp>
    </p:spTree>
    <p:extLst>
      <p:ext uri="{BB962C8B-B14F-4D97-AF65-F5344CB8AC3E}">
        <p14:creationId xmlns:p14="http://schemas.microsoft.com/office/powerpoint/2010/main" val="2981327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24</a:t>
            </a:fld>
            <a:endParaRPr lang="da-DK"/>
          </a:p>
        </p:txBody>
      </p:sp>
    </p:spTree>
    <p:extLst>
      <p:ext uri="{BB962C8B-B14F-4D97-AF65-F5344CB8AC3E}">
        <p14:creationId xmlns:p14="http://schemas.microsoft.com/office/powerpoint/2010/main" val="2308898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25</a:t>
            </a:fld>
            <a:endParaRPr lang="da-DK"/>
          </a:p>
        </p:txBody>
      </p:sp>
    </p:spTree>
    <p:extLst>
      <p:ext uri="{BB962C8B-B14F-4D97-AF65-F5344CB8AC3E}">
        <p14:creationId xmlns:p14="http://schemas.microsoft.com/office/powerpoint/2010/main" val="2235484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mtClean="0"/>
              <a:t>15 min</a:t>
            </a:r>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27</a:t>
            </a:fld>
            <a:endParaRPr lang="da-DK"/>
          </a:p>
        </p:txBody>
      </p:sp>
    </p:spTree>
    <p:extLst>
      <p:ext uri="{BB962C8B-B14F-4D97-AF65-F5344CB8AC3E}">
        <p14:creationId xmlns:p14="http://schemas.microsoft.com/office/powerpoint/2010/main" val="3318732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28</a:t>
            </a:fld>
            <a:endParaRPr lang="da-DK"/>
          </a:p>
        </p:txBody>
      </p:sp>
    </p:spTree>
    <p:extLst>
      <p:ext uri="{BB962C8B-B14F-4D97-AF65-F5344CB8AC3E}">
        <p14:creationId xmlns:p14="http://schemas.microsoft.com/office/powerpoint/2010/main" val="3519828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b="0" i="0" kern="1200" dirty="0" smtClean="0">
                <a:solidFill>
                  <a:schemeClr val="tx1"/>
                </a:solidFill>
                <a:effectLst/>
                <a:latin typeface="+mn-lt"/>
                <a:ea typeface="+mn-ea"/>
                <a:cs typeface="+mn-cs"/>
              </a:rPr>
              <a:t>Linealen er et onlineværktøj for pædagoger, lærere og andre, der arbejder med børn og unge.</a:t>
            </a:r>
            <a:r>
              <a:rPr lang="da-DK" dirty="0" smtClean="0"/>
              <a:t/>
            </a:r>
            <a:br>
              <a:rPr lang="da-DK" dirty="0" smtClean="0"/>
            </a:br>
            <a:r>
              <a:rPr lang="da-DK" sz="1600" b="0" i="0" kern="1200" dirty="0" smtClean="0">
                <a:solidFill>
                  <a:schemeClr val="tx1"/>
                </a:solidFill>
                <a:effectLst/>
                <a:latin typeface="+mn-lt"/>
                <a:ea typeface="+mn-ea"/>
                <a:cs typeface="+mn-cs"/>
              </a:rPr>
              <a:t>Linealen er et værktøj, der hjælper dig med at bestemme bekymringsgraden for et barn eller ung i begyndende mistrivsel.</a:t>
            </a:r>
          </a:p>
          <a:p>
            <a:r>
              <a:rPr lang="da-DK" sz="1600" b="0" i="0" kern="1200" dirty="0" smtClean="0">
                <a:solidFill>
                  <a:schemeClr val="tx1"/>
                </a:solidFill>
                <a:effectLst/>
                <a:latin typeface="+mn-lt"/>
                <a:ea typeface="+mn-ea"/>
                <a:cs typeface="+mn-cs"/>
              </a:rPr>
              <a:t>Du er som bruger af Linealen anonym. Det samme gælder for barnet/den unge. Linealen kræver ikke andre oplysninger end barnets alder samt din funktion i relation til barnet.</a:t>
            </a:r>
          </a:p>
          <a:p>
            <a:r>
              <a:rPr lang="da-DK" sz="1600" b="0" i="0" kern="1200" dirty="0" smtClean="0">
                <a:solidFill>
                  <a:schemeClr val="tx1"/>
                </a:solidFill>
                <a:effectLst/>
                <a:latin typeface="+mn-lt"/>
                <a:ea typeface="+mn-ea"/>
                <a:cs typeface="+mn-cs"/>
              </a:rPr>
              <a:t>Linealen fungerer bedst på en PC. Den kan dog også anvendes på en iPad.</a:t>
            </a:r>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29</a:t>
            </a:fld>
            <a:endParaRPr lang="da-DK"/>
          </a:p>
        </p:txBody>
      </p:sp>
    </p:spTree>
    <p:extLst>
      <p:ext uri="{BB962C8B-B14F-4D97-AF65-F5344CB8AC3E}">
        <p14:creationId xmlns:p14="http://schemas.microsoft.com/office/powerpoint/2010/main" val="3584824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da-DK" sz="1600" b="0" i="0" kern="1200" dirty="0" smtClean="0">
                <a:solidFill>
                  <a:schemeClr val="tx1"/>
                </a:solidFill>
                <a:effectLst/>
                <a:latin typeface="+mn-lt"/>
                <a:ea typeface="+mn-ea"/>
                <a:cs typeface="+mn-cs"/>
              </a:rPr>
              <a:t>Linealen er udviklet til at opspore begyndende mistrivsel hos børn og unge. Med Linealen guides du gennem en række spørgsmål, som hjælper dig til at vurdere i hvilken grad du skal være bekymret, og om det er en bekymring, som du bør handle på.</a:t>
            </a:r>
          </a:p>
          <a:p>
            <a:pPr fontAlgn="base"/>
            <a:r>
              <a:rPr lang="da-DK" sz="1600" b="0" i="0" kern="1200" dirty="0" smtClean="0">
                <a:solidFill>
                  <a:schemeClr val="tx1"/>
                </a:solidFill>
                <a:effectLst/>
                <a:latin typeface="+mn-lt"/>
                <a:ea typeface="+mn-ea"/>
                <a:cs typeface="+mn-cs"/>
              </a:rPr>
              <a:t/>
            </a:r>
            <a:br>
              <a:rPr lang="da-DK" sz="1600" b="0" i="0" kern="1200" dirty="0" smtClean="0">
                <a:solidFill>
                  <a:schemeClr val="tx1"/>
                </a:solidFill>
                <a:effectLst/>
                <a:latin typeface="+mn-lt"/>
                <a:ea typeface="+mn-ea"/>
                <a:cs typeface="+mn-cs"/>
              </a:rPr>
            </a:br>
            <a:r>
              <a:rPr lang="da-DK" sz="1600" b="0" i="0" kern="1200" dirty="0" smtClean="0">
                <a:solidFill>
                  <a:schemeClr val="tx1"/>
                </a:solidFill>
                <a:effectLst/>
                <a:latin typeface="+mn-lt"/>
                <a:ea typeface="+mn-ea"/>
                <a:cs typeface="+mn-cs"/>
              </a:rPr>
              <a:t>Linealen understøtter systematik og refleksion i relation til arbejdet med udsatte børn og unge.</a:t>
            </a:r>
          </a:p>
          <a:p>
            <a:pPr fontAlgn="base"/>
            <a:endParaRPr lang="da-DK" sz="1600" b="0" i="0" kern="1200" dirty="0" smtClean="0">
              <a:solidFill>
                <a:schemeClr val="tx1"/>
              </a:solidFill>
              <a:effectLst/>
              <a:latin typeface="+mn-lt"/>
              <a:ea typeface="+mn-ea"/>
              <a:cs typeface="+mn-cs"/>
            </a:endParaRPr>
          </a:p>
          <a:p>
            <a:pPr fontAlgn="base"/>
            <a:r>
              <a:rPr lang="da-DK" sz="1600" b="0" i="0" kern="1200" dirty="0" smtClean="0">
                <a:solidFill>
                  <a:schemeClr val="tx1"/>
                </a:solidFill>
                <a:effectLst/>
                <a:latin typeface="+mn-lt"/>
                <a:ea typeface="+mn-ea"/>
                <a:cs typeface="+mn-cs"/>
              </a:rPr>
              <a:t>Linealen kan, på baggrund af det du har observeret, hjælpe dig til at angive en placering på Linalen. Dine observationer og svar bliver samlet i en oversigt, som du kan gemme til senere brug. </a:t>
            </a:r>
          </a:p>
          <a:p>
            <a:pPr fontAlgn="base"/>
            <a:endParaRPr lang="da-DK" sz="1600" b="0" i="0" kern="1200" dirty="0" smtClean="0">
              <a:solidFill>
                <a:schemeClr val="tx1"/>
              </a:solidFill>
              <a:effectLst/>
              <a:latin typeface="+mn-lt"/>
              <a:ea typeface="+mn-ea"/>
              <a:cs typeface="+mn-cs"/>
            </a:endParaRPr>
          </a:p>
          <a:p>
            <a:pPr fontAlgn="base"/>
            <a:r>
              <a:rPr lang="da-DK" sz="1600" b="0" i="0" kern="1200" dirty="0" smtClean="0">
                <a:solidFill>
                  <a:schemeClr val="tx1"/>
                </a:solidFill>
                <a:effectLst/>
                <a:latin typeface="+mn-lt"/>
                <a:ea typeface="+mn-ea"/>
                <a:cs typeface="+mn-cs"/>
              </a:rPr>
              <a:t>Derudover giver Linealen dig et overblik over de muligheder du har for at få faglig sparring, eller hjælp til den bekymring, som du står med.</a:t>
            </a:r>
          </a:p>
          <a:p>
            <a:pPr fontAlgn="base"/>
            <a:endParaRPr lang="da-DK" sz="1600" b="0" i="0" kern="1200" dirty="0" smtClean="0">
              <a:solidFill>
                <a:schemeClr val="tx1"/>
              </a:solidFill>
              <a:effectLst/>
              <a:latin typeface="+mn-lt"/>
              <a:ea typeface="+mn-ea"/>
              <a:cs typeface="+mn-cs"/>
            </a:endParaRPr>
          </a:p>
          <a:p>
            <a:pPr fontAlgn="base"/>
            <a:r>
              <a:rPr lang="da-DK" sz="1600" b="0" i="0" kern="1200" dirty="0" smtClean="0">
                <a:solidFill>
                  <a:schemeClr val="tx1"/>
                </a:solidFill>
                <a:effectLst/>
                <a:latin typeface="+mn-lt"/>
                <a:ea typeface="+mn-ea"/>
                <a:cs typeface="+mn-cs"/>
              </a:rPr>
              <a:t>Målet er, at iværksætte den rette indsats så tidligt som muligt.</a:t>
            </a:r>
          </a:p>
          <a:p>
            <a:pPr fontAlgn="base"/>
            <a:endParaRPr lang="da-DK" sz="1600" b="0" i="0" kern="1200" dirty="0" smtClean="0">
              <a:solidFill>
                <a:schemeClr val="tx1"/>
              </a:solidFill>
              <a:effectLst/>
              <a:latin typeface="+mn-lt"/>
              <a:ea typeface="+mn-ea"/>
              <a:cs typeface="+mn-cs"/>
            </a:endParaRPr>
          </a:p>
          <a:p>
            <a:pPr fontAlgn="base"/>
            <a:r>
              <a:rPr lang="da-DK" sz="1600" b="0" i="0" kern="1200" dirty="0" smtClean="0">
                <a:solidFill>
                  <a:schemeClr val="tx1"/>
                </a:solidFill>
                <a:effectLst/>
                <a:latin typeface="+mn-lt"/>
                <a:ea typeface="+mn-ea"/>
                <a:cs typeface="+mn-cs"/>
              </a:rPr>
              <a:t>Hensigten har været at udvikle et værktøj, som alle finder meningsfuldt at bruge. Derfor er Linealen udviklet i et samarbejde mellem Skole og Børn, Social og Sundhed, pædagoger og lærere, samt andre der til dagligt arbejder med børn og unge.</a:t>
            </a:r>
          </a:p>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30</a:t>
            </a:fld>
            <a:endParaRPr lang="da-DK"/>
          </a:p>
        </p:txBody>
      </p:sp>
    </p:spTree>
    <p:extLst>
      <p:ext uri="{BB962C8B-B14F-4D97-AF65-F5344CB8AC3E}">
        <p14:creationId xmlns:p14="http://schemas.microsoft.com/office/powerpoint/2010/main" val="244078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smtClean="0"/>
              <a:t>Roskildemodellen</a:t>
            </a:r>
            <a:r>
              <a:rPr lang="da-DK" b="0" baseline="0" dirty="0" smtClean="0"/>
              <a:t> understøtter at vi sætter ind med </a:t>
            </a:r>
            <a:r>
              <a:rPr lang="da-DK" b="1" dirty="0" smtClean="0"/>
              <a:t>den rette indsats på det rette</a:t>
            </a:r>
            <a:r>
              <a:rPr lang="da-DK" b="1" baseline="0" dirty="0" smtClean="0"/>
              <a:t> tidspunkt</a:t>
            </a:r>
            <a:r>
              <a:rPr lang="da-DK" b="0" baseline="0" dirty="0" smtClean="0"/>
              <a:t>. Dette er ikke uvæsentligt, hvis vi skal nå visionen og målet i Børne- og ungepolitikken. </a:t>
            </a:r>
          </a:p>
          <a:p>
            <a:endParaRPr lang="da-DK" b="0" baseline="0" dirty="0" smtClean="0"/>
          </a:p>
          <a:p>
            <a:r>
              <a:rPr lang="da-DK" baseline="0" dirty="0" smtClean="0"/>
              <a:t> </a:t>
            </a:r>
          </a:p>
          <a:p>
            <a:pPr marL="0" marR="0" lvl="0" indent="0" algn="l" defTabSz="1219078" rtl="0" eaLnBrk="1" fontAlgn="auto" latinLnBrk="0" hangingPunct="1">
              <a:lnSpc>
                <a:spcPct val="100000"/>
              </a:lnSpc>
              <a:spcBef>
                <a:spcPts val="0"/>
              </a:spcBef>
              <a:spcAft>
                <a:spcPts val="0"/>
              </a:spcAft>
              <a:buClrTx/>
              <a:buSzTx/>
              <a:buFontTx/>
              <a:buNone/>
              <a:tabLst/>
              <a:defRPr/>
            </a:pPr>
            <a:endParaRPr lang="da-DK" b="0" baseline="0" dirty="0" smtClean="0"/>
          </a:p>
        </p:txBody>
      </p:sp>
      <p:sp>
        <p:nvSpPr>
          <p:cNvPr id="4" name="Pladsholder til slidenummer 3"/>
          <p:cNvSpPr>
            <a:spLocks noGrp="1"/>
          </p:cNvSpPr>
          <p:nvPr>
            <p:ph type="sldNum" sz="quarter" idx="10"/>
          </p:nvPr>
        </p:nvSpPr>
        <p:spPr/>
        <p:txBody>
          <a:bodyPr/>
          <a:lstStyle/>
          <a:p>
            <a:fld id="{E2489D6B-D3A3-48CA-8A36-141E477FC9F6}" type="slidenum">
              <a:rPr lang="da-DK" smtClean="0"/>
              <a:t>3</a:t>
            </a:fld>
            <a:endParaRPr lang="da-DK"/>
          </a:p>
        </p:txBody>
      </p:sp>
    </p:spTree>
    <p:extLst>
      <p:ext uri="{BB962C8B-B14F-4D97-AF65-F5344CB8AC3E}">
        <p14:creationId xmlns:p14="http://schemas.microsoft.com/office/powerpoint/2010/main" val="1725333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Kommer ikke</a:t>
            </a:r>
            <a:r>
              <a:rPr lang="da-DK" baseline="0" dirty="0" smtClean="0"/>
              <a:t> med et bud på, hvorfor barnet ikke er i trivsel. Det kræver, at du gå i dialog med barnet, forældre, netværk, kollegaer eller andre professionelle omkring barnet for at afdække, hvad mistrivslen kan skyldes</a:t>
            </a:r>
          </a:p>
          <a:p>
            <a:endParaRPr lang="da-DK" baseline="0" dirty="0" smtClean="0"/>
          </a:p>
          <a:p>
            <a:r>
              <a:rPr lang="da-DK" baseline="0" dirty="0" smtClean="0"/>
              <a:t>Hvis du vurderer, at der skal handles, skal du iværksætte en plan i samarbejde med barnet og forældre, så det bliver en fælles opgave at skabe forandring</a:t>
            </a:r>
          </a:p>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31</a:t>
            </a:fld>
            <a:endParaRPr lang="da-DK"/>
          </a:p>
        </p:txBody>
      </p:sp>
    </p:spTree>
    <p:extLst>
      <p:ext uri="{BB962C8B-B14F-4D97-AF65-F5344CB8AC3E}">
        <p14:creationId xmlns:p14="http://schemas.microsoft.com/office/powerpoint/2010/main" val="174292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da-DK" sz="1600" b="0" i="0" kern="1200" dirty="0" smtClean="0">
                <a:solidFill>
                  <a:schemeClr val="tx1"/>
                </a:solidFill>
                <a:effectLst/>
                <a:latin typeface="+mn-lt"/>
                <a:ea typeface="+mn-ea"/>
                <a:cs typeface="+mn-cs"/>
              </a:rPr>
              <a:t>Du skal bruge linealen, når du ser de første tegn på mistrivsel, eller når du har en </a:t>
            </a:r>
            <a:r>
              <a:rPr lang="da-DK" sz="1600" b="0" i="1" kern="1200" dirty="0" smtClean="0">
                <a:solidFill>
                  <a:schemeClr val="tx1"/>
                </a:solidFill>
                <a:effectLst/>
                <a:latin typeface="+mn-lt"/>
                <a:ea typeface="+mn-ea"/>
                <a:cs typeface="+mn-cs"/>
              </a:rPr>
              <a:t>begyndende</a:t>
            </a:r>
            <a:r>
              <a:rPr lang="da-DK" sz="1600" b="0" i="0" kern="1200" dirty="0" smtClean="0">
                <a:solidFill>
                  <a:schemeClr val="tx1"/>
                </a:solidFill>
                <a:effectLst/>
                <a:latin typeface="+mn-lt"/>
                <a:ea typeface="+mn-ea"/>
                <a:cs typeface="+mn-cs"/>
              </a:rPr>
              <a:t> bekymring for et barn/ung.</a:t>
            </a:r>
          </a:p>
          <a:p>
            <a:pPr fontAlgn="base"/>
            <a:r>
              <a:rPr lang="da-DK" sz="1600" b="0" i="0" kern="1200" dirty="0" smtClean="0">
                <a:solidFill>
                  <a:schemeClr val="tx1"/>
                </a:solidFill>
                <a:effectLst/>
                <a:latin typeface="+mn-lt"/>
                <a:ea typeface="+mn-ea"/>
                <a:cs typeface="+mn-cs"/>
              </a:rPr>
              <a:t>At bruge Linealen kan være en god forberedelse til fx et møde med nærmeste leder eller forældre. Man kan også bruge Linealen sammen med sine kolleger, for at få forskellige perspektiver på en bekymring, og man kan bruge Linealen som forberedelse til et møde med andre fagfolk fx fokusteamet.</a:t>
            </a:r>
          </a:p>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32</a:t>
            </a:fld>
            <a:endParaRPr lang="da-DK"/>
          </a:p>
        </p:txBody>
      </p:sp>
    </p:spTree>
    <p:extLst>
      <p:ext uri="{BB962C8B-B14F-4D97-AF65-F5344CB8AC3E}">
        <p14:creationId xmlns:p14="http://schemas.microsoft.com/office/powerpoint/2010/main" val="4165391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Vis Linealen</a:t>
            </a:r>
          </a:p>
          <a:p>
            <a:r>
              <a:rPr lang="da-DK" sz="1600" b="0" i="0" kern="1200" dirty="0" smtClean="0">
                <a:solidFill>
                  <a:schemeClr val="tx1"/>
                </a:solidFill>
                <a:effectLst/>
                <a:latin typeface="+mn-lt"/>
                <a:ea typeface="+mn-ea"/>
                <a:cs typeface="+mn-cs"/>
              </a:rPr>
              <a:t>Selve opstarten af Linealen er inddelt i forskellige alderskategorier fra 0-18 år. Til hver alderskategori er der tilknyttet en række </a:t>
            </a:r>
            <a:r>
              <a:rPr lang="da-DK" sz="1600" b="0" i="1" kern="1200" dirty="0" smtClean="0">
                <a:solidFill>
                  <a:schemeClr val="tx1"/>
                </a:solidFill>
                <a:effectLst/>
                <a:latin typeface="+mn-lt"/>
                <a:ea typeface="+mn-ea"/>
                <a:cs typeface="+mn-cs"/>
              </a:rPr>
              <a:t>temaer</a:t>
            </a:r>
            <a:r>
              <a:rPr lang="da-DK" sz="1600" b="0" i="0" kern="1200" dirty="0" smtClean="0">
                <a:solidFill>
                  <a:schemeClr val="tx1"/>
                </a:solidFill>
                <a:effectLst/>
                <a:latin typeface="+mn-lt"/>
                <a:ea typeface="+mn-ea"/>
                <a:cs typeface="+mn-cs"/>
              </a:rPr>
              <a:t>, som er vigtige for børns trivsel og udvikling. Du skal vælge de temaer, som dækker over den bekymring du oplever. Under hvert enkelt tema er der tilknyttet en række </a:t>
            </a:r>
            <a:r>
              <a:rPr lang="da-DK" sz="1600" b="0" i="1" kern="1200" dirty="0" smtClean="0">
                <a:solidFill>
                  <a:schemeClr val="tx1"/>
                </a:solidFill>
                <a:effectLst/>
                <a:latin typeface="+mn-lt"/>
                <a:ea typeface="+mn-ea"/>
                <a:cs typeface="+mn-cs"/>
              </a:rPr>
              <a:t>tegn</a:t>
            </a:r>
            <a:r>
              <a:rPr lang="da-DK" sz="1600" b="0" i="0" kern="1200" dirty="0" smtClean="0">
                <a:solidFill>
                  <a:schemeClr val="tx1"/>
                </a:solidFill>
                <a:effectLst/>
                <a:latin typeface="+mn-lt"/>
                <a:ea typeface="+mn-ea"/>
                <a:cs typeface="+mn-cs"/>
              </a:rPr>
              <a:t>, som hver især kan være indikationer på begyndende mistrivsel. Du skal forholde dig til, om du har observeret disse tegn.</a:t>
            </a:r>
            <a:r>
              <a:rPr lang="da-DK" dirty="0" smtClean="0"/>
              <a:t/>
            </a:r>
            <a:br>
              <a:rPr lang="da-DK" dirty="0" smtClean="0"/>
            </a:br>
            <a:r>
              <a:rPr lang="da-DK" sz="1600" b="0" i="0" kern="1200" dirty="0" smtClean="0">
                <a:solidFill>
                  <a:schemeClr val="tx1"/>
                </a:solidFill>
                <a:effectLst/>
                <a:latin typeface="+mn-lt"/>
                <a:ea typeface="+mn-ea"/>
                <a:cs typeface="+mn-cs"/>
              </a:rPr>
              <a:t>På baggrund af dine besvarelser giver Linealen </a:t>
            </a:r>
            <a:r>
              <a:rPr lang="da-DK" sz="1600" b="0" i="1" kern="1200" dirty="0" smtClean="0">
                <a:solidFill>
                  <a:schemeClr val="tx1"/>
                </a:solidFill>
                <a:effectLst/>
                <a:latin typeface="+mn-lt"/>
                <a:ea typeface="+mn-ea"/>
                <a:cs typeface="+mn-cs"/>
              </a:rPr>
              <a:t>et bud</a:t>
            </a:r>
            <a:r>
              <a:rPr lang="da-DK" sz="1600" b="0" i="0" kern="1200" dirty="0" smtClean="0">
                <a:solidFill>
                  <a:schemeClr val="tx1"/>
                </a:solidFill>
                <a:effectLst/>
                <a:latin typeface="+mn-lt"/>
                <a:ea typeface="+mn-ea"/>
                <a:cs typeface="+mn-cs"/>
              </a:rPr>
              <a:t> på en placering. Derefter kan du selv foretage den endelige placering på Linealen.</a:t>
            </a:r>
            <a:endParaRPr lang="da-DK" b="1" dirty="0"/>
          </a:p>
        </p:txBody>
      </p:sp>
      <p:sp>
        <p:nvSpPr>
          <p:cNvPr id="4" name="Pladsholder til slidenummer 3"/>
          <p:cNvSpPr>
            <a:spLocks noGrp="1"/>
          </p:cNvSpPr>
          <p:nvPr>
            <p:ph type="sldNum" sz="quarter" idx="10"/>
          </p:nvPr>
        </p:nvSpPr>
        <p:spPr/>
        <p:txBody>
          <a:bodyPr/>
          <a:lstStyle/>
          <a:p>
            <a:fld id="{E2489D6B-D3A3-48CA-8A36-141E477FC9F6}" type="slidenum">
              <a:rPr lang="da-DK" smtClean="0"/>
              <a:t>33</a:t>
            </a:fld>
            <a:endParaRPr lang="da-DK"/>
          </a:p>
        </p:txBody>
      </p:sp>
    </p:spTree>
    <p:extLst>
      <p:ext uri="{BB962C8B-B14F-4D97-AF65-F5344CB8AC3E}">
        <p14:creationId xmlns:p14="http://schemas.microsoft.com/office/powerpoint/2010/main" val="541028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34</a:t>
            </a:fld>
            <a:endParaRPr lang="da-DK"/>
          </a:p>
        </p:txBody>
      </p:sp>
    </p:spTree>
    <p:extLst>
      <p:ext uri="{BB962C8B-B14F-4D97-AF65-F5344CB8AC3E}">
        <p14:creationId xmlns:p14="http://schemas.microsoft.com/office/powerpoint/2010/main" val="2233742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35</a:t>
            </a:fld>
            <a:endParaRPr lang="da-DK"/>
          </a:p>
        </p:txBody>
      </p:sp>
    </p:spTree>
    <p:extLst>
      <p:ext uri="{BB962C8B-B14F-4D97-AF65-F5344CB8AC3E}">
        <p14:creationId xmlns:p14="http://schemas.microsoft.com/office/powerpoint/2010/main" val="1812816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36</a:t>
            </a:fld>
            <a:endParaRPr lang="da-DK"/>
          </a:p>
        </p:txBody>
      </p:sp>
    </p:spTree>
    <p:extLst>
      <p:ext uri="{BB962C8B-B14F-4D97-AF65-F5344CB8AC3E}">
        <p14:creationId xmlns:p14="http://schemas.microsoft.com/office/powerpoint/2010/main" val="3831605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37</a:t>
            </a:fld>
            <a:endParaRPr lang="da-DK"/>
          </a:p>
        </p:txBody>
      </p:sp>
    </p:spTree>
    <p:extLst>
      <p:ext uri="{BB962C8B-B14F-4D97-AF65-F5344CB8AC3E}">
        <p14:creationId xmlns:p14="http://schemas.microsoft.com/office/powerpoint/2010/main" val="1567040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38</a:t>
            </a:fld>
            <a:endParaRPr lang="da-DK"/>
          </a:p>
        </p:txBody>
      </p:sp>
    </p:spTree>
    <p:extLst>
      <p:ext uri="{BB962C8B-B14F-4D97-AF65-F5344CB8AC3E}">
        <p14:creationId xmlns:p14="http://schemas.microsoft.com/office/powerpoint/2010/main" val="1674322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39</a:t>
            </a:fld>
            <a:endParaRPr lang="da-DK"/>
          </a:p>
        </p:txBody>
      </p:sp>
    </p:spTree>
    <p:extLst>
      <p:ext uri="{BB962C8B-B14F-4D97-AF65-F5344CB8AC3E}">
        <p14:creationId xmlns:p14="http://schemas.microsoft.com/office/powerpoint/2010/main" val="3208704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40</a:t>
            </a:fld>
            <a:endParaRPr lang="da-DK"/>
          </a:p>
        </p:txBody>
      </p:sp>
    </p:spTree>
    <p:extLst>
      <p:ext uri="{BB962C8B-B14F-4D97-AF65-F5344CB8AC3E}">
        <p14:creationId xmlns:p14="http://schemas.microsoft.com/office/powerpoint/2010/main" val="114124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baseline="0" dirty="0" smtClean="0"/>
              <a:t>I Roskilde Kommune bruger vi Socialstyrelsens definition – der både indeholder elementer af </a:t>
            </a:r>
            <a:r>
              <a:rPr lang="da-DK" b="1" baseline="0" dirty="0" smtClean="0"/>
              <a:t>forebyggelse </a:t>
            </a:r>
            <a:r>
              <a:rPr lang="da-DK" baseline="0" dirty="0" smtClean="0"/>
              <a:t>og </a:t>
            </a:r>
            <a:r>
              <a:rPr lang="da-DK" b="1" baseline="0" dirty="0" smtClean="0"/>
              <a:t>opsporing</a:t>
            </a:r>
            <a:r>
              <a:rPr lang="da-DK" baseline="0" dirty="0" smtClean="0"/>
              <a:t> samt at </a:t>
            </a:r>
            <a:r>
              <a:rPr lang="da-DK" b="1" baseline="0" dirty="0" smtClean="0"/>
              <a:t>afhjælpe</a:t>
            </a:r>
            <a:r>
              <a:rPr lang="da-DK" baseline="0" dirty="0" smtClean="0"/>
              <a:t> en problemstilling</a:t>
            </a:r>
          </a:p>
          <a:p>
            <a:pPr marL="0" indent="0">
              <a:buFont typeface="Arial" panose="020B0604020202020204" pitchFamily="34" charset="0"/>
              <a:buNone/>
            </a:pPr>
            <a:endParaRPr lang="da-DK" dirty="0" smtClean="0"/>
          </a:p>
          <a:p>
            <a:pPr marL="0" indent="0">
              <a:buFont typeface="Arial" panose="020B0604020202020204" pitchFamily="34" charset="0"/>
              <a:buNone/>
            </a:pPr>
            <a:r>
              <a:rPr lang="da-DK" dirty="0" smtClean="0"/>
              <a:t>Denne definition kan alle se sig selv i – uanset hvilken aldersgruppe man arbejder med og uanset hvilken funktion man har. Når man arbejder med børn og unge, så ligger der elementer af forebyggelse, opsporing og at afhjælpe en problemstilling</a:t>
            </a:r>
            <a:r>
              <a:rPr lang="da-DK" baseline="0" dirty="0" smtClean="0"/>
              <a:t> i ens arbejde</a:t>
            </a:r>
          </a:p>
          <a:p>
            <a:pPr marL="0" indent="0">
              <a:buFont typeface="Arial" panose="020B0604020202020204" pitchFamily="34" charset="0"/>
              <a:buNone/>
            </a:pPr>
            <a:endParaRPr lang="da-DK" baseline="0" dirty="0" smtClean="0"/>
          </a:p>
          <a:p>
            <a:r>
              <a:rPr lang="da-DK" b="1" baseline="0" dirty="0" smtClean="0"/>
              <a:t>Forebyggelse</a:t>
            </a:r>
            <a:r>
              <a:rPr lang="da-DK" baseline="0" dirty="0" smtClean="0"/>
              <a:t>: Vejledere på skolerne (AKT-vejledere og inklusionsvejledere), fokusteam/tværfaglig sparring (PPR), forebyggende rådgivere (Børn og Unge) </a:t>
            </a:r>
            <a:r>
              <a:rPr lang="da-DK" baseline="0" dirty="0" err="1" smtClean="0"/>
              <a:t>osv</a:t>
            </a:r>
            <a:r>
              <a:rPr lang="da-DK" baseline="0" dirty="0" smtClean="0"/>
              <a:t> </a:t>
            </a:r>
          </a:p>
          <a:p>
            <a:endParaRPr lang="da-DK" baseline="0" dirty="0" smtClean="0"/>
          </a:p>
          <a:p>
            <a:r>
              <a:rPr lang="da-DK" b="1" baseline="0" dirty="0" smtClean="0"/>
              <a:t>Opsporing: </a:t>
            </a:r>
            <a:r>
              <a:rPr lang="da-DK" b="0" baseline="0" dirty="0" smtClean="0"/>
              <a:t>ADBB (Sundhedsplejen), sprogvurdering (Dagtilbud), </a:t>
            </a:r>
            <a:r>
              <a:rPr lang="da-DK" b="0" baseline="0" dirty="0" err="1" smtClean="0"/>
              <a:t>ordblinderisikotesten</a:t>
            </a:r>
            <a:r>
              <a:rPr lang="da-DK" b="0" baseline="0" dirty="0" smtClean="0"/>
              <a:t> (Skole), observationer og iagttagelser i den pædagogiske praksis (Dagtilbud og Skole og Klub) </a:t>
            </a:r>
            <a:r>
              <a:rPr lang="da-DK" b="0" baseline="0" dirty="0" err="1" smtClean="0"/>
              <a:t>osv</a:t>
            </a:r>
            <a:endParaRPr lang="da-DK" b="0" baseline="0" dirty="0" smtClean="0"/>
          </a:p>
          <a:p>
            <a:endParaRPr lang="da-DK" b="1" baseline="0" dirty="0" smtClean="0"/>
          </a:p>
          <a:p>
            <a:pPr marL="0" marR="0" lvl="0" indent="0" algn="l" defTabSz="1219078" rtl="0" eaLnBrk="1" fontAlgn="auto" latinLnBrk="0" hangingPunct="1">
              <a:lnSpc>
                <a:spcPct val="100000"/>
              </a:lnSpc>
              <a:spcBef>
                <a:spcPts val="0"/>
              </a:spcBef>
              <a:spcAft>
                <a:spcPts val="0"/>
              </a:spcAft>
              <a:buClrTx/>
              <a:buSzTx/>
              <a:buFontTx/>
              <a:buNone/>
              <a:tabLst/>
              <a:defRPr/>
            </a:pPr>
            <a:r>
              <a:rPr lang="da-DK" b="1" baseline="0" dirty="0" smtClean="0"/>
              <a:t>Afhjælpe</a:t>
            </a:r>
            <a:r>
              <a:rPr lang="da-DK" b="0" baseline="0" dirty="0" smtClean="0"/>
              <a:t>: Justeringer i den pædagogiske praksis (Dagtilbud og Skole og Klub), Vækstpladser (Dagtilbud), tiltag i PPR, vejledning af forældre, tiltag i familiecenteret </a:t>
            </a:r>
            <a:r>
              <a:rPr lang="da-DK" b="0" baseline="0" dirty="0" err="1" smtClean="0"/>
              <a:t>osv</a:t>
            </a:r>
            <a:endParaRPr lang="da-DK" b="0" baseline="0" dirty="0" smtClean="0"/>
          </a:p>
          <a:p>
            <a:pPr marL="0" indent="0">
              <a:buFont typeface="Arial" panose="020B0604020202020204" pitchFamily="34" charset="0"/>
              <a:buNone/>
            </a:pPr>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4</a:t>
            </a:fld>
            <a:endParaRPr lang="da-DK"/>
          </a:p>
        </p:txBody>
      </p:sp>
    </p:spTree>
    <p:extLst>
      <p:ext uri="{BB962C8B-B14F-4D97-AF65-F5344CB8AC3E}">
        <p14:creationId xmlns:p14="http://schemas.microsoft.com/office/powerpoint/2010/main" val="1407518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41</a:t>
            </a:fld>
            <a:endParaRPr lang="da-DK"/>
          </a:p>
        </p:txBody>
      </p:sp>
    </p:spTree>
    <p:extLst>
      <p:ext uri="{BB962C8B-B14F-4D97-AF65-F5344CB8AC3E}">
        <p14:creationId xmlns:p14="http://schemas.microsoft.com/office/powerpoint/2010/main" val="3591497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42</a:t>
            </a:fld>
            <a:endParaRPr lang="da-DK"/>
          </a:p>
        </p:txBody>
      </p:sp>
    </p:spTree>
    <p:extLst>
      <p:ext uri="{BB962C8B-B14F-4D97-AF65-F5344CB8AC3E}">
        <p14:creationId xmlns:p14="http://schemas.microsoft.com/office/powerpoint/2010/main" val="346472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43</a:t>
            </a:fld>
            <a:endParaRPr lang="da-DK"/>
          </a:p>
        </p:txBody>
      </p:sp>
    </p:spTree>
    <p:extLst>
      <p:ext uri="{BB962C8B-B14F-4D97-AF65-F5344CB8AC3E}">
        <p14:creationId xmlns:p14="http://schemas.microsoft.com/office/powerpoint/2010/main" val="2971979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b="0" i="0" kern="1200" dirty="0" smtClean="0">
                <a:solidFill>
                  <a:schemeClr val="tx1"/>
                </a:solidFill>
                <a:effectLst/>
                <a:latin typeface="+mn-lt"/>
                <a:ea typeface="+mn-ea"/>
                <a:cs typeface="+mn-cs"/>
              </a:rPr>
              <a:t>Du kan kopiere og gemme et link til oversigten over dine besvarelser. Du kan gemme linket et sikkert sted, hvor du gemmer andre personfølsomme oplysninger. Praksis vil her variere afhængig af, hvor i kommunen du arbejder. Er du i tvivl om, hvor man gemmer personfølsomme oplysninger, skal du henvende dig til din nærmeste leder.</a:t>
            </a:r>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44</a:t>
            </a:fld>
            <a:endParaRPr lang="da-DK"/>
          </a:p>
        </p:txBody>
      </p:sp>
    </p:spTree>
    <p:extLst>
      <p:ext uri="{BB962C8B-B14F-4D97-AF65-F5344CB8AC3E}">
        <p14:creationId xmlns:p14="http://schemas.microsoft.com/office/powerpoint/2010/main" val="1871967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45</a:t>
            </a:fld>
            <a:endParaRPr lang="da-DK"/>
          </a:p>
        </p:txBody>
      </p:sp>
    </p:spTree>
    <p:extLst>
      <p:ext uri="{BB962C8B-B14F-4D97-AF65-F5344CB8AC3E}">
        <p14:creationId xmlns:p14="http://schemas.microsoft.com/office/powerpoint/2010/main" val="4285099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5 min</a:t>
            </a:r>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46</a:t>
            </a:fld>
            <a:endParaRPr lang="da-DK"/>
          </a:p>
        </p:txBody>
      </p:sp>
    </p:spTree>
    <p:extLst>
      <p:ext uri="{BB962C8B-B14F-4D97-AF65-F5344CB8AC3E}">
        <p14:creationId xmlns:p14="http://schemas.microsoft.com/office/powerpoint/2010/main" val="2686815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47</a:t>
            </a:fld>
            <a:endParaRPr lang="da-DK"/>
          </a:p>
        </p:txBody>
      </p:sp>
    </p:spTree>
    <p:extLst>
      <p:ext uri="{BB962C8B-B14F-4D97-AF65-F5344CB8AC3E}">
        <p14:creationId xmlns:p14="http://schemas.microsoft.com/office/powerpoint/2010/main" val="2509349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48</a:t>
            </a:fld>
            <a:endParaRPr lang="da-DK"/>
          </a:p>
        </p:txBody>
      </p:sp>
    </p:spTree>
    <p:extLst>
      <p:ext uri="{BB962C8B-B14F-4D97-AF65-F5344CB8AC3E}">
        <p14:creationId xmlns:p14="http://schemas.microsoft.com/office/powerpoint/2010/main" val="2094598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49</a:t>
            </a:fld>
            <a:endParaRPr lang="da-DK"/>
          </a:p>
        </p:txBody>
      </p:sp>
    </p:spTree>
    <p:extLst>
      <p:ext uri="{BB962C8B-B14F-4D97-AF65-F5344CB8AC3E}">
        <p14:creationId xmlns:p14="http://schemas.microsoft.com/office/powerpoint/2010/main" val="1451018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Viden: Det er ikke kun den viden</a:t>
            </a:r>
            <a:r>
              <a:rPr lang="da-DK" baseline="0" dirty="0" smtClean="0"/>
              <a:t> vi kan læse os til (forskning) der har en værdi. Vi skal også basere vores praksis på erfaring og præferencer. Det er dog vigtigt at erfaringen og præferencer ikke står alene – for så er der tale om ”</a:t>
            </a:r>
            <a:r>
              <a:rPr lang="da-DK" baseline="0" dirty="0" err="1" smtClean="0"/>
              <a:t>synsninger</a:t>
            </a:r>
            <a:r>
              <a:rPr lang="da-DK" baseline="0" dirty="0" smtClean="0"/>
              <a:t>”</a:t>
            </a:r>
          </a:p>
          <a:p>
            <a:endParaRPr lang="da-DK" baseline="0" dirty="0" smtClean="0"/>
          </a:p>
          <a:p>
            <a:r>
              <a:rPr lang="da-DK" baseline="0" dirty="0" smtClean="0"/>
              <a:t>Systematik: Det tager tid at etablere en systematik, men når systematikken er etableret, så er der tid at spare. Og tidsperspektivet er ikke ligegyldigt, hvis en negativ livsbane skal vendes til en positiv livsbane. Igen: jo før vi handler jo større chance er der også for, at vi kan afhjælpe barnet/den unge i mistrivsel</a:t>
            </a:r>
          </a:p>
          <a:p>
            <a:endParaRPr lang="da-DK" baseline="0" dirty="0" smtClean="0"/>
          </a:p>
          <a:p>
            <a:r>
              <a:rPr lang="da-DK" dirty="0" smtClean="0"/>
              <a:t>Fælles sprog og værktøjer: Et fælles sprog på</a:t>
            </a:r>
            <a:r>
              <a:rPr lang="da-DK" baseline="0" dirty="0" smtClean="0"/>
              <a:t> tværs af organisationen er afgørende når vi skal samarbejde. Et fælles sprog minimere risikoen for misforståelser og det sikre en fælles retning i opgaveløsningen. Fælles værktøjer understøtter et fælles sprog. (Børnelinealen kan her nævnes som eksempel)</a:t>
            </a:r>
          </a:p>
          <a:p>
            <a:endParaRPr lang="da-DK" baseline="0" dirty="0" smtClean="0"/>
          </a:p>
          <a:p>
            <a:r>
              <a:rPr lang="da-DK" baseline="0" dirty="0" smtClean="0"/>
              <a:t>Viden, systematik og et fælles sprog kommer ikke af sig selv. Det afhænger af et </a:t>
            </a:r>
            <a:r>
              <a:rPr lang="da-DK" b="1" baseline="0" dirty="0" smtClean="0"/>
              <a:t>organisatorisk set-up </a:t>
            </a:r>
            <a:r>
              <a:rPr lang="da-DK" baseline="0" dirty="0" smtClean="0"/>
              <a:t>som løbende udvikles og vedligeholdes.</a:t>
            </a:r>
          </a:p>
          <a:p>
            <a:endParaRPr lang="da-DK" baseline="0" dirty="0" smtClean="0"/>
          </a:p>
          <a:p>
            <a:r>
              <a:rPr lang="da-DK" baseline="0" dirty="0" smtClean="0"/>
              <a:t>Den seneste tid har vi brugt på at sikre dette organisatoriske set-up/fundament for den tidlige indsats…. Roskildemodellen er blevet fornyet og nye elementer er blevet tilført</a:t>
            </a:r>
            <a:endParaRPr lang="da-DK" dirty="0"/>
          </a:p>
        </p:txBody>
      </p:sp>
      <p:sp>
        <p:nvSpPr>
          <p:cNvPr id="4" name="Pladsholder til slidenummer 3"/>
          <p:cNvSpPr>
            <a:spLocks noGrp="1"/>
          </p:cNvSpPr>
          <p:nvPr>
            <p:ph type="sldNum" sz="quarter" idx="10"/>
          </p:nvPr>
        </p:nvSpPr>
        <p:spPr/>
        <p:txBody>
          <a:bodyPr/>
          <a:lstStyle/>
          <a:p>
            <a:fld id="{E2489D6B-D3A3-48CA-8A36-141E477FC9F6}" type="slidenum">
              <a:rPr lang="da-DK" smtClean="0"/>
              <a:t>5</a:t>
            </a:fld>
            <a:endParaRPr lang="da-DK"/>
          </a:p>
        </p:txBody>
      </p:sp>
    </p:spTree>
    <p:extLst>
      <p:ext uri="{BB962C8B-B14F-4D97-AF65-F5344CB8AC3E}">
        <p14:creationId xmlns:p14="http://schemas.microsoft.com/office/powerpoint/2010/main" val="1787989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dirty="0" smtClean="0"/>
              <a:t>Reaktioner og tegn på mistrivsel hos børn og unge kan variere meget, og det kan derfor være vanskeligt at reagere tidligt og sætte hensigtsmæssigt ind, med mindre der er en </a:t>
            </a:r>
            <a:r>
              <a:rPr lang="da-DK" b="1" dirty="0" smtClean="0"/>
              <a:t>tydelig ramme og systematik for netop denne opgave. </a:t>
            </a:r>
          </a:p>
          <a:p>
            <a:pPr marL="0" indent="0">
              <a:buNone/>
            </a:pPr>
            <a:r>
              <a:rPr lang="da-DK" b="1" dirty="0" smtClean="0"/>
              <a:t> </a:t>
            </a:r>
          </a:p>
          <a:p>
            <a:pPr marL="0" indent="0">
              <a:buNone/>
            </a:pPr>
            <a:r>
              <a:rPr lang="da-DK" dirty="0" smtClean="0"/>
              <a:t>Roskildemodellen er den ramme, som skal sikrer en systematisk tilgang til 1)</a:t>
            </a:r>
            <a:r>
              <a:rPr lang="da-DK" baseline="0" dirty="0" smtClean="0"/>
              <a:t> </a:t>
            </a:r>
            <a:r>
              <a:rPr lang="da-DK" b="1" dirty="0" smtClean="0"/>
              <a:t>opsporing</a:t>
            </a:r>
            <a:r>
              <a:rPr lang="da-DK" dirty="0" smtClean="0"/>
              <a:t> af begyndende mistrivsel 2) iværksættelse af </a:t>
            </a:r>
            <a:r>
              <a:rPr lang="da-DK" b="1" dirty="0" smtClean="0"/>
              <a:t>handling</a:t>
            </a:r>
            <a:r>
              <a:rPr lang="da-DK" dirty="0" smtClean="0"/>
              <a:t> 3) koordinering</a:t>
            </a:r>
            <a:r>
              <a:rPr lang="da-DK" baseline="0" dirty="0" smtClean="0"/>
              <a:t> af det </a:t>
            </a:r>
            <a:r>
              <a:rPr lang="da-DK" b="1" baseline="0" dirty="0" smtClean="0"/>
              <a:t>tværfaglige </a:t>
            </a:r>
            <a:r>
              <a:rPr lang="da-DK" b="1" dirty="0" smtClean="0"/>
              <a:t>samarbejde</a:t>
            </a:r>
            <a:r>
              <a:rPr lang="da-DK" dirty="0" smtClean="0"/>
              <a:t>. </a:t>
            </a:r>
          </a:p>
          <a:p>
            <a:pPr marL="0" indent="0">
              <a:buNone/>
            </a:pPr>
            <a:endParaRPr lang="da-DK" dirty="0" smtClean="0"/>
          </a:p>
          <a:p>
            <a:pPr marL="0" indent="0">
              <a:buNone/>
            </a:pPr>
            <a:r>
              <a:rPr lang="da-DK" dirty="0" smtClean="0"/>
              <a:t>Roskildemodellen understøtter, at medarbejdere, der går med en bekymring for et barn eller en ung føler sig i stand til at handle på denne bekymring samt at de ved, hvor der kan hentes sparring og viden eller hjælp fra andre aktører, når det er påkrævet. </a:t>
            </a:r>
          </a:p>
          <a:p>
            <a:endParaRPr lang="da-DK" b="1" dirty="0"/>
          </a:p>
        </p:txBody>
      </p:sp>
      <p:sp>
        <p:nvSpPr>
          <p:cNvPr id="4" name="Pladsholder til slidenummer 3"/>
          <p:cNvSpPr>
            <a:spLocks noGrp="1"/>
          </p:cNvSpPr>
          <p:nvPr>
            <p:ph type="sldNum" sz="quarter" idx="10"/>
          </p:nvPr>
        </p:nvSpPr>
        <p:spPr/>
        <p:txBody>
          <a:bodyPr/>
          <a:lstStyle/>
          <a:p>
            <a:fld id="{E2489D6B-D3A3-48CA-8A36-141E477FC9F6}" type="slidenum">
              <a:rPr lang="da-DK" smtClean="0"/>
              <a:t>6</a:t>
            </a:fld>
            <a:endParaRPr lang="da-DK"/>
          </a:p>
        </p:txBody>
      </p:sp>
    </p:spTree>
    <p:extLst>
      <p:ext uri="{BB962C8B-B14F-4D97-AF65-F5344CB8AC3E}">
        <p14:creationId xmlns:p14="http://schemas.microsoft.com/office/powerpoint/2010/main" val="2658836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7</a:t>
            </a:fld>
            <a:endParaRPr lang="da-DK"/>
          </a:p>
        </p:txBody>
      </p:sp>
    </p:spTree>
    <p:extLst>
      <p:ext uri="{BB962C8B-B14F-4D97-AF65-F5344CB8AC3E}">
        <p14:creationId xmlns:p14="http://schemas.microsoft.com/office/powerpoint/2010/main" val="342155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8</a:t>
            </a:fld>
            <a:endParaRPr lang="da-DK"/>
          </a:p>
        </p:txBody>
      </p:sp>
    </p:spTree>
    <p:extLst>
      <p:ext uri="{BB962C8B-B14F-4D97-AF65-F5344CB8AC3E}">
        <p14:creationId xmlns:p14="http://schemas.microsoft.com/office/powerpoint/2010/main" val="203968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2489D6B-D3A3-48CA-8A36-141E477FC9F6}" type="slidenum">
              <a:rPr lang="da-DK" smtClean="0"/>
              <a:t>9</a:t>
            </a:fld>
            <a:endParaRPr lang="da-DK"/>
          </a:p>
        </p:txBody>
      </p:sp>
    </p:spTree>
    <p:extLst>
      <p:ext uri="{BB962C8B-B14F-4D97-AF65-F5344CB8AC3E}">
        <p14:creationId xmlns:p14="http://schemas.microsoft.com/office/powerpoint/2010/main" val="3875325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tmp"/><Relationship Id="rId4" Type="http://schemas.openxmlformats.org/officeDocument/2006/relationships/image" Target="../media/image4.tm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tm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tm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tm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tmp"/><Relationship Id="rId4" Type="http://schemas.openxmlformats.org/officeDocument/2006/relationships/image" Target="../media/image4.tm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tm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tm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tm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7.tm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8.tm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7.tm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tm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2.tmp"/><Relationship Id="rId5" Type="http://schemas.openxmlformats.org/officeDocument/2006/relationships/image" Target="../media/image4.tmp"/><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tm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2.tmp"/><Relationship Id="rId5" Type="http://schemas.openxmlformats.org/officeDocument/2006/relationships/image" Target="../media/image4.tmp"/><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tm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2.tmp"/><Relationship Id="rId5" Type="http://schemas.openxmlformats.org/officeDocument/2006/relationships/image" Target="../media/image4.tmp"/><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3.tm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2.tmp"/><Relationship Id="rId5" Type="http://schemas.openxmlformats.org/officeDocument/2006/relationships/image" Target="../media/image4.tmp"/><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3.tm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2.tmp"/><Relationship Id="rId5" Type="http://schemas.openxmlformats.org/officeDocument/2006/relationships/image" Target="../media/image4.tmp"/><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3.tm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2.tmp"/><Relationship Id="rId5" Type="http://schemas.openxmlformats.org/officeDocument/2006/relationships/image" Target="../media/image4.tmp"/><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tmp"/><Relationship Id="rId3" Type="http://schemas.openxmlformats.org/officeDocument/2006/relationships/slideMaster" Target="../slideMasters/slideMaster1.xml"/><Relationship Id="rId7" Type="http://schemas.openxmlformats.org/officeDocument/2006/relationships/image" Target="../media/image2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2.bin"/><Relationship Id="rId9" Type="http://schemas.openxmlformats.org/officeDocument/2006/relationships/image" Target="../media/image30.tmp"/></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tmp"/><Relationship Id="rId3" Type="http://schemas.openxmlformats.org/officeDocument/2006/relationships/slideMaster" Target="../slideMasters/slideMaster1.xml"/><Relationship Id="rId7" Type="http://schemas.openxmlformats.org/officeDocument/2006/relationships/image" Target="../media/image25.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3.bin"/><Relationship Id="rId9" Type="http://schemas.openxmlformats.org/officeDocument/2006/relationships/image" Target="../media/image30.tmp"/></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4.tmp"/><Relationship Id="rId3" Type="http://schemas.openxmlformats.org/officeDocument/2006/relationships/slideMaster" Target="../slideMasters/slideMaster1.xml"/><Relationship Id="rId7" Type="http://schemas.openxmlformats.org/officeDocument/2006/relationships/image" Target="../media/image26.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 Id="rId9" Type="http://schemas.openxmlformats.org/officeDocument/2006/relationships/image" Target="../media/image30.tmp"/></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tmp"/><Relationship Id="rId3" Type="http://schemas.openxmlformats.org/officeDocument/2006/relationships/slideMaster" Target="../slideMasters/slideMaster1.xml"/><Relationship Id="rId7" Type="http://schemas.openxmlformats.org/officeDocument/2006/relationships/image" Target="../media/image27.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5.bin"/><Relationship Id="rId9" Type="http://schemas.openxmlformats.org/officeDocument/2006/relationships/image" Target="../media/image30.tmp"/></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tmp"/><Relationship Id="rId3" Type="http://schemas.openxmlformats.org/officeDocument/2006/relationships/slideMaster" Target="../slideMasters/slideMaster1.xml"/><Relationship Id="rId7" Type="http://schemas.openxmlformats.org/officeDocument/2006/relationships/image" Target="../media/image28.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bin"/><Relationship Id="rId9" Type="http://schemas.openxmlformats.org/officeDocument/2006/relationships/image" Target="../media/image30.tmp"/></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3.tmp"/><Relationship Id="rId13" Type="http://schemas.openxmlformats.org/officeDocument/2006/relationships/image" Target="../media/image8.png"/><Relationship Id="rId3" Type="http://schemas.openxmlformats.org/officeDocument/2006/relationships/slideMaster" Target="../slideMasters/slideMaster1.xml"/><Relationship Id="rId7" Type="http://schemas.openxmlformats.org/officeDocument/2006/relationships/image" Target="../media/image32.tmp"/><Relationship Id="rId12" Type="http://schemas.openxmlformats.org/officeDocument/2006/relationships/image" Target="../media/image37.tmp"/><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1.tmp"/><Relationship Id="rId11" Type="http://schemas.openxmlformats.org/officeDocument/2006/relationships/image" Target="../media/image36.tmp"/><Relationship Id="rId5" Type="http://schemas.openxmlformats.org/officeDocument/2006/relationships/image" Target="../media/image1.emf"/><Relationship Id="rId10" Type="http://schemas.openxmlformats.org/officeDocument/2006/relationships/image" Target="../media/image35.tmp"/><Relationship Id="rId4" Type="http://schemas.openxmlformats.org/officeDocument/2006/relationships/oleObject" Target="../embeddings/oleObject7.bin"/><Relationship Id="rId9" Type="http://schemas.openxmlformats.org/officeDocument/2006/relationships/image" Target="../media/image34.tm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 Id="rId5" Type="http://schemas.openxmlformats.org/officeDocument/2006/relationships/image" Target="../media/image5.tmp"/><Relationship Id="rId4" Type="http://schemas.openxmlformats.org/officeDocument/2006/relationships/image" Target="../media/image4.tm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Master" Target="../slideMasters/slideMaster2.xml"/><Relationship Id="rId5" Type="http://schemas.openxmlformats.org/officeDocument/2006/relationships/image" Target="../media/image7.tmp"/><Relationship Id="rId4" Type="http://schemas.openxmlformats.org/officeDocument/2006/relationships/image" Target="../media/image3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7.tmp"/><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Master" Target="../slideMasters/slideMaster2.xml"/><Relationship Id="rId5" Type="http://schemas.openxmlformats.org/officeDocument/2006/relationships/image" Target="../media/image7.tmp"/><Relationship Id="rId4" Type="http://schemas.openxmlformats.org/officeDocument/2006/relationships/image" Target="../media/image3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9.tm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4.tmp"/><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0.tmp"/><Relationship Id="rId1" Type="http://schemas.openxmlformats.org/officeDocument/2006/relationships/slideMaster" Target="../slideMasters/slideMaster2.xml"/><Relationship Id="rId5" Type="http://schemas.openxmlformats.org/officeDocument/2006/relationships/image" Target="../media/image41.png"/><Relationship Id="rId4" Type="http://schemas.openxmlformats.org/officeDocument/2006/relationships/image" Target="../media/image9.tm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1.tmp"/><Relationship Id="rId1" Type="http://schemas.openxmlformats.org/officeDocument/2006/relationships/slideMaster" Target="../slideMasters/slideMaster2.xml"/><Relationship Id="rId5" Type="http://schemas.openxmlformats.org/officeDocument/2006/relationships/image" Target="../media/image41.png"/><Relationship Id="rId4" Type="http://schemas.openxmlformats.org/officeDocument/2006/relationships/image" Target="../media/image9.tm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2.tmp"/><Relationship Id="rId1" Type="http://schemas.openxmlformats.org/officeDocument/2006/relationships/slideMaster" Target="../slideMasters/slideMaster2.xml"/><Relationship Id="rId5" Type="http://schemas.openxmlformats.org/officeDocument/2006/relationships/image" Target="../media/image41.png"/><Relationship Id="rId4" Type="http://schemas.openxmlformats.org/officeDocument/2006/relationships/image" Target="../media/image9.tmp"/></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4.tmp"/><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6.tmp"/><Relationship Id="rId1" Type="http://schemas.openxmlformats.org/officeDocument/2006/relationships/slideMaster" Target="../slideMasters/slideMaster2.xml"/><Relationship Id="rId5" Type="http://schemas.openxmlformats.org/officeDocument/2006/relationships/image" Target="../media/image41.png"/><Relationship Id="rId4" Type="http://schemas.openxmlformats.org/officeDocument/2006/relationships/image" Target="../media/image9.tm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tmp"/></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4.tmp"/><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4.tmp"/><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4.tmp"/><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4.tmp"/><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4.tmp"/><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g"/><Relationship Id="rId1" Type="http://schemas.openxmlformats.org/officeDocument/2006/relationships/slideMaster" Target="../slideMasters/slideMaster2.xml"/><Relationship Id="rId5" Type="http://schemas.openxmlformats.org/officeDocument/2006/relationships/image" Target="../media/image41.png"/><Relationship Id="rId4" Type="http://schemas.openxmlformats.org/officeDocument/2006/relationships/image" Target="../media/image42.tm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41.png"/><Relationship Id="rId4" Type="http://schemas.openxmlformats.org/officeDocument/2006/relationships/image" Target="../media/image23.tm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tmp"/><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tmp"/></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tmp"/><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2.tmp"/><Relationship Id="rId3" Type="http://schemas.openxmlformats.org/officeDocument/2006/relationships/slideMaster" Target="../slideMasters/slideMaster2.xml"/><Relationship Id="rId7" Type="http://schemas.openxmlformats.org/officeDocument/2006/relationships/image" Target="../media/image41.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oleObject" Target="../embeddings/oleObject9.bin"/><Relationship Id="rId9" Type="http://schemas.openxmlformats.org/officeDocument/2006/relationships/image" Target="../media/image23.tm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tmp"/><Relationship Id="rId4" Type="http://schemas.openxmlformats.org/officeDocument/2006/relationships/image" Target="../media/image4.tm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tmp"/><Relationship Id="rId4" Type="http://schemas.openxmlformats.org/officeDocument/2006/relationships/image" Target="../media/image4.tm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tmp"/><Relationship Id="rId4" Type="http://schemas.openxmlformats.org/officeDocument/2006/relationships/image" Target="../media/image4.tm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796877" y="4606925"/>
            <a:ext cx="17093087" cy="5121277"/>
          </a:xfrm>
        </p:spPr>
        <p:txBody>
          <a:bodyPr anchor="t" anchorCtr="0"/>
          <a:lstStyle>
            <a:lvl1pPr algn="l">
              <a:lnSpc>
                <a:spcPts val="17000"/>
              </a:lnSpc>
              <a:defRPr sz="15000" b="0">
                <a:latin typeface="Montserrat bold" panose="00000800000000000000" pitchFamily="2" charset="0"/>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796877" y="10629904"/>
            <a:ext cx="17093087" cy="1584323"/>
          </a:xfrm>
        </p:spPr>
        <p:txBody>
          <a:bodyPr/>
          <a:lstStyle>
            <a:lvl1pPr marL="0" indent="0" algn="l">
              <a:lnSpc>
                <a:spcPts val="6000"/>
              </a:lnSpc>
              <a:buNone/>
              <a:defRPr sz="45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a-DK" dirty="0"/>
              <a:t>Navn </a:t>
            </a:r>
            <a:r>
              <a:rPr lang="da-DK" dirty="0" err="1"/>
              <a:t>Navnsen</a:t>
            </a:r>
            <a:endParaRPr lang="da-DK" dirty="0"/>
          </a:p>
        </p:txBody>
      </p:sp>
      <p:pic>
        <p:nvPicPr>
          <p:cNvPr id="10" name="Billede 9">
            <a:extLst>
              <a:ext uri="{FF2B5EF4-FFF2-40B4-BE49-F238E27FC236}">
                <a16:creationId xmlns:a16="http://schemas.microsoft.com/office/drawing/2014/main" id="{80C218EF-1B38-40A8-A5D7-7A47F9D0F4B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95830"/>
            <a:ext cx="2806401" cy="1016000"/>
          </a:xfrm>
          <a:prstGeom prst="rect">
            <a:avLst/>
          </a:prstGeom>
        </p:spPr>
      </p:pic>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0022824" y="1079547"/>
            <a:ext cx="3577091" cy="187420"/>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8127999" y="1017588"/>
            <a:ext cx="8126413" cy="261937"/>
          </a:xfrm>
        </p:spPr>
        <p:txBody>
          <a:bodyPr/>
          <a:lstStyle>
            <a:lvl1pPr algn="ctr">
              <a:lnSpc>
                <a:spcPts val="2500"/>
              </a:lnSpc>
              <a:buNone/>
              <a:defRPr sz="2000" b="1"/>
            </a:lvl1pPr>
          </a:lstStyle>
          <a:p>
            <a:pPr lvl="0"/>
            <a:r>
              <a:rPr lang="da-DK" dirty="0"/>
              <a:t>Navn på institution</a:t>
            </a:r>
          </a:p>
        </p:txBody>
      </p:sp>
      <p:grpSp>
        <p:nvGrpSpPr>
          <p:cNvPr id="4" name="Gruppe 3">
            <a:extLst>
              <a:ext uri="{FF2B5EF4-FFF2-40B4-BE49-F238E27FC236}">
                <a16:creationId xmlns:a16="http://schemas.microsoft.com/office/drawing/2014/main" id="{795AFFCB-6759-40E6-96C5-2030F9FE2BFD}"/>
              </a:ext>
            </a:extLst>
          </p:cNvPr>
          <p:cNvGrpSpPr/>
          <p:nvPr userDrawn="1"/>
        </p:nvGrpSpPr>
        <p:grpSpPr>
          <a:xfrm>
            <a:off x="24775960" y="497279"/>
            <a:ext cx="3894290" cy="1724882"/>
            <a:chOff x="24775960" y="497279"/>
            <a:chExt cx="3894290" cy="1724882"/>
          </a:xfrm>
        </p:grpSpPr>
        <p:sp>
          <p:nvSpPr>
            <p:cNvPr id="7" name="Tekstfelt 6">
              <a:extLst>
                <a:ext uri="{FF2B5EF4-FFF2-40B4-BE49-F238E27FC236}">
                  <a16:creationId xmlns:a16="http://schemas.microsoft.com/office/drawing/2014/main" id="{1ABE3FBA-96A2-4DB0-8BDA-52F3F9937E39}"/>
                </a:ext>
              </a:extLst>
            </p:cNvPr>
            <p:cNvSpPr txBox="1"/>
            <p:nvPr userDrawn="1"/>
          </p:nvSpPr>
          <p:spPr>
            <a:xfrm>
              <a:off x="24775960" y="497279"/>
              <a:ext cx="3894290" cy="1724882"/>
            </a:xfrm>
            <a:prstGeom prst="rect">
              <a:avLst/>
            </a:prstGeom>
            <a:noFill/>
          </p:spPr>
          <p:txBody>
            <a:bodyPr wrap="square" lIns="0" tIns="0" rIns="0" bIns="108000" rtlCol="0">
              <a:spAutoFit/>
            </a:bodyPr>
            <a:lstStyle/>
            <a:p>
              <a:r>
                <a:rPr lang="da-DK" sz="1500" b="1" dirty="0"/>
                <a:t>Skift til anden forside/layout</a:t>
              </a:r>
              <a:r>
                <a:rPr lang="da-DK" sz="1500" b="0" dirty="0"/>
                <a:t> ved at klikke på                under fanen Hjem.</a:t>
              </a:r>
            </a:p>
            <a:p>
              <a:r>
                <a:rPr lang="da-DK" sz="1500" dirty="0"/>
                <a:t>Vælg derefter det ønskede layout.</a:t>
              </a:r>
            </a:p>
            <a:p>
              <a:endParaRPr lang="da-DK" sz="1500" dirty="0"/>
            </a:p>
            <a:p>
              <a:r>
                <a:rPr lang="da-DK" sz="1500" dirty="0"/>
                <a:t>Vær opmærksom på, at du skal skifte til layout af samme slags. Så du </a:t>
              </a:r>
              <a:r>
                <a:rPr lang="da-DK" sz="1500" u="sng" dirty="0"/>
                <a:t>ikke</a:t>
              </a:r>
              <a:r>
                <a:rPr lang="da-DK" sz="1500" dirty="0"/>
                <a:t> skifter fra Forside- til Indholdslayout</a:t>
              </a:r>
            </a:p>
          </p:txBody>
        </p:sp>
        <p:pic>
          <p:nvPicPr>
            <p:cNvPr id="8" name="Billede 7">
              <a:extLst>
                <a:ext uri="{FF2B5EF4-FFF2-40B4-BE49-F238E27FC236}">
                  <a16:creationId xmlns:a16="http://schemas.microsoft.com/office/drawing/2014/main" id="{B3E50368-47E8-4FB7-AC39-33DEDDE1EC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675254" y="726572"/>
              <a:ext cx="724001" cy="238158"/>
            </a:xfrm>
            <a:prstGeom prst="rect">
              <a:avLst/>
            </a:prstGeom>
          </p:spPr>
        </p:pic>
      </p:grpSp>
      <p:pic>
        <p:nvPicPr>
          <p:cNvPr id="9" name="Billede 8">
            <a:extLst>
              <a:ext uri="{FF2B5EF4-FFF2-40B4-BE49-F238E27FC236}">
                <a16:creationId xmlns:a16="http://schemas.microsoft.com/office/drawing/2014/main" id="{D78E6915-0752-4B27-A56B-3A2873CA9D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66164" y="2255283"/>
            <a:ext cx="4124901" cy="905001"/>
          </a:xfrm>
          <a:prstGeom prst="rect">
            <a:avLst/>
          </a:prstGeom>
        </p:spPr>
      </p:pic>
    </p:spTree>
    <p:extLst>
      <p:ext uri="{BB962C8B-B14F-4D97-AF65-F5344CB8AC3E}">
        <p14:creationId xmlns:p14="http://schemas.microsoft.com/office/powerpoint/2010/main" val="3892866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6 - billede">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EA366E03-86D4-4C61-891B-7D1698B2E7F4}"/>
              </a:ext>
            </a:extLst>
          </p:cNvPr>
          <p:cNvSpPr>
            <a:spLocks noGrp="1"/>
          </p:cNvSpPr>
          <p:nvPr>
            <p:ph type="pic" sz="quarter" idx="13" hasCustomPrompt="1"/>
          </p:nvPr>
        </p:nvSpPr>
        <p:spPr>
          <a:xfrm>
            <a:off x="12192000" y="0"/>
            <a:ext cx="12190413" cy="13716000"/>
          </a:xfrm>
        </p:spPr>
        <p:txBody>
          <a:bodyPr/>
          <a:lstStyle>
            <a:lvl1pPr marL="0" indent="0">
              <a:buNone/>
              <a:defRPr/>
            </a:lvl1pPr>
          </a:lstStyle>
          <a:p>
            <a:r>
              <a:rPr lang="da-DK" dirty="0"/>
              <a:t>Klik på ikonet for at indsætte billede. </a:t>
            </a:r>
            <a:br>
              <a:rPr lang="da-DK" dirty="0"/>
            </a:br>
            <a:r>
              <a:rPr lang="da-DK" dirty="0"/>
              <a:t/>
            </a:r>
            <a:br>
              <a:rPr lang="da-DK" dirty="0"/>
            </a:br>
            <a:r>
              <a:rPr lang="da-DK" dirty="0"/>
              <a:t/>
            </a:r>
            <a:br>
              <a:rPr lang="da-DK" dirty="0"/>
            </a:br>
            <a:endParaRPr lang="da-DK" dirty="0"/>
          </a:p>
          <a:p>
            <a:r>
              <a:rPr lang="da-DK" dirty="0"/>
              <a:t/>
            </a:r>
            <a:br>
              <a:rPr lang="da-DK" dirty="0"/>
            </a:br>
            <a:r>
              <a:rPr lang="da-DK" dirty="0"/>
              <a:t/>
            </a:r>
            <a:br>
              <a:rPr lang="da-DK" dirty="0"/>
            </a:br>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a:p>
            <a:endParaRPr lang="da-DK" dirty="0"/>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796876" y="2316956"/>
            <a:ext cx="10642649" cy="1515272"/>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796878" y="4606925"/>
            <a:ext cx="10642647"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FD269EFA-7AE5-4452-BB3A-D1954C9B2629}" type="datetime1">
              <a:rPr lang="da-DK" smtClean="0"/>
              <a:t>18-09-2024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378A6749-9C30-4D44-A767-6FD3B4FC7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1" y="0"/>
            <a:ext cx="3722866" cy="2097604"/>
          </a:xfrm>
          <a:prstGeom prst="rect">
            <a:avLst/>
          </a:prstGeom>
        </p:spPr>
      </p:pic>
      <p:pic>
        <p:nvPicPr>
          <p:cNvPr id="16" name="Billede 15">
            <a:extLst>
              <a:ext uri="{FF2B5EF4-FFF2-40B4-BE49-F238E27FC236}">
                <a16:creationId xmlns:a16="http://schemas.microsoft.com/office/drawing/2014/main" id="{D1C86FA2-BDF0-4BF0-A502-B803D8F33E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75961" y="2221706"/>
            <a:ext cx="438211" cy="771633"/>
          </a:xfrm>
          <a:prstGeom prst="rect">
            <a:avLst/>
          </a:prstGeom>
        </p:spPr>
      </p:pic>
      <p:sp>
        <p:nvSpPr>
          <p:cNvPr id="17" name="Tekstfelt 16">
            <a:extLst>
              <a:ext uri="{FF2B5EF4-FFF2-40B4-BE49-F238E27FC236}">
                <a16:creationId xmlns:a16="http://schemas.microsoft.com/office/drawing/2014/main" id="{F8CEB203-F44F-4D03-8666-9B99C060987C}"/>
              </a:ext>
            </a:extLst>
          </p:cNvPr>
          <p:cNvSpPr txBox="1"/>
          <p:nvPr userDrawn="1"/>
        </p:nvSpPr>
        <p:spPr>
          <a:xfrm>
            <a:off x="25214172" y="2221705"/>
            <a:ext cx="3722866" cy="1477328"/>
          </a:xfrm>
          <a:prstGeom prst="rect">
            <a:avLst/>
          </a:prstGeom>
          <a:noFill/>
        </p:spPr>
        <p:txBody>
          <a:bodyPr wrap="square" rtlCol="0">
            <a:spAutoFit/>
          </a:bodyPr>
          <a:lstStyle/>
          <a:p>
            <a:r>
              <a:rPr lang="da-DK" sz="1500" b="1" dirty="0"/>
              <a:t>Du kan ændre beskæring af billede</a:t>
            </a:r>
            <a:r>
              <a:rPr lang="da-DK" sz="1500" b="0" dirty="0"/>
              <a:t> på følgende måde.</a:t>
            </a:r>
          </a:p>
          <a:p>
            <a:r>
              <a:rPr lang="da-DK" sz="1500" b="0" dirty="0"/>
              <a:t>Højreklik på billedet og vælg Beskær (øverst).</a:t>
            </a:r>
            <a:br>
              <a:rPr lang="da-DK" sz="1500" b="0" dirty="0"/>
            </a:br>
            <a:r>
              <a:rPr lang="da-DK" sz="1500" b="0" dirty="0"/>
              <a:t>Derefter kan du trække i billedet så du ser den ønskede del.</a:t>
            </a:r>
            <a:endParaRPr lang="da-DK" sz="1500" dirty="0"/>
          </a:p>
        </p:txBody>
      </p:sp>
      <p:sp>
        <p:nvSpPr>
          <p:cNvPr id="14" name="Tekstfelt 13">
            <a:extLst>
              <a:ext uri="{FF2B5EF4-FFF2-40B4-BE49-F238E27FC236}">
                <a16:creationId xmlns:a16="http://schemas.microsoft.com/office/drawing/2014/main" id="{B0B82ACD-F4E3-43AF-9DBB-968AE5E8AD69}"/>
              </a:ext>
            </a:extLst>
          </p:cNvPr>
          <p:cNvSpPr txBox="1"/>
          <p:nvPr userDrawn="1"/>
        </p:nvSpPr>
        <p:spPr>
          <a:xfrm>
            <a:off x="24775960" y="39440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
        <p:nvSpPr>
          <p:cNvPr id="18" name="Tekstfelt 17">
            <a:extLst>
              <a:ext uri="{FF2B5EF4-FFF2-40B4-BE49-F238E27FC236}">
                <a16:creationId xmlns:a16="http://schemas.microsoft.com/office/drawing/2014/main" id="{AD894D4C-4190-407A-BDB8-6110E4650989}"/>
              </a:ext>
            </a:extLst>
          </p:cNvPr>
          <p:cNvSpPr txBox="1"/>
          <p:nvPr userDrawn="1"/>
        </p:nvSpPr>
        <p:spPr>
          <a:xfrm>
            <a:off x="24775960" y="5712320"/>
            <a:ext cx="4092953" cy="1615827"/>
          </a:xfrm>
          <a:prstGeom prst="rect">
            <a:avLst/>
          </a:prstGeom>
          <a:noFill/>
        </p:spPr>
        <p:txBody>
          <a:bodyPr wrap="square" lIns="0" tIns="0" rIns="0" bIns="0" rtlCol="0">
            <a:spAutoFit/>
          </a:bodyPr>
          <a:lstStyle/>
          <a:p>
            <a:r>
              <a:rPr lang="da-DK" sz="1500" b="1" dirty="0"/>
              <a:t>Webtilgængelighed:</a:t>
            </a:r>
            <a:r>
              <a:rPr lang="da-DK" sz="1500" b="0" dirty="0"/>
              <a:t> Husk at give dit billede en Alternativ tekst, som bruges af synshandicappede til ”oplæsning” af billede.</a:t>
            </a:r>
          </a:p>
          <a:p>
            <a:r>
              <a:rPr lang="da-DK" sz="1500" b="0" dirty="0"/>
              <a:t>Højreklik på billede og angiv Alternativ tekst.</a:t>
            </a:r>
          </a:p>
          <a:p>
            <a:endParaRPr lang="da-DK" sz="1500" b="0" dirty="0"/>
          </a:p>
        </p:txBody>
      </p:sp>
    </p:spTree>
    <p:extLst>
      <p:ext uri="{BB962C8B-B14F-4D97-AF65-F5344CB8AC3E}">
        <p14:creationId xmlns:p14="http://schemas.microsoft.com/office/powerpoint/2010/main" val="428402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Layout 7">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7222656" y="3"/>
            <a:ext cx="17159758" cy="1371599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796876" y="2316956"/>
            <a:ext cx="5673354" cy="1515272"/>
          </a:xfrm>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6" y="4606927"/>
            <a:ext cx="5673354"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82B88C51-5A38-4BAE-92A4-069B1F24C23B}"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E56E69A5-BFDA-4DCE-B43B-CA8020E8C84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grpSp>
        <p:nvGrpSpPr>
          <p:cNvPr id="20" name="Gruppe 19">
            <a:extLst>
              <a:ext uri="{FF2B5EF4-FFF2-40B4-BE49-F238E27FC236}">
                <a16:creationId xmlns:a16="http://schemas.microsoft.com/office/drawing/2014/main" id="{91586F70-0E23-40DF-8B7A-9305049B4B96}"/>
              </a:ext>
            </a:extLst>
          </p:cNvPr>
          <p:cNvGrpSpPr/>
          <p:nvPr userDrawn="1"/>
        </p:nvGrpSpPr>
        <p:grpSpPr>
          <a:xfrm>
            <a:off x="24464211" y="2570647"/>
            <a:ext cx="4206040" cy="3934177"/>
            <a:chOff x="24464211" y="4871401"/>
            <a:chExt cx="4206040" cy="3934177"/>
          </a:xfrm>
        </p:grpSpPr>
        <p:sp>
          <p:nvSpPr>
            <p:cNvPr id="21" name="Tekstfelt 20">
              <a:extLst>
                <a:ext uri="{FF2B5EF4-FFF2-40B4-BE49-F238E27FC236}">
                  <a16:creationId xmlns:a16="http://schemas.microsoft.com/office/drawing/2014/main" id="{11109A06-0CB0-447F-AA3F-563D84CB1E8E}"/>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22" name="Billede 21">
              <a:extLst>
                <a:ext uri="{FF2B5EF4-FFF2-40B4-BE49-F238E27FC236}">
                  <a16:creationId xmlns:a16="http://schemas.microsoft.com/office/drawing/2014/main" id="{1D1E1805-8DAB-49F9-9B9C-121ECBA082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3" name="Pil: venstre 22">
              <a:extLst>
                <a:ext uri="{FF2B5EF4-FFF2-40B4-BE49-F238E27FC236}">
                  <a16:creationId xmlns:a16="http://schemas.microsoft.com/office/drawing/2014/main" id="{250ACA79-18E0-47A4-AB53-6ABEE3813EB4}"/>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4" name="Billede 23">
              <a:extLst>
                <a:ext uri="{FF2B5EF4-FFF2-40B4-BE49-F238E27FC236}">
                  <a16:creationId xmlns:a16="http://schemas.microsoft.com/office/drawing/2014/main" id="{BF240283-2EE6-404F-9F83-0AA752A2F2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2197554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8 - Billede">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5DD2AC21-D97A-4567-8670-DCB7EFEB9F11}"/>
              </a:ext>
            </a:extLst>
          </p:cNvPr>
          <p:cNvSpPr>
            <a:spLocks noGrp="1"/>
          </p:cNvSpPr>
          <p:nvPr>
            <p:ph type="pic" sz="quarter" idx="13" hasCustomPrompt="1"/>
          </p:nvPr>
        </p:nvSpPr>
        <p:spPr>
          <a:xfrm>
            <a:off x="7223125" y="0"/>
            <a:ext cx="17159288" cy="13716000"/>
          </a:xfrm>
        </p:spPr>
        <p:txBody>
          <a:bodyPr/>
          <a:lstStyle>
            <a:lvl1pPr marL="0" indent="0">
              <a:buNone/>
              <a:defRPr/>
            </a:lvl1pPr>
          </a:lstStyle>
          <a:p>
            <a:r>
              <a:rPr lang="da-DK" dirty="0"/>
              <a:t>Klik på ikonet for at indsætte billede. </a:t>
            </a:r>
          </a:p>
          <a:p>
            <a:endParaRPr lang="da-DK" dirty="0"/>
          </a:p>
          <a:p>
            <a:endParaRPr lang="da-DK" dirty="0"/>
          </a:p>
          <a:p>
            <a:endParaRPr lang="da-DK" dirty="0"/>
          </a:p>
          <a:p>
            <a:endParaRPr lang="da-DK" dirty="0"/>
          </a:p>
          <a:p>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796876" y="2316956"/>
            <a:ext cx="5673354" cy="1515272"/>
          </a:xfrm>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6" y="4606927"/>
            <a:ext cx="5673354"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8423FFF0-DFBC-4C1F-9C02-F5F042EA28BA}"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0" name="Billede 9">
            <a:extLst>
              <a:ext uri="{FF2B5EF4-FFF2-40B4-BE49-F238E27FC236}">
                <a16:creationId xmlns:a16="http://schemas.microsoft.com/office/drawing/2014/main" id="{2BB98B3E-36AA-4C0D-9344-303923ABCE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11" name="Billede 10">
            <a:extLst>
              <a:ext uri="{FF2B5EF4-FFF2-40B4-BE49-F238E27FC236}">
                <a16:creationId xmlns:a16="http://schemas.microsoft.com/office/drawing/2014/main" id="{D12EA6A8-0F37-41E0-A07E-23BBB2DB16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1" y="2221706"/>
            <a:ext cx="438211" cy="771633"/>
          </a:xfrm>
          <a:prstGeom prst="rect">
            <a:avLst/>
          </a:prstGeom>
        </p:spPr>
      </p:pic>
      <p:sp>
        <p:nvSpPr>
          <p:cNvPr id="12" name="Tekstfelt 11">
            <a:extLst>
              <a:ext uri="{FF2B5EF4-FFF2-40B4-BE49-F238E27FC236}">
                <a16:creationId xmlns:a16="http://schemas.microsoft.com/office/drawing/2014/main" id="{75C9036D-3D8D-4C4B-B01B-6B3F9DF6E3C8}"/>
              </a:ext>
            </a:extLst>
          </p:cNvPr>
          <p:cNvSpPr txBox="1"/>
          <p:nvPr userDrawn="1"/>
        </p:nvSpPr>
        <p:spPr>
          <a:xfrm>
            <a:off x="25214172" y="2221705"/>
            <a:ext cx="3722866" cy="1477328"/>
          </a:xfrm>
          <a:prstGeom prst="rect">
            <a:avLst/>
          </a:prstGeom>
          <a:noFill/>
        </p:spPr>
        <p:txBody>
          <a:bodyPr wrap="square" rtlCol="0">
            <a:spAutoFit/>
          </a:bodyPr>
          <a:lstStyle/>
          <a:p>
            <a:r>
              <a:rPr lang="da-DK" sz="1500" b="1" dirty="0"/>
              <a:t>Du kan ændre beskæring af billede</a:t>
            </a:r>
            <a:r>
              <a:rPr lang="da-DK" sz="1500" b="0" dirty="0"/>
              <a:t> på følgende måde.</a:t>
            </a:r>
          </a:p>
          <a:p>
            <a:r>
              <a:rPr lang="da-DK" sz="1500" b="0" dirty="0"/>
              <a:t>Højreklik på billedet og vælg Beskær (øverst).</a:t>
            </a:r>
            <a:br>
              <a:rPr lang="da-DK" sz="1500" b="0" dirty="0"/>
            </a:br>
            <a:r>
              <a:rPr lang="da-DK" sz="1500" b="0" dirty="0"/>
              <a:t>Derefter kan du trække i billedet så du ser den ønskede del.</a:t>
            </a:r>
            <a:endParaRPr lang="da-DK" sz="1500" dirty="0"/>
          </a:p>
        </p:txBody>
      </p:sp>
      <p:sp>
        <p:nvSpPr>
          <p:cNvPr id="13" name="Tekstfelt 12">
            <a:extLst>
              <a:ext uri="{FF2B5EF4-FFF2-40B4-BE49-F238E27FC236}">
                <a16:creationId xmlns:a16="http://schemas.microsoft.com/office/drawing/2014/main" id="{948D2410-977B-4740-936A-0134839F96B6}"/>
              </a:ext>
            </a:extLst>
          </p:cNvPr>
          <p:cNvSpPr txBox="1"/>
          <p:nvPr userDrawn="1"/>
        </p:nvSpPr>
        <p:spPr>
          <a:xfrm>
            <a:off x="24775960" y="39440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
        <p:nvSpPr>
          <p:cNvPr id="14" name="Tekstfelt 13">
            <a:extLst>
              <a:ext uri="{FF2B5EF4-FFF2-40B4-BE49-F238E27FC236}">
                <a16:creationId xmlns:a16="http://schemas.microsoft.com/office/drawing/2014/main" id="{BD26142A-D011-46E0-BD12-FEE3B33BA887}"/>
              </a:ext>
            </a:extLst>
          </p:cNvPr>
          <p:cNvSpPr txBox="1"/>
          <p:nvPr userDrawn="1"/>
        </p:nvSpPr>
        <p:spPr>
          <a:xfrm>
            <a:off x="24775960" y="5712320"/>
            <a:ext cx="4092953" cy="1615827"/>
          </a:xfrm>
          <a:prstGeom prst="rect">
            <a:avLst/>
          </a:prstGeom>
          <a:noFill/>
        </p:spPr>
        <p:txBody>
          <a:bodyPr wrap="square" lIns="0" tIns="0" rIns="0" bIns="0" rtlCol="0">
            <a:spAutoFit/>
          </a:bodyPr>
          <a:lstStyle/>
          <a:p>
            <a:r>
              <a:rPr lang="da-DK" sz="1500" b="1" dirty="0"/>
              <a:t>Webtilgængelighed:</a:t>
            </a:r>
            <a:r>
              <a:rPr lang="da-DK" sz="1500" b="0" dirty="0"/>
              <a:t> Husk at give dit billede en Alternativ tekst, som bruges af synshandicappede til ”oplæsning” af billede.</a:t>
            </a:r>
          </a:p>
          <a:p>
            <a:r>
              <a:rPr lang="da-DK" sz="1500" b="0" dirty="0"/>
              <a:t>Højreklik på billede og angiv Alternativ tekst.</a:t>
            </a:r>
          </a:p>
          <a:p>
            <a:endParaRPr lang="da-DK" sz="1500" b="0" dirty="0"/>
          </a:p>
        </p:txBody>
      </p:sp>
      <p:pic>
        <p:nvPicPr>
          <p:cNvPr id="15" name="Billede 14">
            <a:extLst>
              <a:ext uri="{FF2B5EF4-FFF2-40B4-BE49-F238E27FC236}">
                <a16:creationId xmlns:a16="http://schemas.microsoft.com/office/drawing/2014/main" id="{581A9613-792B-4757-9370-097FBBD8D5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75960" y="25664"/>
            <a:ext cx="3722867" cy="2099590"/>
          </a:xfrm>
          <a:prstGeom prst="rect">
            <a:avLst/>
          </a:prstGeom>
        </p:spPr>
      </p:pic>
    </p:spTree>
    <p:extLst>
      <p:ext uri="{BB962C8B-B14F-4D97-AF65-F5344CB8AC3E}">
        <p14:creationId xmlns:p14="http://schemas.microsoft.com/office/powerpoint/2010/main" val="1111424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Layout 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5" y="4606927"/>
            <a:ext cx="7020000"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8687569" y="4607720"/>
            <a:ext cx="7020000"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B74CD75A-BC43-4251-87C8-E34149A6A563}"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C2D77B6A-7688-44AF-968D-86688374E2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16578263" y="4608513"/>
            <a:ext cx="7020000"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pic>
        <p:nvPicPr>
          <p:cNvPr id="12" name="Billede 11">
            <a:extLst>
              <a:ext uri="{FF2B5EF4-FFF2-40B4-BE49-F238E27FC236}">
                <a16:creationId xmlns:a16="http://schemas.microsoft.com/office/drawing/2014/main" id="{2392BC42-9269-4426-9ECB-3E5E0056E4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2016" y="0"/>
            <a:ext cx="3726811" cy="2097604"/>
          </a:xfrm>
          <a:prstGeom prst="rect">
            <a:avLst/>
          </a:prstGeom>
        </p:spPr>
      </p:pic>
      <p:grpSp>
        <p:nvGrpSpPr>
          <p:cNvPr id="18" name="Gruppe 17">
            <a:extLst>
              <a:ext uri="{FF2B5EF4-FFF2-40B4-BE49-F238E27FC236}">
                <a16:creationId xmlns:a16="http://schemas.microsoft.com/office/drawing/2014/main" id="{5342E342-DBC0-4BB2-B7E2-DB5F9F2CDD0C}"/>
              </a:ext>
            </a:extLst>
          </p:cNvPr>
          <p:cNvGrpSpPr/>
          <p:nvPr userDrawn="1"/>
        </p:nvGrpSpPr>
        <p:grpSpPr>
          <a:xfrm>
            <a:off x="24464211" y="4871401"/>
            <a:ext cx="4206040" cy="3934177"/>
            <a:chOff x="24464211" y="4871401"/>
            <a:chExt cx="4206040" cy="3934177"/>
          </a:xfrm>
        </p:grpSpPr>
        <p:sp>
          <p:nvSpPr>
            <p:cNvPr id="19" name="Tekstfelt 18">
              <a:extLst>
                <a:ext uri="{FF2B5EF4-FFF2-40B4-BE49-F238E27FC236}">
                  <a16:creationId xmlns:a16="http://schemas.microsoft.com/office/drawing/2014/main" id="{81159F22-8874-478D-8480-489E3D8F6038}"/>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20" name="Billede 19">
              <a:extLst>
                <a:ext uri="{FF2B5EF4-FFF2-40B4-BE49-F238E27FC236}">
                  <a16:creationId xmlns:a16="http://schemas.microsoft.com/office/drawing/2014/main" id="{35F979DA-3524-45F5-B7F0-E3232252D5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1" name="Pil: venstre 20">
              <a:extLst>
                <a:ext uri="{FF2B5EF4-FFF2-40B4-BE49-F238E27FC236}">
                  <a16:creationId xmlns:a16="http://schemas.microsoft.com/office/drawing/2014/main" id="{0ABC9ADC-D03C-46FF-80F5-972D6A0B8ECD}"/>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Billede 21">
              <a:extLst>
                <a:ext uri="{FF2B5EF4-FFF2-40B4-BE49-F238E27FC236}">
                  <a16:creationId xmlns:a16="http://schemas.microsoft.com/office/drawing/2014/main" id="{EC1ADAEA-C8E0-4739-A29F-033BA0F3F0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48248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5" y="2297113"/>
            <a:ext cx="7020000" cy="10660064"/>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8687569" y="2297906"/>
            <a:ext cx="7020000" cy="10660064"/>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DE9BACDD-7542-41BB-ABAF-EA560E02E4A0}"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C2D77B6A-7688-44AF-968D-86688374E2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16578263" y="2298699"/>
            <a:ext cx="7020000" cy="10660064"/>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grpSp>
        <p:nvGrpSpPr>
          <p:cNvPr id="16" name="Gruppe 15">
            <a:extLst>
              <a:ext uri="{FF2B5EF4-FFF2-40B4-BE49-F238E27FC236}">
                <a16:creationId xmlns:a16="http://schemas.microsoft.com/office/drawing/2014/main" id="{2457F943-C4FA-49C1-9DB6-2AA5882C0BEE}"/>
              </a:ext>
            </a:extLst>
          </p:cNvPr>
          <p:cNvGrpSpPr/>
          <p:nvPr userDrawn="1"/>
        </p:nvGrpSpPr>
        <p:grpSpPr>
          <a:xfrm>
            <a:off x="24464211" y="2570647"/>
            <a:ext cx="4206040" cy="3934177"/>
            <a:chOff x="24464211" y="4871401"/>
            <a:chExt cx="4206040" cy="3934177"/>
          </a:xfrm>
        </p:grpSpPr>
        <p:sp>
          <p:nvSpPr>
            <p:cNvPr id="17" name="Tekstfelt 16">
              <a:extLst>
                <a:ext uri="{FF2B5EF4-FFF2-40B4-BE49-F238E27FC236}">
                  <a16:creationId xmlns:a16="http://schemas.microsoft.com/office/drawing/2014/main" id="{7C46D596-6F7F-484B-8D1A-1346DEFCC4D6}"/>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18" name="Billede 17">
              <a:extLst>
                <a:ext uri="{FF2B5EF4-FFF2-40B4-BE49-F238E27FC236}">
                  <a16:creationId xmlns:a16="http://schemas.microsoft.com/office/drawing/2014/main" id="{B8759709-61DC-4465-9E4F-9CA09B97DB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19" name="Pil: venstre 18">
              <a:extLst>
                <a:ext uri="{FF2B5EF4-FFF2-40B4-BE49-F238E27FC236}">
                  <a16:creationId xmlns:a16="http://schemas.microsoft.com/office/drawing/2014/main" id="{6B5EBB3C-FCEC-4F18-8E39-D5F18DD60C06}"/>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0" name="Billede 19">
              <a:extLst>
                <a:ext uri="{FF2B5EF4-FFF2-40B4-BE49-F238E27FC236}">
                  <a16:creationId xmlns:a16="http://schemas.microsoft.com/office/drawing/2014/main" id="{F775CCAE-19AA-48A4-B1EB-EEABD91B4B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1942879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5" y="4606927"/>
            <a:ext cx="5040000"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6719239" y="4606927"/>
            <a:ext cx="5040000"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CFE225BC-90B4-42A9-B115-C2EC8A1E2EE2}"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C2D77B6A-7688-44AF-968D-86688374E2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12641603" y="4606927"/>
            <a:ext cx="5040000"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ladsholder til indhold 3">
            <a:extLst>
              <a:ext uri="{FF2B5EF4-FFF2-40B4-BE49-F238E27FC236}">
                <a16:creationId xmlns:a16="http://schemas.microsoft.com/office/drawing/2014/main" id="{CC89AC54-59DD-4F63-8FB7-D51EE5E278B6}"/>
              </a:ext>
            </a:extLst>
          </p:cNvPr>
          <p:cNvSpPr>
            <a:spLocks noGrp="1"/>
          </p:cNvSpPr>
          <p:nvPr>
            <p:ph sz="half" idx="14"/>
          </p:nvPr>
        </p:nvSpPr>
        <p:spPr>
          <a:xfrm>
            <a:off x="18563967" y="4606927"/>
            <a:ext cx="5040000"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grpSp>
        <p:nvGrpSpPr>
          <p:cNvPr id="17" name="Gruppe 16">
            <a:extLst>
              <a:ext uri="{FF2B5EF4-FFF2-40B4-BE49-F238E27FC236}">
                <a16:creationId xmlns:a16="http://schemas.microsoft.com/office/drawing/2014/main" id="{E14405B2-304F-46B1-BA45-40ED1CBDC7C2}"/>
              </a:ext>
            </a:extLst>
          </p:cNvPr>
          <p:cNvGrpSpPr/>
          <p:nvPr userDrawn="1"/>
        </p:nvGrpSpPr>
        <p:grpSpPr>
          <a:xfrm>
            <a:off x="24464211" y="4871401"/>
            <a:ext cx="4206040" cy="3934177"/>
            <a:chOff x="24464211" y="4871401"/>
            <a:chExt cx="4206040" cy="3934177"/>
          </a:xfrm>
        </p:grpSpPr>
        <p:sp>
          <p:nvSpPr>
            <p:cNvPr id="18" name="Tekstfelt 17">
              <a:extLst>
                <a:ext uri="{FF2B5EF4-FFF2-40B4-BE49-F238E27FC236}">
                  <a16:creationId xmlns:a16="http://schemas.microsoft.com/office/drawing/2014/main" id="{CC9C1BBC-0488-409C-97AE-338AA50B8DAF}"/>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19" name="Billede 18">
              <a:extLst>
                <a:ext uri="{FF2B5EF4-FFF2-40B4-BE49-F238E27FC236}">
                  <a16:creationId xmlns:a16="http://schemas.microsoft.com/office/drawing/2014/main" id="{2A155BE4-98DD-4D9D-85F5-BD0FB850A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0" name="Pil: venstre 19">
              <a:extLst>
                <a:ext uri="{FF2B5EF4-FFF2-40B4-BE49-F238E27FC236}">
                  <a16:creationId xmlns:a16="http://schemas.microsoft.com/office/drawing/2014/main" id="{F3633547-A53B-4811-BBC7-09385327AC12}"/>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Billede 20">
              <a:extLst>
                <a:ext uri="{FF2B5EF4-FFF2-40B4-BE49-F238E27FC236}">
                  <a16:creationId xmlns:a16="http://schemas.microsoft.com/office/drawing/2014/main" id="{43F220BD-7DB5-464A-B705-7F7C1DBDDF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2766674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5" y="2297113"/>
            <a:ext cx="5040000" cy="10660064"/>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6719239" y="2297113"/>
            <a:ext cx="5040000" cy="10660064"/>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B387DFBA-CDD4-4AA6-8026-18268EF81523}"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C2D77B6A-7688-44AF-968D-86688374E2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12641603" y="2297113"/>
            <a:ext cx="5040000" cy="10660064"/>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ladsholder til indhold 3">
            <a:extLst>
              <a:ext uri="{FF2B5EF4-FFF2-40B4-BE49-F238E27FC236}">
                <a16:creationId xmlns:a16="http://schemas.microsoft.com/office/drawing/2014/main" id="{CC89AC54-59DD-4F63-8FB7-D51EE5E278B6}"/>
              </a:ext>
            </a:extLst>
          </p:cNvPr>
          <p:cNvSpPr>
            <a:spLocks noGrp="1"/>
          </p:cNvSpPr>
          <p:nvPr>
            <p:ph sz="half" idx="14"/>
          </p:nvPr>
        </p:nvSpPr>
        <p:spPr>
          <a:xfrm>
            <a:off x="18563967" y="2297113"/>
            <a:ext cx="5040000" cy="10660064"/>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grpSp>
        <p:nvGrpSpPr>
          <p:cNvPr id="17" name="Gruppe 16">
            <a:extLst>
              <a:ext uri="{FF2B5EF4-FFF2-40B4-BE49-F238E27FC236}">
                <a16:creationId xmlns:a16="http://schemas.microsoft.com/office/drawing/2014/main" id="{52D13779-965F-41C8-9A44-01B319BF7344}"/>
              </a:ext>
            </a:extLst>
          </p:cNvPr>
          <p:cNvGrpSpPr/>
          <p:nvPr userDrawn="1"/>
        </p:nvGrpSpPr>
        <p:grpSpPr>
          <a:xfrm>
            <a:off x="24464211" y="2570647"/>
            <a:ext cx="4206040" cy="3934177"/>
            <a:chOff x="24464211" y="4871401"/>
            <a:chExt cx="4206040" cy="3934177"/>
          </a:xfrm>
        </p:grpSpPr>
        <p:sp>
          <p:nvSpPr>
            <p:cNvPr id="18" name="Tekstfelt 17">
              <a:extLst>
                <a:ext uri="{FF2B5EF4-FFF2-40B4-BE49-F238E27FC236}">
                  <a16:creationId xmlns:a16="http://schemas.microsoft.com/office/drawing/2014/main" id="{294839CA-8464-4363-93F2-5AEBAA817E92}"/>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19" name="Billede 18">
              <a:extLst>
                <a:ext uri="{FF2B5EF4-FFF2-40B4-BE49-F238E27FC236}">
                  <a16:creationId xmlns:a16="http://schemas.microsoft.com/office/drawing/2014/main" id="{732C92A9-A0E8-4846-A587-766FBA2A3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0" name="Pil: venstre 19">
              <a:extLst>
                <a:ext uri="{FF2B5EF4-FFF2-40B4-BE49-F238E27FC236}">
                  <a16:creationId xmlns:a16="http://schemas.microsoft.com/office/drawing/2014/main" id="{796FC19C-15C8-4476-AD7F-72F4CFC6EE88}"/>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Billede 20">
              <a:extLst>
                <a:ext uri="{FF2B5EF4-FFF2-40B4-BE49-F238E27FC236}">
                  <a16:creationId xmlns:a16="http://schemas.microsoft.com/office/drawing/2014/main" id="{BBB145C0-786B-400D-83C3-0814D72F48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3995769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13 - Billede">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5DD2AC21-D97A-4567-8670-DCB7EFEB9F11}"/>
              </a:ext>
            </a:extLst>
          </p:cNvPr>
          <p:cNvSpPr>
            <a:spLocks noGrp="1"/>
          </p:cNvSpPr>
          <p:nvPr>
            <p:ph type="pic" sz="quarter" idx="13" hasCustomPrompt="1"/>
          </p:nvPr>
        </p:nvSpPr>
        <p:spPr>
          <a:xfrm>
            <a:off x="3175" y="0"/>
            <a:ext cx="17159288" cy="13716000"/>
          </a:xfrm>
        </p:spPr>
        <p:txBody>
          <a:bodyPr/>
          <a:lstStyle>
            <a:lvl1pPr marL="0" indent="0">
              <a:buNone/>
              <a:defRPr/>
            </a:lvl1pPr>
          </a:lstStyle>
          <a:p>
            <a:r>
              <a:rPr lang="da-DK" dirty="0"/>
              <a:t>Klik på ikonet for at indsætte billede. </a:t>
            </a:r>
          </a:p>
          <a:p>
            <a:endParaRPr lang="da-DK" dirty="0"/>
          </a:p>
          <a:p>
            <a:endParaRPr lang="da-DK" dirty="0"/>
          </a:p>
          <a:p>
            <a:endParaRPr lang="da-DK" dirty="0"/>
          </a:p>
          <a:p>
            <a:endParaRPr lang="da-DK" dirty="0"/>
          </a:p>
          <a:p>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17903776" y="2316956"/>
            <a:ext cx="5673354" cy="1515272"/>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17903776" y="4606927"/>
            <a:ext cx="5673354"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92346993-32B6-4D48-BB81-734A959B24AD}"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0" name="Billede 9">
            <a:extLst>
              <a:ext uri="{FF2B5EF4-FFF2-40B4-BE49-F238E27FC236}">
                <a16:creationId xmlns:a16="http://schemas.microsoft.com/office/drawing/2014/main" id="{2BB98B3E-36AA-4C0D-9344-303923ABCE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11" name="Billede 10">
            <a:extLst>
              <a:ext uri="{FF2B5EF4-FFF2-40B4-BE49-F238E27FC236}">
                <a16:creationId xmlns:a16="http://schemas.microsoft.com/office/drawing/2014/main" id="{33D185C5-140A-40BC-93EF-FA41E63267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1" y="2221706"/>
            <a:ext cx="438211" cy="771633"/>
          </a:xfrm>
          <a:prstGeom prst="rect">
            <a:avLst/>
          </a:prstGeom>
        </p:spPr>
      </p:pic>
      <p:sp>
        <p:nvSpPr>
          <p:cNvPr id="12" name="Tekstfelt 11">
            <a:extLst>
              <a:ext uri="{FF2B5EF4-FFF2-40B4-BE49-F238E27FC236}">
                <a16:creationId xmlns:a16="http://schemas.microsoft.com/office/drawing/2014/main" id="{277F1664-B331-468D-AE97-FBC22880BD39}"/>
              </a:ext>
            </a:extLst>
          </p:cNvPr>
          <p:cNvSpPr txBox="1"/>
          <p:nvPr userDrawn="1"/>
        </p:nvSpPr>
        <p:spPr>
          <a:xfrm>
            <a:off x="25214172" y="2221705"/>
            <a:ext cx="3722866" cy="1477328"/>
          </a:xfrm>
          <a:prstGeom prst="rect">
            <a:avLst/>
          </a:prstGeom>
          <a:noFill/>
        </p:spPr>
        <p:txBody>
          <a:bodyPr wrap="square" rtlCol="0">
            <a:spAutoFit/>
          </a:bodyPr>
          <a:lstStyle/>
          <a:p>
            <a:r>
              <a:rPr lang="da-DK" sz="1500" b="1" dirty="0"/>
              <a:t>Du kan ændre beskæring af billede</a:t>
            </a:r>
            <a:r>
              <a:rPr lang="da-DK" sz="1500" b="0" dirty="0"/>
              <a:t> på følgende måde.</a:t>
            </a:r>
          </a:p>
          <a:p>
            <a:r>
              <a:rPr lang="da-DK" sz="1500" b="0" dirty="0"/>
              <a:t>Højreklik på billedet og vælg Beskær (øverst).</a:t>
            </a:r>
            <a:br>
              <a:rPr lang="da-DK" sz="1500" b="0" dirty="0"/>
            </a:br>
            <a:r>
              <a:rPr lang="da-DK" sz="1500" b="0" dirty="0"/>
              <a:t>Derefter kan du trække i billedet så du ser den ønskede del.</a:t>
            </a:r>
            <a:endParaRPr lang="da-DK" sz="1500" dirty="0"/>
          </a:p>
        </p:txBody>
      </p:sp>
      <p:sp>
        <p:nvSpPr>
          <p:cNvPr id="13" name="Tekstfelt 12">
            <a:extLst>
              <a:ext uri="{FF2B5EF4-FFF2-40B4-BE49-F238E27FC236}">
                <a16:creationId xmlns:a16="http://schemas.microsoft.com/office/drawing/2014/main" id="{7DE92C2E-3AA5-42A1-AE74-FA9E1407D0B5}"/>
              </a:ext>
            </a:extLst>
          </p:cNvPr>
          <p:cNvSpPr txBox="1"/>
          <p:nvPr userDrawn="1"/>
        </p:nvSpPr>
        <p:spPr>
          <a:xfrm>
            <a:off x="24775960" y="39440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
        <p:nvSpPr>
          <p:cNvPr id="14" name="Tekstfelt 13">
            <a:extLst>
              <a:ext uri="{FF2B5EF4-FFF2-40B4-BE49-F238E27FC236}">
                <a16:creationId xmlns:a16="http://schemas.microsoft.com/office/drawing/2014/main" id="{F768F512-0634-44E8-B3CD-1207DC04665C}"/>
              </a:ext>
            </a:extLst>
          </p:cNvPr>
          <p:cNvSpPr txBox="1"/>
          <p:nvPr userDrawn="1"/>
        </p:nvSpPr>
        <p:spPr>
          <a:xfrm>
            <a:off x="24775960" y="5712320"/>
            <a:ext cx="4092953" cy="1615827"/>
          </a:xfrm>
          <a:prstGeom prst="rect">
            <a:avLst/>
          </a:prstGeom>
          <a:noFill/>
        </p:spPr>
        <p:txBody>
          <a:bodyPr wrap="square" lIns="0" tIns="0" rIns="0" bIns="0" rtlCol="0">
            <a:spAutoFit/>
          </a:bodyPr>
          <a:lstStyle/>
          <a:p>
            <a:r>
              <a:rPr lang="da-DK" sz="1500" b="1" dirty="0"/>
              <a:t>Webtilgængelighed:</a:t>
            </a:r>
            <a:r>
              <a:rPr lang="da-DK" sz="1500" b="0" dirty="0"/>
              <a:t> Husk at give dit billede en Alternativ tekst, som bruges af synshandicappede til ”oplæsning” af billede.</a:t>
            </a:r>
          </a:p>
          <a:p>
            <a:r>
              <a:rPr lang="da-DK" sz="1500" b="0" dirty="0"/>
              <a:t>Højreklik på billede og angiv Alternativ tekst.</a:t>
            </a:r>
          </a:p>
          <a:p>
            <a:endParaRPr lang="da-DK" sz="1500" b="0" dirty="0"/>
          </a:p>
        </p:txBody>
      </p:sp>
      <p:pic>
        <p:nvPicPr>
          <p:cNvPr id="16" name="Billede 15" descr="Et billede, der indeholder tekst, person&#10;&#10;Automatisk genereret beskrivelse">
            <a:extLst>
              <a:ext uri="{FF2B5EF4-FFF2-40B4-BE49-F238E27FC236}">
                <a16:creationId xmlns:a16="http://schemas.microsoft.com/office/drawing/2014/main" id="{AC9C6689-0BDA-497E-BC94-6046240973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75959" y="-24907"/>
            <a:ext cx="3726675" cy="2099589"/>
          </a:xfrm>
          <a:prstGeom prst="rect">
            <a:avLst/>
          </a:prstGeom>
        </p:spPr>
      </p:pic>
    </p:spTree>
    <p:extLst>
      <p:ext uri="{BB962C8B-B14F-4D97-AF65-F5344CB8AC3E}">
        <p14:creationId xmlns:p14="http://schemas.microsoft.com/office/powerpoint/2010/main" val="866376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Layout 14">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2706" y="3"/>
            <a:ext cx="17159758" cy="1371599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17903776" y="2316956"/>
            <a:ext cx="5673354" cy="1515272"/>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17903776" y="4606927"/>
            <a:ext cx="5673354"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391D5ACD-38ED-4065-84BD-BA5131DC7A23}"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E56E69A5-BFDA-4DCE-B43B-CA8020E8C84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Tree>
    <p:extLst>
      <p:ext uri="{BB962C8B-B14F-4D97-AF65-F5344CB8AC3E}">
        <p14:creationId xmlns:p14="http://schemas.microsoft.com/office/powerpoint/2010/main" val="3758437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15 - Billede">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EA366E03-86D4-4C61-891B-7D1698B2E7F4}"/>
              </a:ext>
            </a:extLst>
          </p:cNvPr>
          <p:cNvSpPr>
            <a:spLocks noGrp="1"/>
          </p:cNvSpPr>
          <p:nvPr>
            <p:ph type="pic" sz="quarter" idx="13" hasCustomPrompt="1"/>
          </p:nvPr>
        </p:nvSpPr>
        <p:spPr>
          <a:xfrm>
            <a:off x="19050" y="0"/>
            <a:ext cx="12190413" cy="13716000"/>
          </a:xfrm>
        </p:spPr>
        <p:txBody>
          <a:bodyPr/>
          <a:lstStyle>
            <a:lvl1pPr marL="0" indent="0">
              <a:buNone/>
              <a:defRPr/>
            </a:lvl1pPr>
          </a:lstStyle>
          <a:p>
            <a:r>
              <a:rPr lang="da-DK" dirty="0"/>
              <a:t>Klik på ikonet for at indsætte billede. </a:t>
            </a:r>
          </a:p>
          <a:p>
            <a:endParaRPr lang="da-DK" dirty="0"/>
          </a:p>
          <a:p>
            <a:endParaRPr lang="da-DK" dirty="0"/>
          </a:p>
          <a:p>
            <a:endParaRPr lang="da-DK" dirty="0"/>
          </a:p>
          <a:p>
            <a:endParaRPr lang="da-DK" dirty="0"/>
          </a:p>
          <a:p>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12950776" y="2316956"/>
            <a:ext cx="10642649" cy="1515272"/>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12950778" y="4606925"/>
            <a:ext cx="10642647"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31132787-437F-45D5-8970-F2B056828152}" type="datetime1">
              <a:rPr lang="da-DK" smtClean="0"/>
              <a:t>18-09-2024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11" name="Billede 10">
            <a:extLst>
              <a:ext uri="{FF2B5EF4-FFF2-40B4-BE49-F238E27FC236}">
                <a16:creationId xmlns:a16="http://schemas.microsoft.com/office/drawing/2014/main" id="{28AA1B79-AE48-459B-A523-48161019C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1" y="2221706"/>
            <a:ext cx="438211" cy="771633"/>
          </a:xfrm>
          <a:prstGeom prst="rect">
            <a:avLst/>
          </a:prstGeom>
        </p:spPr>
      </p:pic>
      <p:sp>
        <p:nvSpPr>
          <p:cNvPr id="12" name="Tekstfelt 11">
            <a:extLst>
              <a:ext uri="{FF2B5EF4-FFF2-40B4-BE49-F238E27FC236}">
                <a16:creationId xmlns:a16="http://schemas.microsoft.com/office/drawing/2014/main" id="{901AFEED-D9AB-4232-888C-AC08BDD93FE9}"/>
              </a:ext>
            </a:extLst>
          </p:cNvPr>
          <p:cNvSpPr txBox="1"/>
          <p:nvPr userDrawn="1"/>
        </p:nvSpPr>
        <p:spPr>
          <a:xfrm>
            <a:off x="25214172" y="2221705"/>
            <a:ext cx="3722866" cy="1477328"/>
          </a:xfrm>
          <a:prstGeom prst="rect">
            <a:avLst/>
          </a:prstGeom>
          <a:noFill/>
        </p:spPr>
        <p:txBody>
          <a:bodyPr wrap="square" rtlCol="0">
            <a:spAutoFit/>
          </a:bodyPr>
          <a:lstStyle/>
          <a:p>
            <a:r>
              <a:rPr lang="da-DK" sz="1500" b="1" dirty="0"/>
              <a:t>Du kan ændre beskæring af billede</a:t>
            </a:r>
            <a:r>
              <a:rPr lang="da-DK" sz="1500" b="0" dirty="0"/>
              <a:t> på følgende måde.</a:t>
            </a:r>
          </a:p>
          <a:p>
            <a:r>
              <a:rPr lang="da-DK" sz="1500" b="0" dirty="0"/>
              <a:t>Højreklik på billedet og vælg Beskær (øverst).</a:t>
            </a:r>
            <a:br>
              <a:rPr lang="da-DK" sz="1500" b="0" dirty="0"/>
            </a:br>
            <a:r>
              <a:rPr lang="da-DK" sz="1500" b="0" dirty="0"/>
              <a:t>Derefter kan du trække i billedet så du ser den ønskede del.</a:t>
            </a:r>
            <a:endParaRPr lang="da-DK" sz="1500" dirty="0"/>
          </a:p>
        </p:txBody>
      </p:sp>
      <p:sp>
        <p:nvSpPr>
          <p:cNvPr id="13" name="Tekstfelt 12">
            <a:extLst>
              <a:ext uri="{FF2B5EF4-FFF2-40B4-BE49-F238E27FC236}">
                <a16:creationId xmlns:a16="http://schemas.microsoft.com/office/drawing/2014/main" id="{EE0A4EBD-F2D3-45FC-A76C-7549847CDC74}"/>
              </a:ext>
            </a:extLst>
          </p:cNvPr>
          <p:cNvSpPr txBox="1"/>
          <p:nvPr userDrawn="1"/>
        </p:nvSpPr>
        <p:spPr>
          <a:xfrm>
            <a:off x="24775960" y="39440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
        <p:nvSpPr>
          <p:cNvPr id="14" name="Tekstfelt 13">
            <a:extLst>
              <a:ext uri="{FF2B5EF4-FFF2-40B4-BE49-F238E27FC236}">
                <a16:creationId xmlns:a16="http://schemas.microsoft.com/office/drawing/2014/main" id="{12277281-1944-48D1-BFB7-187B228116F8}"/>
              </a:ext>
            </a:extLst>
          </p:cNvPr>
          <p:cNvSpPr txBox="1"/>
          <p:nvPr userDrawn="1"/>
        </p:nvSpPr>
        <p:spPr>
          <a:xfrm>
            <a:off x="24775960" y="5712320"/>
            <a:ext cx="4092953" cy="1615827"/>
          </a:xfrm>
          <a:prstGeom prst="rect">
            <a:avLst/>
          </a:prstGeom>
          <a:noFill/>
        </p:spPr>
        <p:txBody>
          <a:bodyPr wrap="square" lIns="0" tIns="0" rIns="0" bIns="0" rtlCol="0">
            <a:spAutoFit/>
          </a:bodyPr>
          <a:lstStyle/>
          <a:p>
            <a:r>
              <a:rPr lang="da-DK" sz="1500" b="1" dirty="0"/>
              <a:t>Webtilgængelighed:</a:t>
            </a:r>
            <a:r>
              <a:rPr lang="da-DK" sz="1500" b="0" dirty="0"/>
              <a:t> Husk at give dit billede en Alternativ tekst, som bruges af synshandicappede til ”oplæsning” af billede.</a:t>
            </a:r>
          </a:p>
          <a:p>
            <a:r>
              <a:rPr lang="da-DK" sz="1500" b="0" dirty="0"/>
              <a:t>Højreklik på billede og angiv Alternativ tekst.</a:t>
            </a:r>
          </a:p>
          <a:p>
            <a:endParaRPr lang="da-DK" sz="1500" b="0" dirty="0"/>
          </a:p>
        </p:txBody>
      </p:sp>
      <p:pic>
        <p:nvPicPr>
          <p:cNvPr id="15" name="Billede 14" descr="Et billede, der indeholder tekst, indendørs, skærmbillede&#10;&#10;Automatisk genereret beskrivelse">
            <a:extLst>
              <a:ext uri="{FF2B5EF4-FFF2-40B4-BE49-F238E27FC236}">
                <a16:creationId xmlns:a16="http://schemas.microsoft.com/office/drawing/2014/main" id="{24D27755-E1C0-40AE-A24C-D65B92D152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75958" y="21982"/>
            <a:ext cx="3726675" cy="2093637"/>
          </a:xfrm>
          <a:prstGeom prst="rect">
            <a:avLst/>
          </a:prstGeom>
        </p:spPr>
      </p:pic>
    </p:spTree>
    <p:extLst>
      <p:ext uri="{BB962C8B-B14F-4D97-AF65-F5344CB8AC3E}">
        <p14:creationId xmlns:p14="http://schemas.microsoft.com/office/powerpoint/2010/main" val="10707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Billede">
    <p:bg>
      <p:bgPr>
        <a:blipFill dpi="0" rotWithShape="1">
          <a:blip r:embed="rId2">
            <a:lum/>
          </a:blip>
          <a:srcRect/>
          <a:stretch>
            <a:fillRect t="-78000" b="-78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796877" y="4606925"/>
            <a:ext cx="17093087" cy="5121277"/>
          </a:xfrm>
        </p:spPr>
        <p:txBody>
          <a:bodyPr anchor="t" anchorCtr="0"/>
          <a:lstStyle>
            <a:lvl1pPr algn="l">
              <a:lnSpc>
                <a:spcPts val="17000"/>
              </a:lnSpc>
              <a:defRPr sz="15000" b="0">
                <a:latin typeface="Montserrat bold" panose="00000800000000000000" pitchFamily="2" charset="0"/>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796877" y="10629904"/>
            <a:ext cx="17093087" cy="1584323"/>
          </a:xfrm>
        </p:spPr>
        <p:txBody>
          <a:bodyPr/>
          <a:lstStyle>
            <a:lvl1pPr marL="0" indent="0" algn="l">
              <a:lnSpc>
                <a:spcPts val="6000"/>
              </a:lnSpc>
              <a:buNone/>
              <a:defRPr sz="45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a-DK" dirty="0"/>
              <a:t>Navn </a:t>
            </a:r>
            <a:r>
              <a:rPr lang="da-DK" dirty="0" err="1"/>
              <a:t>Navnsen</a:t>
            </a:r>
            <a:endParaRPr lang="da-DK" dirty="0"/>
          </a:p>
        </p:txBody>
      </p:sp>
      <p:pic>
        <p:nvPicPr>
          <p:cNvPr id="10" name="Billede 9">
            <a:extLst>
              <a:ext uri="{FF2B5EF4-FFF2-40B4-BE49-F238E27FC236}">
                <a16:creationId xmlns:a16="http://schemas.microsoft.com/office/drawing/2014/main" id="{80C218EF-1B38-40A8-A5D7-7A47F9D0F4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6876" y="795830"/>
            <a:ext cx="2806401" cy="1016000"/>
          </a:xfrm>
          <a:prstGeom prst="rect">
            <a:avLst/>
          </a:prstGeom>
        </p:spPr>
      </p:pic>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22824" y="1079547"/>
            <a:ext cx="3577091" cy="187420"/>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8127999" y="1017588"/>
            <a:ext cx="8126413" cy="261937"/>
          </a:xfrm>
        </p:spPr>
        <p:txBody>
          <a:bodyPr/>
          <a:lstStyle>
            <a:lvl1pPr algn="ctr">
              <a:lnSpc>
                <a:spcPts val="2500"/>
              </a:lnSpc>
              <a:buNone/>
              <a:defRPr sz="2000" b="1"/>
            </a:lvl1pPr>
          </a:lstStyle>
          <a:p>
            <a:pPr lvl="0"/>
            <a:r>
              <a:rPr lang="da-DK" dirty="0"/>
              <a:t>Navn på institution</a:t>
            </a:r>
          </a:p>
        </p:txBody>
      </p:sp>
      <p:sp>
        <p:nvSpPr>
          <p:cNvPr id="4" name="Tekstfelt 3">
            <a:extLst>
              <a:ext uri="{FF2B5EF4-FFF2-40B4-BE49-F238E27FC236}">
                <a16:creationId xmlns:a16="http://schemas.microsoft.com/office/drawing/2014/main" id="{100D2E8D-3A06-4986-B4AE-F4952BB038E1}"/>
              </a:ext>
            </a:extLst>
          </p:cNvPr>
          <p:cNvSpPr txBox="1"/>
          <p:nvPr userDrawn="1"/>
        </p:nvSpPr>
        <p:spPr>
          <a:xfrm>
            <a:off x="24775961" y="2334118"/>
            <a:ext cx="3894290" cy="1744067"/>
          </a:xfrm>
          <a:prstGeom prst="rect">
            <a:avLst/>
          </a:prstGeom>
          <a:noFill/>
        </p:spPr>
        <p:txBody>
          <a:bodyPr wrap="square" lIns="0" tIns="0" rIns="0" bIns="0" rtlCol="0">
            <a:spAutoFit/>
          </a:bodyPr>
          <a:lstStyle/>
          <a:p>
            <a:r>
              <a:rPr lang="da-DK" sz="1500" b="1" dirty="0"/>
              <a:t>Udskift baggrundsbilledet</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under ”Indsæt billede fra”,  klikker du på ”Fil…”</a:t>
            </a:r>
          </a:p>
          <a:p>
            <a:pPr marL="171450" indent="-171450">
              <a:spcAft>
                <a:spcPts val="500"/>
              </a:spcAft>
              <a:buFont typeface="Arial" panose="020B0604020202020204" pitchFamily="34" charset="0"/>
              <a:buChar char="•"/>
            </a:pPr>
            <a:r>
              <a:rPr lang="da-DK" sz="1500" dirty="0"/>
              <a:t>Vælg derefter det ønskede billede</a:t>
            </a:r>
          </a:p>
        </p:txBody>
      </p:sp>
      <p:pic>
        <p:nvPicPr>
          <p:cNvPr id="7" name="Billede 6" descr="Et billede, der indeholder tekst, udendørs, græs&#10;&#10;Automatisk genereret beskrivelse">
            <a:extLst>
              <a:ext uri="{FF2B5EF4-FFF2-40B4-BE49-F238E27FC236}">
                <a16:creationId xmlns:a16="http://schemas.microsoft.com/office/drawing/2014/main" id="{63D57A83-2BDE-4777-A2E1-335F2CC279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75961" y="0"/>
            <a:ext cx="3722866" cy="2103343"/>
          </a:xfrm>
          <a:prstGeom prst="rect">
            <a:avLst/>
          </a:prstGeom>
        </p:spPr>
      </p:pic>
      <p:sp>
        <p:nvSpPr>
          <p:cNvPr id="11" name="Tekstfelt 10">
            <a:extLst>
              <a:ext uri="{FF2B5EF4-FFF2-40B4-BE49-F238E27FC236}">
                <a16:creationId xmlns:a16="http://schemas.microsoft.com/office/drawing/2014/main" id="{20D8A90E-924A-4D4C-9CD3-870A2B49CBF6}"/>
              </a:ext>
            </a:extLst>
          </p:cNvPr>
          <p:cNvSpPr txBox="1"/>
          <p:nvPr userDrawn="1"/>
        </p:nvSpPr>
        <p:spPr>
          <a:xfrm>
            <a:off x="24775960" y="44012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Tree>
    <p:extLst>
      <p:ext uri="{BB962C8B-B14F-4D97-AF65-F5344CB8AC3E}">
        <p14:creationId xmlns:p14="http://schemas.microsoft.com/office/powerpoint/2010/main" val="3342758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4DA120B1-7F28-45BA-9632-7605BC907662}"/>
              </a:ext>
            </a:extLst>
          </p:cNvPr>
          <p:cNvSpPr>
            <a:spLocks noGrp="1"/>
          </p:cNvSpPr>
          <p:nvPr>
            <p:ph sz="quarter" idx="13"/>
          </p:nvPr>
        </p:nvSpPr>
        <p:spPr>
          <a:xfrm>
            <a:off x="0" y="0"/>
            <a:ext cx="12190413" cy="1371600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12950776" y="2316956"/>
            <a:ext cx="10642649" cy="1515272"/>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12950778" y="4606925"/>
            <a:ext cx="10642647"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C375EEC5-A97B-49C5-828A-D32DE5367DC8}" type="datetime1">
              <a:rPr lang="da-DK" smtClean="0"/>
              <a:t>18-09-2024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Tree>
    <p:extLst>
      <p:ext uri="{BB962C8B-B14F-4D97-AF65-F5344CB8AC3E}">
        <p14:creationId xmlns:p14="http://schemas.microsoft.com/office/powerpoint/2010/main" val="124791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killeblad_Billede">
    <p:bg>
      <p:bgPr>
        <a:blipFill dpi="0" rotWithShape="1">
          <a:blip r:embed="rId2">
            <a:lum/>
          </a:blip>
          <a:srcRect/>
          <a:stretch>
            <a:fillRect t="-78000" b="-78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297113"/>
            <a:ext cx="22823537" cy="4560887"/>
          </a:xfrm>
        </p:spPr>
        <p:txBody>
          <a:bodyPr anchor="b"/>
          <a:lstStyle>
            <a:lvl1pPr algn="ctr">
              <a:lnSpc>
                <a:spcPts val="17000"/>
              </a:lnSpc>
              <a:defRPr sz="150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8D16A498-05EC-41AD-8977-F5C5B204C6C4}" type="datetime1">
              <a:rPr lang="da-DK" smtClean="0"/>
              <a:t>18-09-2024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smtClean="0"/>
              <a:t>Roskildemodellen</a:t>
            </a:r>
            <a:endParaRPr lang="da-DK" sz="16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16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3657600" y="7920000"/>
            <a:ext cx="17659350" cy="252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9" name="Tekstfelt 8">
            <a:extLst>
              <a:ext uri="{FF2B5EF4-FFF2-40B4-BE49-F238E27FC236}">
                <a16:creationId xmlns:a16="http://schemas.microsoft.com/office/drawing/2014/main" id="{652D816A-0D09-49EF-B4AE-936CA1C6689C}"/>
              </a:ext>
            </a:extLst>
          </p:cNvPr>
          <p:cNvSpPr txBox="1"/>
          <p:nvPr userDrawn="1"/>
        </p:nvSpPr>
        <p:spPr>
          <a:xfrm>
            <a:off x="24775961" y="2334118"/>
            <a:ext cx="3894290" cy="1744067"/>
          </a:xfrm>
          <a:prstGeom prst="rect">
            <a:avLst/>
          </a:prstGeom>
          <a:noFill/>
        </p:spPr>
        <p:txBody>
          <a:bodyPr wrap="square" lIns="0" tIns="0" rIns="0" bIns="0" rtlCol="0">
            <a:spAutoFit/>
          </a:bodyPr>
          <a:lstStyle/>
          <a:p>
            <a:r>
              <a:rPr lang="da-DK" sz="1500" b="1" dirty="0"/>
              <a:t>Udskift baggrundsbilledet</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under ”Indsæt billede fra”,  klikker du på ”Fil…”</a:t>
            </a:r>
          </a:p>
          <a:p>
            <a:pPr marL="171450" indent="-171450">
              <a:spcAft>
                <a:spcPts val="500"/>
              </a:spcAft>
              <a:buFont typeface="Arial" panose="020B0604020202020204" pitchFamily="34" charset="0"/>
              <a:buChar char="•"/>
            </a:pPr>
            <a:r>
              <a:rPr lang="da-DK" sz="1500" dirty="0"/>
              <a:t>Vælg derefter det ønskede billede</a:t>
            </a:r>
          </a:p>
        </p:txBody>
      </p:sp>
      <p:sp>
        <p:nvSpPr>
          <p:cNvPr id="10" name="Tekstfelt 9">
            <a:extLst>
              <a:ext uri="{FF2B5EF4-FFF2-40B4-BE49-F238E27FC236}">
                <a16:creationId xmlns:a16="http://schemas.microsoft.com/office/drawing/2014/main" id="{9838F9B4-2129-4AA7-8102-16F1BB636A41}"/>
              </a:ext>
            </a:extLst>
          </p:cNvPr>
          <p:cNvSpPr txBox="1"/>
          <p:nvPr userDrawn="1"/>
        </p:nvSpPr>
        <p:spPr>
          <a:xfrm>
            <a:off x="24775960" y="44012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pic>
        <p:nvPicPr>
          <p:cNvPr id="12" name="Billede 11">
            <a:extLst>
              <a:ext uri="{FF2B5EF4-FFF2-40B4-BE49-F238E27FC236}">
                <a16:creationId xmlns:a16="http://schemas.microsoft.com/office/drawing/2014/main" id="{D77B15B4-4E93-4969-8E52-FD1E04248D5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780612" y="11602"/>
            <a:ext cx="3722021" cy="2081509"/>
          </a:xfrm>
          <a:prstGeom prst="rect">
            <a:avLst/>
          </a:prstGeom>
        </p:spPr>
      </p:pic>
    </p:spTree>
    <p:extLst>
      <p:ext uri="{BB962C8B-B14F-4D97-AF65-F5344CB8AC3E}">
        <p14:creationId xmlns:p14="http://schemas.microsoft.com/office/powerpoint/2010/main" val="1449558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killeblad_Hvid skylin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297113"/>
            <a:ext cx="22823537" cy="4560887"/>
          </a:xfrm>
        </p:spPr>
        <p:txBody>
          <a:bodyPr anchor="b"/>
          <a:lstStyle>
            <a:lvl1pPr algn="ctr">
              <a:lnSpc>
                <a:spcPts val="17000"/>
              </a:lnSpc>
              <a:defRPr sz="150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80AB1C17-64F3-49C2-8C6E-7155D91DAF67}" type="datetime1">
              <a:rPr lang="da-DK" smtClean="0"/>
              <a:t>18-09-2024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smtClean="0"/>
              <a:t>Roskildemodellen</a:t>
            </a:r>
            <a:endParaRPr lang="da-DK" sz="16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16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3657600" y="7920000"/>
            <a:ext cx="17659350" cy="252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 y="10660579"/>
            <a:ext cx="24382413" cy="3055421"/>
          </a:xfrm>
          <a:prstGeom prst="rect">
            <a:avLst/>
          </a:prstGeom>
        </p:spPr>
      </p:pic>
      <p:grpSp>
        <p:nvGrpSpPr>
          <p:cNvPr id="21" name="Gruppe 20">
            <a:extLst>
              <a:ext uri="{FF2B5EF4-FFF2-40B4-BE49-F238E27FC236}">
                <a16:creationId xmlns:a16="http://schemas.microsoft.com/office/drawing/2014/main" id="{96600C39-96D6-4779-9E1F-F2DCCFD58164}"/>
              </a:ext>
            </a:extLst>
          </p:cNvPr>
          <p:cNvGrpSpPr/>
          <p:nvPr userDrawn="1"/>
        </p:nvGrpSpPr>
        <p:grpSpPr>
          <a:xfrm>
            <a:off x="24775960" y="7100"/>
            <a:ext cx="3894290" cy="6702284"/>
            <a:chOff x="24775960" y="7100"/>
            <a:chExt cx="3894290" cy="6702284"/>
          </a:xfrm>
        </p:grpSpPr>
        <p:pic>
          <p:nvPicPr>
            <p:cNvPr id="11" name="Billede 10">
              <a:extLst>
                <a:ext uri="{FF2B5EF4-FFF2-40B4-BE49-F238E27FC236}">
                  <a16:creationId xmlns:a16="http://schemas.microsoft.com/office/drawing/2014/main" id="{6FAABF98-D5E1-4A37-B573-DCB357FB55C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3" name="Tekstfelt 12">
              <a:extLst>
                <a:ext uri="{FF2B5EF4-FFF2-40B4-BE49-F238E27FC236}">
                  <a16:creationId xmlns:a16="http://schemas.microsoft.com/office/drawing/2014/main" id="{A063DB80-7AC2-4E9E-9768-1CF1E52EE530}"/>
                </a:ext>
              </a:extLst>
            </p:cNvPr>
            <p:cNvSpPr txBox="1"/>
            <p:nvPr userDrawn="1"/>
          </p:nvSpPr>
          <p:spPr>
            <a:xfrm>
              <a:off x="24775960" y="2355578"/>
              <a:ext cx="3894290" cy="4353806"/>
            </a:xfrm>
            <a:prstGeom prst="rect">
              <a:avLst/>
            </a:prstGeom>
            <a:noFill/>
          </p:spPr>
          <p:txBody>
            <a:bodyPr wrap="square" lIns="0" tIns="0" rIns="0" bIns="108000" rtlCol="0">
              <a:spAutoFit/>
            </a:bodyPr>
            <a:lstStyle/>
            <a:p>
              <a:r>
                <a:rPr lang="da-DK" sz="1500" b="1" dirty="0"/>
                <a:t>Skift til andet skilleblad/skyline</a:t>
              </a:r>
              <a:r>
                <a:rPr lang="da-DK" sz="1500" b="0" dirty="0"/>
                <a:t> ved at klikke på                under fanen Hjem.</a:t>
              </a:r>
            </a:p>
            <a:p>
              <a:r>
                <a:rPr lang="da-DK" sz="1500" dirty="0"/>
                <a:t>Vælg derefter det ønskede layout.</a:t>
              </a:r>
            </a:p>
            <a:p>
              <a:endParaRPr lang="da-DK" sz="1500" dirty="0"/>
            </a:p>
            <a:p>
              <a:r>
                <a:rPr lang="da-DK" sz="1500" dirty="0"/>
                <a:t>Vær opmærksom på, at du skal skifte til layout af samme slags. Så du </a:t>
              </a:r>
              <a:r>
                <a:rPr lang="da-DK" sz="1500" u="sng" dirty="0"/>
                <a:t>ikke</a:t>
              </a:r>
              <a:r>
                <a:rPr lang="da-DK" sz="1500" dirty="0"/>
                <a:t> skifter fra Forside- til Indholdslayout</a:t>
              </a:r>
            </a:p>
            <a:p>
              <a:endParaRPr lang="da-DK" sz="1500" dirty="0"/>
            </a:p>
            <a:p>
              <a:r>
                <a:rPr lang="da-DK" sz="1500" b="1" dirty="0"/>
                <a:t>Ændre baggrundsfarve</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kliker du på </a:t>
              </a:r>
            </a:p>
            <a:p>
              <a:pPr marL="171450" indent="-171450">
                <a:spcAft>
                  <a:spcPts val="500"/>
                </a:spcAft>
                <a:buFont typeface="Arial" panose="020B0604020202020204" pitchFamily="34" charset="0"/>
                <a:buChar char="•"/>
              </a:pPr>
              <a:r>
                <a:rPr lang="da-DK" sz="1500" dirty="0"/>
                <a:t>Vælg derefter den ønskede farve.</a:t>
              </a:r>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p:txBody>
        </p:sp>
        <p:pic>
          <p:nvPicPr>
            <p:cNvPr id="14" name="Billede 13">
              <a:extLst>
                <a:ext uri="{FF2B5EF4-FFF2-40B4-BE49-F238E27FC236}">
                  <a16:creationId xmlns:a16="http://schemas.microsoft.com/office/drawing/2014/main" id="{656DC5FF-43D7-4AA5-AB4F-656B25B092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7" name="Billede 16">
              <a:extLst>
                <a:ext uri="{FF2B5EF4-FFF2-40B4-BE49-F238E27FC236}">
                  <a16:creationId xmlns:a16="http://schemas.microsoft.com/office/drawing/2014/main" id="{43AFCEE5-AE1D-4119-BB4F-C2E4D792551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9" name="Billede 18">
              <a:extLst>
                <a:ext uri="{FF2B5EF4-FFF2-40B4-BE49-F238E27FC236}">
                  <a16:creationId xmlns:a16="http://schemas.microsoft.com/office/drawing/2014/main" id="{D6C0182D-3DB4-4378-9EE7-09ADAAF5E6C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144221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killeblad_Sort skylin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297113"/>
            <a:ext cx="22823537" cy="4560887"/>
          </a:xfrm>
        </p:spPr>
        <p:txBody>
          <a:bodyPr anchor="b"/>
          <a:lstStyle>
            <a:lvl1pPr algn="ctr">
              <a:lnSpc>
                <a:spcPts val="17000"/>
              </a:lnSpc>
              <a:defRPr sz="150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4A89674A-EA5C-48DA-B062-15B921E5A038}" type="datetime1">
              <a:rPr lang="da-DK" smtClean="0"/>
              <a:t>18-09-2024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smtClean="0"/>
              <a:t>Roskildemodellen</a:t>
            </a:r>
            <a:endParaRPr lang="da-DK" sz="16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16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3657600" y="7920000"/>
            <a:ext cx="17659350" cy="252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7" y="10660579"/>
            <a:ext cx="24382405" cy="3055420"/>
          </a:xfrm>
          <a:prstGeom prst="rect">
            <a:avLst/>
          </a:prstGeom>
        </p:spPr>
      </p:pic>
      <p:grpSp>
        <p:nvGrpSpPr>
          <p:cNvPr id="10" name="Gruppe 9">
            <a:extLst>
              <a:ext uri="{FF2B5EF4-FFF2-40B4-BE49-F238E27FC236}">
                <a16:creationId xmlns:a16="http://schemas.microsoft.com/office/drawing/2014/main" id="{CA932843-8276-48B2-A582-51EE4D60F822}"/>
              </a:ext>
            </a:extLst>
          </p:cNvPr>
          <p:cNvGrpSpPr/>
          <p:nvPr userDrawn="1"/>
        </p:nvGrpSpPr>
        <p:grpSpPr>
          <a:xfrm>
            <a:off x="24775960" y="7100"/>
            <a:ext cx="3894290" cy="6702284"/>
            <a:chOff x="24775960" y="7100"/>
            <a:chExt cx="3894290" cy="6702284"/>
          </a:xfrm>
        </p:grpSpPr>
        <p:pic>
          <p:nvPicPr>
            <p:cNvPr id="11" name="Billede 10">
              <a:extLst>
                <a:ext uri="{FF2B5EF4-FFF2-40B4-BE49-F238E27FC236}">
                  <a16:creationId xmlns:a16="http://schemas.microsoft.com/office/drawing/2014/main" id="{88110015-EB7B-4BB0-9396-BA1AEC59096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2" name="Tekstfelt 11">
              <a:extLst>
                <a:ext uri="{FF2B5EF4-FFF2-40B4-BE49-F238E27FC236}">
                  <a16:creationId xmlns:a16="http://schemas.microsoft.com/office/drawing/2014/main" id="{F0DADD0A-2CE2-4A0B-825B-3852E655318D}"/>
                </a:ext>
              </a:extLst>
            </p:cNvPr>
            <p:cNvSpPr txBox="1"/>
            <p:nvPr userDrawn="1"/>
          </p:nvSpPr>
          <p:spPr>
            <a:xfrm>
              <a:off x="24775960" y="2355578"/>
              <a:ext cx="3894290" cy="4353806"/>
            </a:xfrm>
            <a:prstGeom prst="rect">
              <a:avLst/>
            </a:prstGeom>
            <a:noFill/>
          </p:spPr>
          <p:txBody>
            <a:bodyPr wrap="square" lIns="0" tIns="0" rIns="0" bIns="108000" rtlCol="0">
              <a:spAutoFit/>
            </a:bodyPr>
            <a:lstStyle/>
            <a:p>
              <a:r>
                <a:rPr lang="da-DK" sz="1500" b="1" dirty="0"/>
                <a:t>Skift til andet skilleblad/skyline</a:t>
              </a:r>
              <a:r>
                <a:rPr lang="da-DK" sz="1500" b="0" dirty="0"/>
                <a:t> ved at klikke på                under fanen Hjem. </a:t>
              </a:r>
            </a:p>
            <a:p>
              <a:r>
                <a:rPr lang="da-DK" sz="1500" dirty="0"/>
                <a:t>Vælg derefter det ønskede layout.</a:t>
              </a:r>
            </a:p>
            <a:p>
              <a:endParaRPr lang="da-DK" sz="1500" dirty="0"/>
            </a:p>
            <a:p>
              <a:r>
                <a:rPr lang="da-DK" sz="1500" dirty="0"/>
                <a:t>Vær opmærksom på, at du skal skifte til layout af samme slags. Så du </a:t>
              </a:r>
              <a:r>
                <a:rPr lang="da-DK" sz="1500" u="sng" dirty="0"/>
                <a:t>ikke</a:t>
              </a:r>
              <a:r>
                <a:rPr lang="da-DK" sz="1500" dirty="0"/>
                <a:t> skifter fra Forside- til Indholdslayout</a:t>
              </a:r>
            </a:p>
            <a:p>
              <a:endParaRPr lang="da-DK" sz="1500" dirty="0"/>
            </a:p>
            <a:p>
              <a:r>
                <a:rPr lang="da-DK" sz="1500" b="1" dirty="0"/>
                <a:t>Ændre baggrundsfarve</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kliker du på </a:t>
              </a:r>
            </a:p>
            <a:p>
              <a:pPr marL="171450" indent="-171450">
                <a:spcAft>
                  <a:spcPts val="500"/>
                </a:spcAft>
                <a:buFont typeface="Arial" panose="020B0604020202020204" pitchFamily="34" charset="0"/>
                <a:buChar char="•"/>
              </a:pPr>
              <a:r>
                <a:rPr lang="da-DK" sz="1500" dirty="0"/>
                <a:t>Vælg derefter den ønskede farve.</a:t>
              </a:r>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p:txBody>
        </p:sp>
        <p:pic>
          <p:nvPicPr>
            <p:cNvPr id="13" name="Billede 12">
              <a:extLst>
                <a:ext uri="{FF2B5EF4-FFF2-40B4-BE49-F238E27FC236}">
                  <a16:creationId xmlns:a16="http://schemas.microsoft.com/office/drawing/2014/main" id="{99BD204E-9D68-444C-A38C-0415F143AC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4" name="Billede 13">
              <a:extLst>
                <a:ext uri="{FF2B5EF4-FFF2-40B4-BE49-F238E27FC236}">
                  <a16:creationId xmlns:a16="http://schemas.microsoft.com/office/drawing/2014/main" id="{E6176E5D-A4F8-4945-9118-6976D0C0007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5" name="Billede 14">
              <a:extLst>
                <a:ext uri="{FF2B5EF4-FFF2-40B4-BE49-F238E27FC236}">
                  <a16:creationId xmlns:a16="http://schemas.microsoft.com/office/drawing/2014/main" id="{10A504C2-3A5C-4261-A6A3-45F5AB8428B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3193101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killeblad_Blå skylin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297113"/>
            <a:ext cx="22823537" cy="4560887"/>
          </a:xfrm>
        </p:spPr>
        <p:txBody>
          <a:bodyPr anchor="b"/>
          <a:lstStyle>
            <a:lvl1pPr algn="ctr">
              <a:lnSpc>
                <a:spcPts val="17000"/>
              </a:lnSpc>
              <a:defRPr sz="150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D631070C-AF72-4DDD-B6F2-AF3F0193814A}" type="datetime1">
              <a:rPr lang="da-DK" smtClean="0"/>
              <a:t>18-09-2024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smtClean="0"/>
              <a:t>Roskildemodellen</a:t>
            </a:r>
            <a:endParaRPr lang="da-DK" sz="16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16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3657600" y="7920000"/>
            <a:ext cx="17659350" cy="252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3" y="10660579"/>
            <a:ext cx="24382413" cy="3055420"/>
          </a:xfrm>
          <a:prstGeom prst="rect">
            <a:avLst/>
          </a:prstGeom>
        </p:spPr>
      </p:pic>
      <p:grpSp>
        <p:nvGrpSpPr>
          <p:cNvPr id="10" name="Gruppe 9">
            <a:extLst>
              <a:ext uri="{FF2B5EF4-FFF2-40B4-BE49-F238E27FC236}">
                <a16:creationId xmlns:a16="http://schemas.microsoft.com/office/drawing/2014/main" id="{6A2EDF43-97B5-4D8E-94F9-A04207DEDF28}"/>
              </a:ext>
            </a:extLst>
          </p:cNvPr>
          <p:cNvGrpSpPr/>
          <p:nvPr userDrawn="1"/>
        </p:nvGrpSpPr>
        <p:grpSpPr>
          <a:xfrm>
            <a:off x="24775960" y="7100"/>
            <a:ext cx="3894290" cy="6702284"/>
            <a:chOff x="24775960" y="7100"/>
            <a:chExt cx="3894290" cy="6702284"/>
          </a:xfrm>
        </p:grpSpPr>
        <p:pic>
          <p:nvPicPr>
            <p:cNvPr id="11" name="Billede 10">
              <a:extLst>
                <a:ext uri="{FF2B5EF4-FFF2-40B4-BE49-F238E27FC236}">
                  <a16:creationId xmlns:a16="http://schemas.microsoft.com/office/drawing/2014/main" id="{E3E15280-E936-4476-984C-0A822136919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2" name="Tekstfelt 11">
              <a:extLst>
                <a:ext uri="{FF2B5EF4-FFF2-40B4-BE49-F238E27FC236}">
                  <a16:creationId xmlns:a16="http://schemas.microsoft.com/office/drawing/2014/main" id="{BA1E9F8F-CAEC-4094-89F2-AC47103E5669}"/>
                </a:ext>
              </a:extLst>
            </p:cNvPr>
            <p:cNvSpPr txBox="1"/>
            <p:nvPr userDrawn="1"/>
          </p:nvSpPr>
          <p:spPr>
            <a:xfrm>
              <a:off x="24775960" y="2355578"/>
              <a:ext cx="3894290" cy="4353806"/>
            </a:xfrm>
            <a:prstGeom prst="rect">
              <a:avLst/>
            </a:prstGeom>
            <a:noFill/>
          </p:spPr>
          <p:txBody>
            <a:bodyPr wrap="square" lIns="0" tIns="0" rIns="0" bIns="108000" rtlCol="0">
              <a:spAutoFit/>
            </a:bodyPr>
            <a:lstStyle/>
            <a:p>
              <a:r>
                <a:rPr lang="da-DK" sz="1500" b="1" dirty="0"/>
                <a:t>Skift til andet skilleblad/skyline</a:t>
              </a:r>
              <a:r>
                <a:rPr lang="da-DK" sz="1500" b="0" dirty="0"/>
                <a:t> ved at klikke på                under fanen Hjem.</a:t>
              </a:r>
            </a:p>
            <a:p>
              <a:r>
                <a:rPr lang="da-DK" sz="1500" dirty="0"/>
                <a:t>Vælg derefter det ønskede layout.</a:t>
              </a:r>
            </a:p>
            <a:p>
              <a:endParaRPr lang="da-DK" sz="1500" dirty="0"/>
            </a:p>
            <a:p>
              <a:r>
                <a:rPr lang="da-DK" sz="1500" dirty="0"/>
                <a:t>Vær opmærksom på, at du skal skifte til layout af samme slags. Så du </a:t>
              </a:r>
              <a:r>
                <a:rPr lang="da-DK" sz="1500" u="sng" dirty="0"/>
                <a:t>ikke</a:t>
              </a:r>
              <a:r>
                <a:rPr lang="da-DK" sz="1500" dirty="0"/>
                <a:t> skifter fra Forside- til Indholdslayout</a:t>
              </a:r>
            </a:p>
            <a:p>
              <a:endParaRPr lang="da-DK" sz="1500" dirty="0"/>
            </a:p>
            <a:p>
              <a:r>
                <a:rPr lang="da-DK" sz="1500" b="1" dirty="0"/>
                <a:t>Ændre baggrundsfarve</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kliker du på </a:t>
              </a:r>
            </a:p>
            <a:p>
              <a:pPr marL="171450" indent="-171450">
                <a:spcAft>
                  <a:spcPts val="500"/>
                </a:spcAft>
                <a:buFont typeface="Arial" panose="020B0604020202020204" pitchFamily="34" charset="0"/>
                <a:buChar char="•"/>
              </a:pPr>
              <a:r>
                <a:rPr lang="da-DK" sz="1500" dirty="0"/>
                <a:t>Vælg derefter den ønskede farve.</a:t>
              </a:r>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p:txBody>
        </p:sp>
        <p:pic>
          <p:nvPicPr>
            <p:cNvPr id="13" name="Billede 12">
              <a:extLst>
                <a:ext uri="{FF2B5EF4-FFF2-40B4-BE49-F238E27FC236}">
                  <a16:creationId xmlns:a16="http://schemas.microsoft.com/office/drawing/2014/main" id="{9625B9BC-430A-40B9-8F87-038F62D03D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4" name="Billede 13">
              <a:extLst>
                <a:ext uri="{FF2B5EF4-FFF2-40B4-BE49-F238E27FC236}">
                  <a16:creationId xmlns:a16="http://schemas.microsoft.com/office/drawing/2014/main" id="{9BA44C4E-855C-4F70-B6BB-B9DC774E785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5" name="Billede 14">
              <a:extLst>
                <a:ext uri="{FF2B5EF4-FFF2-40B4-BE49-F238E27FC236}">
                  <a16:creationId xmlns:a16="http://schemas.microsoft.com/office/drawing/2014/main" id="{45E00F52-A38F-42F2-BC9B-F4E470CF426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883078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killeblad_Hvid skylin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297113"/>
            <a:ext cx="22823537" cy="4560887"/>
          </a:xfrm>
        </p:spPr>
        <p:txBody>
          <a:bodyPr anchor="b"/>
          <a:lstStyle>
            <a:lvl1pPr algn="ctr">
              <a:lnSpc>
                <a:spcPts val="17000"/>
              </a:lnSpc>
              <a:defRPr sz="150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55CF8248-1391-4340-8875-84734C35568E}" type="datetime1">
              <a:rPr lang="da-DK" smtClean="0"/>
              <a:t>18-09-2024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smtClean="0"/>
              <a:t>Roskildemodellen</a:t>
            </a:r>
            <a:endParaRPr lang="da-DK" sz="16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16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3657600" y="7920000"/>
            <a:ext cx="17659350" cy="252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61" y="10660579"/>
            <a:ext cx="24372276" cy="3055420"/>
          </a:xfrm>
          <a:prstGeom prst="rect">
            <a:avLst/>
          </a:prstGeom>
        </p:spPr>
      </p:pic>
      <p:grpSp>
        <p:nvGrpSpPr>
          <p:cNvPr id="10" name="Gruppe 9">
            <a:extLst>
              <a:ext uri="{FF2B5EF4-FFF2-40B4-BE49-F238E27FC236}">
                <a16:creationId xmlns:a16="http://schemas.microsoft.com/office/drawing/2014/main" id="{002AA528-F42F-451A-B852-51264B7ECB35}"/>
              </a:ext>
            </a:extLst>
          </p:cNvPr>
          <p:cNvGrpSpPr/>
          <p:nvPr userDrawn="1"/>
        </p:nvGrpSpPr>
        <p:grpSpPr>
          <a:xfrm>
            <a:off x="24775960" y="7100"/>
            <a:ext cx="3894290" cy="6702284"/>
            <a:chOff x="24775960" y="7100"/>
            <a:chExt cx="3894290" cy="6702284"/>
          </a:xfrm>
        </p:grpSpPr>
        <p:pic>
          <p:nvPicPr>
            <p:cNvPr id="11" name="Billede 10">
              <a:extLst>
                <a:ext uri="{FF2B5EF4-FFF2-40B4-BE49-F238E27FC236}">
                  <a16:creationId xmlns:a16="http://schemas.microsoft.com/office/drawing/2014/main" id="{015E1033-88BC-42A2-8CD5-F6F2DD08E70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2" name="Tekstfelt 11">
              <a:extLst>
                <a:ext uri="{FF2B5EF4-FFF2-40B4-BE49-F238E27FC236}">
                  <a16:creationId xmlns:a16="http://schemas.microsoft.com/office/drawing/2014/main" id="{F62382AD-C2DE-4265-B486-B0395734DDAA}"/>
                </a:ext>
              </a:extLst>
            </p:cNvPr>
            <p:cNvSpPr txBox="1"/>
            <p:nvPr userDrawn="1"/>
          </p:nvSpPr>
          <p:spPr>
            <a:xfrm>
              <a:off x="24775960" y="2355578"/>
              <a:ext cx="3894290" cy="4353806"/>
            </a:xfrm>
            <a:prstGeom prst="rect">
              <a:avLst/>
            </a:prstGeom>
            <a:noFill/>
          </p:spPr>
          <p:txBody>
            <a:bodyPr wrap="square" lIns="0" tIns="0" rIns="0" bIns="108000" rtlCol="0">
              <a:spAutoFit/>
            </a:bodyPr>
            <a:lstStyle/>
            <a:p>
              <a:r>
                <a:rPr lang="da-DK" sz="1500" b="1" dirty="0"/>
                <a:t>Skift til andet skilleblad/skyline</a:t>
              </a:r>
              <a:r>
                <a:rPr lang="da-DK" sz="1500" b="0" dirty="0"/>
                <a:t> ved at klikke på                under fanen Hjem. </a:t>
              </a:r>
            </a:p>
            <a:p>
              <a:r>
                <a:rPr lang="da-DK" sz="1500" dirty="0"/>
                <a:t>Vælg derefter det ønskede layout.</a:t>
              </a:r>
            </a:p>
            <a:p>
              <a:endParaRPr lang="da-DK" sz="1500" dirty="0"/>
            </a:p>
            <a:p>
              <a:r>
                <a:rPr lang="da-DK" sz="1500" dirty="0"/>
                <a:t>Vær opmærksom på, at du skal skifte til layout af samme slags. Så du </a:t>
              </a:r>
              <a:r>
                <a:rPr lang="da-DK" sz="1500" u="sng" dirty="0"/>
                <a:t>ikke</a:t>
              </a:r>
              <a:r>
                <a:rPr lang="da-DK" sz="1500" dirty="0"/>
                <a:t> skifter fra Forside- til Indholdslayout</a:t>
              </a:r>
            </a:p>
            <a:p>
              <a:endParaRPr lang="da-DK" sz="1500" dirty="0"/>
            </a:p>
            <a:p>
              <a:r>
                <a:rPr lang="da-DK" sz="1500" b="1" dirty="0"/>
                <a:t>Ændre baggrundsfarve</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kliker du på </a:t>
              </a:r>
            </a:p>
            <a:p>
              <a:pPr marL="171450" indent="-171450">
                <a:spcAft>
                  <a:spcPts val="500"/>
                </a:spcAft>
                <a:buFont typeface="Arial" panose="020B0604020202020204" pitchFamily="34" charset="0"/>
                <a:buChar char="•"/>
              </a:pPr>
              <a:r>
                <a:rPr lang="da-DK" sz="1500" dirty="0"/>
                <a:t>Vælg derefter den ønskede farve.</a:t>
              </a:r>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p:txBody>
        </p:sp>
        <p:pic>
          <p:nvPicPr>
            <p:cNvPr id="13" name="Billede 12">
              <a:extLst>
                <a:ext uri="{FF2B5EF4-FFF2-40B4-BE49-F238E27FC236}">
                  <a16:creationId xmlns:a16="http://schemas.microsoft.com/office/drawing/2014/main" id="{F3E9C743-A4EF-4CCD-928E-D7EF06785FE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4" name="Billede 13">
              <a:extLst>
                <a:ext uri="{FF2B5EF4-FFF2-40B4-BE49-F238E27FC236}">
                  <a16:creationId xmlns:a16="http://schemas.microsoft.com/office/drawing/2014/main" id="{CEC941EF-DD4C-4859-882A-8C84DF93CD2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5" name="Billede 14">
              <a:extLst>
                <a:ext uri="{FF2B5EF4-FFF2-40B4-BE49-F238E27FC236}">
                  <a16:creationId xmlns:a16="http://schemas.microsoft.com/office/drawing/2014/main" id="{8CE1E382-0A5F-49FF-A7C2-C3FDE2DEE67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3432257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killeblad_Gul skylin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297113"/>
            <a:ext cx="22823537" cy="4560887"/>
          </a:xfrm>
        </p:spPr>
        <p:txBody>
          <a:bodyPr anchor="b"/>
          <a:lstStyle>
            <a:lvl1pPr algn="ctr">
              <a:lnSpc>
                <a:spcPts val="17000"/>
              </a:lnSpc>
              <a:defRPr sz="150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1B85C3CB-6AD5-4670-AC85-3DE5F6FAB92E}" type="datetime1">
              <a:rPr lang="da-DK" smtClean="0"/>
              <a:t>18-09-2024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smtClean="0"/>
              <a:t>Roskildemodellen</a:t>
            </a:r>
            <a:endParaRPr lang="da-DK" sz="16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16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3657600" y="7920000"/>
            <a:ext cx="17659350" cy="252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61" y="10661214"/>
            <a:ext cx="24372276" cy="3054150"/>
          </a:xfrm>
          <a:prstGeom prst="rect">
            <a:avLst/>
          </a:prstGeom>
        </p:spPr>
      </p:pic>
      <p:grpSp>
        <p:nvGrpSpPr>
          <p:cNvPr id="10" name="Gruppe 9">
            <a:extLst>
              <a:ext uri="{FF2B5EF4-FFF2-40B4-BE49-F238E27FC236}">
                <a16:creationId xmlns:a16="http://schemas.microsoft.com/office/drawing/2014/main" id="{A8DDDC70-C042-4C36-8CD0-FE358EA9A839}"/>
              </a:ext>
            </a:extLst>
          </p:cNvPr>
          <p:cNvGrpSpPr/>
          <p:nvPr userDrawn="1"/>
        </p:nvGrpSpPr>
        <p:grpSpPr>
          <a:xfrm>
            <a:off x="24775960" y="7100"/>
            <a:ext cx="3894290" cy="6702284"/>
            <a:chOff x="24775960" y="7100"/>
            <a:chExt cx="3894290" cy="6702284"/>
          </a:xfrm>
        </p:grpSpPr>
        <p:pic>
          <p:nvPicPr>
            <p:cNvPr id="11" name="Billede 10">
              <a:extLst>
                <a:ext uri="{FF2B5EF4-FFF2-40B4-BE49-F238E27FC236}">
                  <a16:creationId xmlns:a16="http://schemas.microsoft.com/office/drawing/2014/main" id="{3ED63CE5-CDF4-4073-A2E2-5DC6E189F46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2" name="Tekstfelt 11">
              <a:extLst>
                <a:ext uri="{FF2B5EF4-FFF2-40B4-BE49-F238E27FC236}">
                  <a16:creationId xmlns:a16="http://schemas.microsoft.com/office/drawing/2014/main" id="{DD4B1308-FA52-44D8-A279-A058FF9E1127}"/>
                </a:ext>
              </a:extLst>
            </p:cNvPr>
            <p:cNvSpPr txBox="1"/>
            <p:nvPr userDrawn="1"/>
          </p:nvSpPr>
          <p:spPr>
            <a:xfrm>
              <a:off x="24775960" y="2355578"/>
              <a:ext cx="3894290" cy="4353806"/>
            </a:xfrm>
            <a:prstGeom prst="rect">
              <a:avLst/>
            </a:prstGeom>
            <a:noFill/>
          </p:spPr>
          <p:txBody>
            <a:bodyPr wrap="square" lIns="0" tIns="0" rIns="0" bIns="108000" rtlCol="0">
              <a:spAutoFit/>
            </a:bodyPr>
            <a:lstStyle/>
            <a:p>
              <a:r>
                <a:rPr lang="da-DK" sz="1500" b="1" dirty="0"/>
                <a:t>Skift til andet skilleblad/skyline</a:t>
              </a:r>
              <a:r>
                <a:rPr lang="da-DK" sz="1500" b="0" dirty="0"/>
                <a:t> ved at klikke på                under fanen Hjem.</a:t>
              </a:r>
            </a:p>
            <a:p>
              <a:r>
                <a:rPr lang="da-DK" sz="1500" dirty="0"/>
                <a:t>Vælg derefter det ønskede layout.</a:t>
              </a:r>
            </a:p>
            <a:p>
              <a:endParaRPr lang="da-DK" sz="1500" dirty="0"/>
            </a:p>
            <a:p>
              <a:r>
                <a:rPr lang="da-DK" sz="1500" dirty="0"/>
                <a:t>Vær opmærksom på, at du skal skifte til layout af samme slags. Så du </a:t>
              </a:r>
              <a:r>
                <a:rPr lang="da-DK" sz="1500" u="sng" dirty="0"/>
                <a:t>ikke</a:t>
              </a:r>
              <a:r>
                <a:rPr lang="da-DK" sz="1500" dirty="0"/>
                <a:t> skifter fra Forside- til Indholdslayout</a:t>
              </a:r>
            </a:p>
            <a:p>
              <a:endParaRPr lang="da-DK" sz="1500" dirty="0"/>
            </a:p>
            <a:p>
              <a:r>
                <a:rPr lang="da-DK" sz="1500" b="1" dirty="0"/>
                <a:t>Ændre baggrundsfarve</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kliker du på </a:t>
              </a:r>
            </a:p>
            <a:p>
              <a:pPr marL="171450" indent="-171450">
                <a:spcAft>
                  <a:spcPts val="500"/>
                </a:spcAft>
                <a:buFont typeface="Arial" panose="020B0604020202020204" pitchFamily="34" charset="0"/>
                <a:buChar char="•"/>
              </a:pPr>
              <a:r>
                <a:rPr lang="da-DK" sz="1500" dirty="0"/>
                <a:t>Vælg derefter den ønskede farve.</a:t>
              </a:r>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p:txBody>
        </p:sp>
        <p:pic>
          <p:nvPicPr>
            <p:cNvPr id="13" name="Billede 12">
              <a:extLst>
                <a:ext uri="{FF2B5EF4-FFF2-40B4-BE49-F238E27FC236}">
                  <a16:creationId xmlns:a16="http://schemas.microsoft.com/office/drawing/2014/main" id="{2E63449D-6474-4919-8F72-FEA483DA9C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4" name="Billede 13">
              <a:extLst>
                <a:ext uri="{FF2B5EF4-FFF2-40B4-BE49-F238E27FC236}">
                  <a16:creationId xmlns:a16="http://schemas.microsoft.com/office/drawing/2014/main" id="{AAB14FB1-2623-4FC8-B9C8-764ECC9723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5" name="Billede 14">
              <a:extLst>
                <a:ext uri="{FF2B5EF4-FFF2-40B4-BE49-F238E27FC236}">
                  <a16:creationId xmlns:a16="http://schemas.microsoft.com/office/drawing/2014/main" id="{47D231C1-13B6-40D3-AA49-6F4248A78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533215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killeblad_Rød skylin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297113"/>
            <a:ext cx="22823537" cy="4560887"/>
          </a:xfrm>
        </p:spPr>
        <p:txBody>
          <a:bodyPr anchor="b"/>
          <a:lstStyle>
            <a:lvl1pPr algn="ctr">
              <a:lnSpc>
                <a:spcPts val="17000"/>
              </a:lnSpc>
              <a:defRPr sz="150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81CFFD86-BB64-406C-928C-32DB0E0E7F31}" type="datetime1">
              <a:rPr lang="da-DK" smtClean="0"/>
              <a:t>18-09-2024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smtClean="0"/>
              <a:t>Roskildemodellen</a:t>
            </a:r>
            <a:endParaRPr lang="da-DK" sz="16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16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3657600" y="7920000"/>
            <a:ext cx="17659350" cy="252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26" y="10661214"/>
            <a:ext cx="24362145" cy="3054150"/>
          </a:xfrm>
          <a:prstGeom prst="rect">
            <a:avLst/>
          </a:prstGeom>
        </p:spPr>
      </p:pic>
      <p:grpSp>
        <p:nvGrpSpPr>
          <p:cNvPr id="10" name="Gruppe 9">
            <a:extLst>
              <a:ext uri="{FF2B5EF4-FFF2-40B4-BE49-F238E27FC236}">
                <a16:creationId xmlns:a16="http://schemas.microsoft.com/office/drawing/2014/main" id="{592B8A3E-8881-4F9B-B233-28CDBC9CFFA7}"/>
              </a:ext>
            </a:extLst>
          </p:cNvPr>
          <p:cNvGrpSpPr/>
          <p:nvPr userDrawn="1"/>
        </p:nvGrpSpPr>
        <p:grpSpPr>
          <a:xfrm>
            <a:off x="24775960" y="7100"/>
            <a:ext cx="3894290" cy="6702284"/>
            <a:chOff x="24775960" y="7100"/>
            <a:chExt cx="3894290" cy="6702284"/>
          </a:xfrm>
        </p:grpSpPr>
        <p:pic>
          <p:nvPicPr>
            <p:cNvPr id="11" name="Billede 10">
              <a:extLst>
                <a:ext uri="{FF2B5EF4-FFF2-40B4-BE49-F238E27FC236}">
                  <a16:creationId xmlns:a16="http://schemas.microsoft.com/office/drawing/2014/main" id="{4CB0326E-4E94-44C9-A37D-521A781F49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2" name="Tekstfelt 11">
              <a:extLst>
                <a:ext uri="{FF2B5EF4-FFF2-40B4-BE49-F238E27FC236}">
                  <a16:creationId xmlns:a16="http://schemas.microsoft.com/office/drawing/2014/main" id="{1B90ADAD-F236-4ADA-ACDE-D6B3E693AC49}"/>
                </a:ext>
              </a:extLst>
            </p:cNvPr>
            <p:cNvSpPr txBox="1"/>
            <p:nvPr userDrawn="1"/>
          </p:nvSpPr>
          <p:spPr>
            <a:xfrm>
              <a:off x="24775960" y="2355578"/>
              <a:ext cx="3894290" cy="4353806"/>
            </a:xfrm>
            <a:prstGeom prst="rect">
              <a:avLst/>
            </a:prstGeom>
            <a:noFill/>
          </p:spPr>
          <p:txBody>
            <a:bodyPr wrap="square" lIns="0" tIns="0" rIns="0" bIns="108000" rtlCol="0">
              <a:spAutoFit/>
            </a:bodyPr>
            <a:lstStyle/>
            <a:p>
              <a:r>
                <a:rPr lang="da-DK" sz="1500" b="1" dirty="0"/>
                <a:t>Skift til andet skilleblad/skyline</a:t>
              </a:r>
              <a:r>
                <a:rPr lang="da-DK" sz="1500" b="0" dirty="0"/>
                <a:t> ved at klikke på                under fanen Hjem.</a:t>
              </a:r>
            </a:p>
            <a:p>
              <a:r>
                <a:rPr lang="da-DK" sz="1500" dirty="0"/>
                <a:t>Vælg derefter det ønskede layout.</a:t>
              </a:r>
            </a:p>
            <a:p>
              <a:endParaRPr lang="da-DK" sz="1500" dirty="0"/>
            </a:p>
            <a:p>
              <a:r>
                <a:rPr lang="da-DK" sz="1500" dirty="0"/>
                <a:t>Vær opmærksom på, at du skal skifte til layout af samme slags. Så du </a:t>
              </a:r>
              <a:r>
                <a:rPr lang="da-DK" sz="1500" u="sng" dirty="0"/>
                <a:t>ikke</a:t>
              </a:r>
              <a:r>
                <a:rPr lang="da-DK" sz="1500" dirty="0"/>
                <a:t> skifter fra Forside- til Indholdslayout</a:t>
              </a:r>
            </a:p>
            <a:p>
              <a:endParaRPr lang="da-DK" sz="1500" dirty="0"/>
            </a:p>
            <a:p>
              <a:r>
                <a:rPr lang="da-DK" sz="1500" b="1" dirty="0"/>
                <a:t>Ændre baggrundsfarve</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kliker du på </a:t>
              </a:r>
            </a:p>
            <a:p>
              <a:pPr marL="171450" indent="-171450">
                <a:spcAft>
                  <a:spcPts val="500"/>
                </a:spcAft>
                <a:buFont typeface="Arial" panose="020B0604020202020204" pitchFamily="34" charset="0"/>
                <a:buChar char="•"/>
              </a:pPr>
              <a:r>
                <a:rPr lang="da-DK" sz="1500" dirty="0"/>
                <a:t>Vælg derefter den ønskede farve.</a:t>
              </a:r>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p:txBody>
        </p:sp>
        <p:pic>
          <p:nvPicPr>
            <p:cNvPr id="13" name="Billede 12">
              <a:extLst>
                <a:ext uri="{FF2B5EF4-FFF2-40B4-BE49-F238E27FC236}">
                  <a16:creationId xmlns:a16="http://schemas.microsoft.com/office/drawing/2014/main" id="{0A0A27CE-1AD8-4A1E-9965-79789C0D9A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4" name="Billede 13">
              <a:extLst>
                <a:ext uri="{FF2B5EF4-FFF2-40B4-BE49-F238E27FC236}">
                  <a16:creationId xmlns:a16="http://schemas.microsoft.com/office/drawing/2014/main" id="{5CAF45A4-58DA-47DD-9268-5293DFCAD26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5" name="Billede 14">
              <a:extLst>
                <a:ext uri="{FF2B5EF4-FFF2-40B4-BE49-F238E27FC236}">
                  <a16:creationId xmlns:a16="http://schemas.microsoft.com/office/drawing/2014/main" id="{07CCF5B2-001F-4998-B0AA-BF890F22B5F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32436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1C24E-45D4-4A63-8F0A-0F896808B286}"/>
              </a:ext>
            </a:extLst>
          </p:cNvPr>
          <p:cNvSpPr>
            <a:spLocks noGrp="1"/>
          </p:cNvSpPr>
          <p:nvPr>
            <p:ph type="title"/>
          </p:nvPr>
        </p:nvSpPr>
        <p:spPr/>
        <p:txBody>
          <a:bodyPr/>
          <a:lstStyle/>
          <a:p>
            <a:r>
              <a:rPr lang="da-DK" smtClean="0"/>
              <a:t>Klik for at redigere i master</a:t>
            </a:r>
            <a:endParaRPr lang="da-DK"/>
          </a:p>
        </p:txBody>
      </p:sp>
      <p:sp>
        <p:nvSpPr>
          <p:cNvPr id="3" name="Pladsholder til dato 2">
            <a:extLst>
              <a:ext uri="{FF2B5EF4-FFF2-40B4-BE49-F238E27FC236}">
                <a16:creationId xmlns:a16="http://schemas.microsoft.com/office/drawing/2014/main" id="{12A93B06-4C0A-4DB6-982A-BABDCAB0EC34}"/>
              </a:ext>
            </a:extLst>
          </p:cNvPr>
          <p:cNvSpPr>
            <a:spLocks noGrp="1"/>
          </p:cNvSpPr>
          <p:nvPr>
            <p:ph type="dt" sz="half" idx="10"/>
          </p:nvPr>
        </p:nvSpPr>
        <p:spPr/>
        <p:txBody>
          <a:bodyPr/>
          <a:lstStyle/>
          <a:p>
            <a:fld id="{A1E86905-72CB-4375-BCB0-28F2448678D9}" type="datetime1">
              <a:rPr lang="da-DK" smtClean="0"/>
              <a:t>18-09-2024</a:t>
            </a:fld>
            <a:endParaRPr lang="da-DK"/>
          </a:p>
        </p:txBody>
      </p:sp>
      <p:sp>
        <p:nvSpPr>
          <p:cNvPr id="4" name="Pladsholder til sidefod 3">
            <a:extLst>
              <a:ext uri="{FF2B5EF4-FFF2-40B4-BE49-F238E27FC236}">
                <a16:creationId xmlns:a16="http://schemas.microsoft.com/office/drawing/2014/main" id="{E7248878-C20B-4286-822C-D78C4238ABE9}"/>
              </a:ext>
            </a:extLst>
          </p:cNvPr>
          <p:cNvSpPr>
            <a:spLocks noGrp="1"/>
          </p:cNvSpPr>
          <p:nvPr>
            <p:ph type="ftr" sz="quarter" idx="11"/>
          </p:nvPr>
        </p:nvSpPr>
        <p:spPr/>
        <p:txBody>
          <a:bodyPr/>
          <a:lstStyle/>
          <a:p>
            <a:r>
              <a:rPr lang="da-DK" smtClean="0"/>
              <a:t>Roskildemodellen</a:t>
            </a:r>
            <a:endParaRPr lang="da-DK"/>
          </a:p>
        </p:txBody>
      </p:sp>
      <p:sp>
        <p:nvSpPr>
          <p:cNvPr id="5" name="Pladsholder til slidenummer 4">
            <a:extLst>
              <a:ext uri="{FF2B5EF4-FFF2-40B4-BE49-F238E27FC236}">
                <a16:creationId xmlns:a16="http://schemas.microsoft.com/office/drawing/2014/main" id="{702E00CF-D9C5-4DB3-84B4-4EFCEEDE6E2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6" name="Billede 5">
            <a:extLst>
              <a:ext uri="{FF2B5EF4-FFF2-40B4-BE49-F238E27FC236}">
                <a16:creationId xmlns:a16="http://schemas.microsoft.com/office/drawing/2014/main" id="{9C5A1CE9-D954-49C5-BC10-130E9090BEE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9" name="Billede 8" descr="Et billede, der indeholder bord&#10;&#10;Automatisk genereret beskrivelse">
            <a:extLst>
              <a:ext uri="{FF2B5EF4-FFF2-40B4-BE49-F238E27FC236}">
                <a16:creationId xmlns:a16="http://schemas.microsoft.com/office/drawing/2014/main" id="{7895239D-2C2B-4862-8ABB-4370C582FA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0" y="0"/>
            <a:ext cx="3722022" cy="2086192"/>
          </a:xfrm>
          <a:prstGeom prst="rect">
            <a:avLst/>
          </a:prstGeom>
        </p:spPr>
      </p:pic>
      <p:sp>
        <p:nvSpPr>
          <p:cNvPr id="10" name="Tekstfelt 9">
            <a:extLst>
              <a:ext uri="{FF2B5EF4-FFF2-40B4-BE49-F238E27FC236}">
                <a16:creationId xmlns:a16="http://schemas.microsoft.com/office/drawing/2014/main" id="{D229F162-FAE4-4991-9018-8B83C4D32644}"/>
              </a:ext>
            </a:extLst>
          </p:cNvPr>
          <p:cNvSpPr txBox="1"/>
          <p:nvPr userDrawn="1"/>
        </p:nvSpPr>
        <p:spPr>
          <a:xfrm>
            <a:off x="24775960" y="2355578"/>
            <a:ext cx="3894290" cy="1263217"/>
          </a:xfrm>
          <a:prstGeom prst="rect">
            <a:avLst/>
          </a:prstGeom>
          <a:noFill/>
        </p:spPr>
        <p:txBody>
          <a:bodyPr wrap="square" lIns="0" tIns="0" rIns="0" bIns="108000" rtlCol="0">
            <a:spAutoFit/>
          </a:bodyPr>
          <a:lstStyle/>
          <a:p>
            <a:r>
              <a:rPr lang="da-DK" sz="1500" b="1" dirty="0"/>
              <a:t>Placer indholdet korrekt</a:t>
            </a:r>
            <a:r>
              <a:rPr lang="da-DK" sz="1500" b="0" dirty="0"/>
              <a:t> ved at vælge Vis og derunder Hjælpelinjer.</a:t>
            </a:r>
            <a:br>
              <a:rPr lang="da-DK" sz="1500" b="0" dirty="0"/>
            </a:br>
            <a:r>
              <a:rPr lang="da-DK" sz="1500" b="0" dirty="0"/>
              <a:t>Med disse røde linjer kan du sikre at du følger linjerne som er på de øvrige layouts.</a:t>
            </a:r>
            <a:endParaRPr lang="da-DK" sz="1500" dirty="0"/>
          </a:p>
        </p:txBody>
      </p:sp>
    </p:spTree>
    <p:extLst>
      <p:ext uri="{BB962C8B-B14F-4D97-AF65-F5344CB8AC3E}">
        <p14:creationId xmlns:p14="http://schemas.microsoft.com/office/powerpoint/2010/main" val="457097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84D1A66-6420-4F6C-B9CC-4ED80FC7DC9D}"/>
              </a:ext>
            </a:extLst>
          </p:cNvPr>
          <p:cNvSpPr>
            <a:spLocks noGrp="1"/>
          </p:cNvSpPr>
          <p:nvPr>
            <p:ph type="dt" sz="half" idx="10"/>
          </p:nvPr>
        </p:nvSpPr>
        <p:spPr/>
        <p:txBody>
          <a:bodyPr/>
          <a:lstStyle/>
          <a:p>
            <a:fld id="{CA5EB519-8853-46EC-B96C-5FBD47BC67E5}" type="datetime1">
              <a:rPr lang="da-DK" smtClean="0"/>
              <a:t>18-09-2024</a:t>
            </a:fld>
            <a:endParaRPr lang="da-DK"/>
          </a:p>
        </p:txBody>
      </p:sp>
      <p:sp>
        <p:nvSpPr>
          <p:cNvPr id="3" name="Pladsholder til sidefod 2">
            <a:extLst>
              <a:ext uri="{FF2B5EF4-FFF2-40B4-BE49-F238E27FC236}">
                <a16:creationId xmlns:a16="http://schemas.microsoft.com/office/drawing/2014/main" id="{575EC9E4-350D-4404-A77C-071BE768ECEC}"/>
              </a:ext>
            </a:extLst>
          </p:cNvPr>
          <p:cNvSpPr>
            <a:spLocks noGrp="1"/>
          </p:cNvSpPr>
          <p:nvPr>
            <p:ph type="ftr" sz="quarter" idx="11"/>
          </p:nvPr>
        </p:nvSpPr>
        <p:spPr/>
        <p:txBody>
          <a:bodyPr/>
          <a:lstStyle/>
          <a:p>
            <a:r>
              <a:rPr lang="da-DK" smtClean="0"/>
              <a:t>Roskildemodellen</a:t>
            </a:r>
            <a:endParaRPr lang="da-DK"/>
          </a:p>
        </p:txBody>
      </p:sp>
      <p:sp>
        <p:nvSpPr>
          <p:cNvPr id="4" name="Pladsholder til slidenummer 3">
            <a:extLst>
              <a:ext uri="{FF2B5EF4-FFF2-40B4-BE49-F238E27FC236}">
                <a16:creationId xmlns:a16="http://schemas.microsoft.com/office/drawing/2014/main" id="{21C7C959-7509-488A-97B0-520A8EB0ACA5}"/>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5" name="Billede 4">
            <a:extLst>
              <a:ext uri="{FF2B5EF4-FFF2-40B4-BE49-F238E27FC236}">
                <a16:creationId xmlns:a16="http://schemas.microsoft.com/office/drawing/2014/main" id="{C23AE436-F19A-4F86-8B46-D496621A244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6" name="Billede 5" descr="Et billede, der indeholder bord&#10;&#10;Automatisk genereret beskrivelse">
            <a:extLst>
              <a:ext uri="{FF2B5EF4-FFF2-40B4-BE49-F238E27FC236}">
                <a16:creationId xmlns:a16="http://schemas.microsoft.com/office/drawing/2014/main" id="{FAE7EC09-4572-43B1-AE32-1B730AEC08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0" y="0"/>
            <a:ext cx="3722022" cy="2086192"/>
          </a:xfrm>
          <a:prstGeom prst="rect">
            <a:avLst/>
          </a:prstGeom>
        </p:spPr>
      </p:pic>
      <p:sp>
        <p:nvSpPr>
          <p:cNvPr id="7" name="Tekstfelt 6">
            <a:extLst>
              <a:ext uri="{FF2B5EF4-FFF2-40B4-BE49-F238E27FC236}">
                <a16:creationId xmlns:a16="http://schemas.microsoft.com/office/drawing/2014/main" id="{BF701AD2-E04F-4DB5-A42E-BCA54F82A6F4}"/>
              </a:ext>
            </a:extLst>
          </p:cNvPr>
          <p:cNvSpPr txBox="1"/>
          <p:nvPr userDrawn="1"/>
        </p:nvSpPr>
        <p:spPr>
          <a:xfrm>
            <a:off x="24775960" y="2355578"/>
            <a:ext cx="3894290" cy="1263217"/>
          </a:xfrm>
          <a:prstGeom prst="rect">
            <a:avLst/>
          </a:prstGeom>
          <a:noFill/>
        </p:spPr>
        <p:txBody>
          <a:bodyPr wrap="square" lIns="0" tIns="0" rIns="0" bIns="108000" rtlCol="0">
            <a:spAutoFit/>
          </a:bodyPr>
          <a:lstStyle/>
          <a:p>
            <a:r>
              <a:rPr lang="da-DK" sz="1500" b="1" dirty="0"/>
              <a:t>Placer indholdet korrekt</a:t>
            </a:r>
            <a:r>
              <a:rPr lang="da-DK" sz="1500" b="0" dirty="0"/>
              <a:t> ved at vælge Vis og derunder Hjælpelinjer.</a:t>
            </a:r>
            <a:br>
              <a:rPr lang="da-DK" sz="1500" b="0" dirty="0"/>
            </a:br>
            <a:r>
              <a:rPr lang="da-DK" sz="1500" b="0" dirty="0"/>
              <a:t>Med disse røde linjer kan du sikre at du følger linjerne som er på de øvrige layouts.</a:t>
            </a:r>
            <a:endParaRPr lang="da-DK" sz="1500" dirty="0"/>
          </a:p>
        </p:txBody>
      </p:sp>
    </p:spTree>
    <p:extLst>
      <p:ext uri="{BB962C8B-B14F-4D97-AF65-F5344CB8AC3E}">
        <p14:creationId xmlns:p14="http://schemas.microsoft.com/office/powerpoint/2010/main" val="2950643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logo neder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796877" y="793750"/>
            <a:ext cx="17093087" cy="5121277"/>
          </a:xfrm>
        </p:spPr>
        <p:txBody>
          <a:bodyPr anchor="t" anchorCtr="0"/>
          <a:lstStyle>
            <a:lvl1pPr algn="l">
              <a:lnSpc>
                <a:spcPts val="17000"/>
              </a:lnSpc>
              <a:defRPr sz="15000" b="0">
                <a:latin typeface="Montserrat bold" panose="00000800000000000000" pitchFamily="2" charset="0"/>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800100" y="6875462"/>
            <a:ext cx="17093087" cy="1584323"/>
          </a:xfrm>
        </p:spPr>
        <p:txBody>
          <a:bodyPr/>
          <a:lstStyle>
            <a:lvl1pPr marL="0" indent="0" algn="l">
              <a:lnSpc>
                <a:spcPts val="6000"/>
              </a:lnSpc>
              <a:buNone/>
              <a:defRPr sz="45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a-DK" dirty="0"/>
              <a:t>Navn </a:t>
            </a:r>
            <a:r>
              <a:rPr lang="da-DK" dirty="0" err="1"/>
              <a:t>Navnsen</a:t>
            </a:r>
            <a:endParaRPr lang="da-DK" dirty="0"/>
          </a:p>
        </p:txBody>
      </p:sp>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022824" y="12232800"/>
            <a:ext cx="3577091" cy="187420"/>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8127999" y="12171600"/>
            <a:ext cx="8126413" cy="261937"/>
          </a:xfrm>
        </p:spPr>
        <p:txBody>
          <a:bodyPr/>
          <a:lstStyle>
            <a:lvl1pPr algn="ctr">
              <a:lnSpc>
                <a:spcPts val="2500"/>
              </a:lnSpc>
              <a:buNone/>
              <a:defRPr sz="2000" b="1"/>
            </a:lvl1pPr>
          </a:lstStyle>
          <a:p>
            <a:pPr lvl="0"/>
            <a:r>
              <a:rPr lang="da-DK" dirty="0"/>
              <a:t>Navn på institution</a:t>
            </a:r>
          </a:p>
        </p:txBody>
      </p:sp>
      <p:pic>
        <p:nvPicPr>
          <p:cNvPr id="7" name="Billede 6">
            <a:extLst>
              <a:ext uri="{FF2B5EF4-FFF2-40B4-BE49-F238E27FC236}">
                <a16:creationId xmlns:a16="http://schemas.microsoft.com/office/drawing/2014/main" id="{B98F62A2-877E-42A0-A77F-3F08875515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0526" y="11942763"/>
            <a:ext cx="2806401" cy="1016000"/>
          </a:xfrm>
          <a:prstGeom prst="rect">
            <a:avLst/>
          </a:prstGeom>
        </p:spPr>
      </p:pic>
    </p:spTree>
    <p:extLst>
      <p:ext uri="{BB962C8B-B14F-4D97-AF65-F5344CB8AC3E}">
        <p14:creationId xmlns:p14="http://schemas.microsoft.com/office/powerpoint/2010/main" val="314910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slutning_Sort Skyline">
    <p:bg>
      <p:bgPr>
        <a:solidFill>
          <a:schemeClr val="bg1"/>
        </a:solidFill>
        <a:effectLst/>
      </p:bgPr>
    </p:bg>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ext uri="{D42A27DB-BD31-4B8C-83A1-F6EECF244321}">
                <p14:modId xmlns:p14="http://schemas.microsoft.com/office/powerpoint/2010/main" val="413766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43"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355578"/>
            <a:ext cx="22823537" cy="2208537"/>
          </a:xfrm>
        </p:spPr>
        <p:txBody>
          <a:bodyPr vert="horz" anchor="b"/>
          <a:lstStyle>
            <a:lvl1pPr algn="ctr">
              <a:lnSpc>
                <a:spcPts val="17000"/>
              </a:lnSpc>
              <a:defRPr sz="150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3520847" y="5264727"/>
            <a:ext cx="17659350" cy="2208537"/>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a:t>
            </a:r>
            <a:br>
              <a:rPr lang="da-DK" dirty="0"/>
            </a:br>
            <a:r>
              <a:rPr lang="da-DK" dirty="0"/>
              <a:t>Kontakt mig… Meld dig til…</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97" y="10660579"/>
            <a:ext cx="24382405" cy="3055420"/>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17935679" y="7978768"/>
            <a:ext cx="5703887" cy="2376488"/>
          </a:xfrm>
        </p:spPr>
        <p:txBody>
          <a:bodyPr/>
          <a:lstStyle>
            <a:lvl1pPr marL="0" indent="0">
              <a:lnSpc>
                <a:spcPts val="3700"/>
              </a:lnSpc>
              <a:spcBef>
                <a:spcPts val="0"/>
              </a:spcBef>
              <a:buNone/>
              <a:defRPr sz="3000"/>
            </a:lvl1pPr>
            <a:lvl2pPr marL="548640" indent="0">
              <a:buNone/>
              <a:defRPr/>
            </a:lvl2pPr>
            <a:lvl3pPr marL="1097280" indent="0">
              <a:buNone/>
              <a:defRPr/>
            </a:lvl3pPr>
            <a:lvl4pPr marL="1645920" indent="0">
              <a:buNone/>
              <a:defRPr/>
            </a:lvl4pPr>
            <a:lvl5pPr marL="2194560" indent="0">
              <a:buNone/>
              <a:defRPr/>
            </a:lvl5pPr>
          </a:lstStyle>
          <a:p>
            <a:pPr lvl="0"/>
            <a:r>
              <a:rPr lang="da-DK" dirty="0"/>
              <a:t>Kontaktinformation</a:t>
            </a:r>
          </a:p>
        </p:txBody>
      </p:sp>
      <p:grpSp>
        <p:nvGrpSpPr>
          <p:cNvPr id="10" name="Gruppe 9">
            <a:extLst>
              <a:ext uri="{FF2B5EF4-FFF2-40B4-BE49-F238E27FC236}">
                <a16:creationId xmlns:a16="http://schemas.microsoft.com/office/drawing/2014/main" id="{C1AB885F-9826-44E5-9307-81E190D36345}"/>
              </a:ext>
            </a:extLst>
          </p:cNvPr>
          <p:cNvGrpSpPr/>
          <p:nvPr userDrawn="1"/>
        </p:nvGrpSpPr>
        <p:grpSpPr>
          <a:xfrm>
            <a:off x="24775960" y="95250"/>
            <a:ext cx="3894290" cy="1032384"/>
            <a:chOff x="24775960" y="592529"/>
            <a:chExt cx="3894290" cy="1032384"/>
          </a:xfrm>
        </p:grpSpPr>
        <p:sp>
          <p:nvSpPr>
            <p:cNvPr id="11" name="Tekstfelt 10">
              <a:extLst>
                <a:ext uri="{FF2B5EF4-FFF2-40B4-BE49-F238E27FC236}">
                  <a16:creationId xmlns:a16="http://schemas.microsoft.com/office/drawing/2014/main" id="{4CAC0139-C60B-4853-8C3F-6BA9F6B204B6}"/>
                </a:ext>
              </a:extLst>
            </p:cNvPr>
            <p:cNvSpPr txBox="1"/>
            <p:nvPr userDrawn="1"/>
          </p:nvSpPr>
          <p:spPr>
            <a:xfrm>
              <a:off x="24775960" y="592529"/>
              <a:ext cx="3894290" cy="1032384"/>
            </a:xfrm>
            <a:prstGeom prst="rect">
              <a:avLst/>
            </a:prstGeom>
            <a:noFill/>
          </p:spPr>
          <p:txBody>
            <a:bodyPr wrap="square" lIns="0" tIns="0" rIns="0" bIns="108000" rtlCol="0">
              <a:spAutoFit/>
            </a:bodyPr>
            <a:lstStyle/>
            <a:p>
              <a:r>
                <a:rPr lang="da-DK" sz="1500" b="1" dirty="0"/>
                <a:t>Skift til anden afslutning </a:t>
              </a:r>
              <a:r>
                <a:rPr lang="da-DK" sz="1500" b="0" dirty="0"/>
                <a:t>ved at klikke på                 under fanen Hjem</a:t>
              </a:r>
            </a:p>
            <a:p>
              <a:endParaRPr lang="da-DK" sz="1500" dirty="0"/>
            </a:p>
            <a:p>
              <a:r>
                <a:rPr lang="da-DK" sz="1500" dirty="0"/>
                <a:t>Vælg derefter det ønskede layout.</a:t>
              </a:r>
            </a:p>
          </p:txBody>
        </p:sp>
        <p:pic>
          <p:nvPicPr>
            <p:cNvPr id="12" name="Billede 11">
              <a:extLst>
                <a:ext uri="{FF2B5EF4-FFF2-40B4-BE49-F238E27FC236}">
                  <a16:creationId xmlns:a16="http://schemas.microsoft.com/office/drawing/2014/main" id="{8069BC05-0ADF-4520-B1A4-6616C28A7F6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8991" y="817057"/>
              <a:ext cx="724001" cy="238158"/>
            </a:xfrm>
            <a:prstGeom prst="rect">
              <a:avLst/>
            </a:prstGeom>
          </p:spPr>
        </p:pic>
      </p:grpSp>
      <p:pic>
        <p:nvPicPr>
          <p:cNvPr id="4" name="Billede 3" descr="Et billede, der indeholder bord&#10;&#10;Automatisk genereret beskrivelse">
            <a:extLst>
              <a:ext uri="{FF2B5EF4-FFF2-40B4-BE49-F238E27FC236}">
                <a16:creationId xmlns:a16="http://schemas.microsoft.com/office/drawing/2014/main" id="{176586CF-AD19-4E67-8540-C69ACCF84BF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4775960" y="1159933"/>
            <a:ext cx="4153480" cy="952633"/>
          </a:xfrm>
          <a:prstGeom prst="rect">
            <a:avLst/>
          </a:prstGeom>
        </p:spPr>
      </p:pic>
    </p:spTree>
    <p:extLst>
      <p:ext uri="{BB962C8B-B14F-4D97-AF65-F5344CB8AC3E}">
        <p14:creationId xmlns:p14="http://schemas.microsoft.com/office/powerpoint/2010/main" val="957804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slutning_Blå Skyline">
    <p:bg>
      <p:bgPr>
        <a:solidFill>
          <a:schemeClr val="bg1"/>
        </a:solidFill>
        <a:effectLst/>
      </p:bgPr>
    </p:bg>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ext uri="{D42A27DB-BD31-4B8C-83A1-F6EECF244321}">
                <p14:modId xmlns:p14="http://schemas.microsoft.com/office/powerpoint/2010/main" val="3177290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67"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355578"/>
            <a:ext cx="22823537" cy="2208537"/>
          </a:xfrm>
        </p:spPr>
        <p:txBody>
          <a:bodyPr vert="horz" anchor="b"/>
          <a:lstStyle>
            <a:lvl1pPr algn="ctr">
              <a:lnSpc>
                <a:spcPts val="17000"/>
              </a:lnSpc>
              <a:defRPr sz="150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3520847" y="5264727"/>
            <a:ext cx="17659350" cy="2208537"/>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 </a:t>
            </a:r>
            <a:br>
              <a:rPr lang="da-DK" dirty="0"/>
            </a:br>
            <a:r>
              <a:rPr lang="da-DK" dirty="0"/>
              <a:t>Kontakt mig… Meld dig til…</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17935679" y="7978768"/>
            <a:ext cx="5703887" cy="2376488"/>
          </a:xfrm>
        </p:spPr>
        <p:txBody>
          <a:bodyPr/>
          <a:lstStyle>
            <a:lvl1pPr marL="0" indent="0">
              <a:lnSpc>
                <a:spcPts val="3700"/>
              </a:lnSpc>
              <a:spcBef>
                <a:spcPts val="0"/>
              </a:spcBef>
              <a:buNone/>
              <a:defRPr sz="3000"/>
            </a:lvl1pPr>
            <a:lvl2pPr marL="548640" indent="0">
              <a:buNone/>
              <a:defRPr/>
            </a:lvl2pPr>
            <a:lvl3pPr marL="1097280" indent="0">
              <a:buNone/>
              <a:defRPr/>
            </a:lvl3pPr>
            <a:lvl4pPr marL="1645920" indent="0">
              <a:buNone/>
              <a:defRPr/>
            </a:lvl4pPr>
            <a:lvl5pPr marL="2194560" indent="0">
              <a:buNone/>
              <a:defRPr/>
            </a:lvl5pPr>
          </a:lstStyle>
          <a:p>
            <a:pPr lvl="0"/>
            <a:r>
              <a:rPr lang="da-DK" dirty="0"/>
              <a:t>Kontaktinformation</a:t>
            </a:r>
          </a:p>
        </p:txBody>
      </p:sp>
      <p:pic>
        <p:nvPicPr>
          <p:cNvPr id="13" name="Billede 12">
            <a:extLst>
              <a:ext uri="{FF2B5EF4-FFF2-40B4-BE49-F238E27FC236}">
                <a16:creationId xmlns:a16="http://schemas.microsoft.com/office/drawing/2014/main" id="{E8CDBB5B-FD56-4B40-98F9-977080C1A8C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93" y="10660579"/>
            <a:ext cx="24382413" cy="3055420"/>
          </a:xfrm>
          <a:prstGeom prst="rect">
            <a:avLst/>
          </a:prstGeom>
        </p:spPr>
      </p:pic>
      <p:grpSp>
        <p:nvGrpSpPr>
          <p:cNvPr id="15" name="Gruppe 14">
            <a:extLst>
              <a:ext uri="{FF2B5EF4-FFF2-40B4-BE49-F238E27FC236}">
                <a16:creationId xmlns:a16="http://schemas.microsoft.com/office/drawing/2014/main" id="{BAD80F01-8D56-4A8B-B8C2-ECD37880B546}"/>
              </a:ext>
            </a:extLst>
          </p:cNvPr>
          <p:cNvGrpSpPr/>
          <p:nvPr userDrawn="1"/>
        </p:nvGrpSpPr>
        <p:grpSpPr>
          <a:xfrm>
            <a:off x="24775960" y="95250"/>
            <a:ext cx="3894290" cy="1032384"/>
            <a:chOff x="24775960" y="592529"/>
            <a:chExt cx="3894290" cy="1032384"/>
          </a:xfrm>
        </p:grpSpPr>
        <p:sp>
          <p:nvSpPr>
            <p:cNvPr id="17" name="Tekstfelt 16">
              <a:extLst>
                <a:ext uri="{FF2B5EF4-FFF2-40B4-BE49-F238E27FC236}">
                  <a16:creationId xmlns:a16="http://schemas.microsoft.com/office/drawing/2014/main" id="{02D842A4-F131-4E1C-86E2-E576874900BE}"/>
                </a:ext>
              </a:extLst>
            </p:cNvPr>
            <p:cNvSpPr txBox="1"/>
            <p:nvPr userDrawn="1"/>
          </p:nvSpPr>
          <p:spPr>
            <a:xfrm>
              <a:off x="24775960" y="592529"/>
              <a:ext cx="3894290" cy="1032384"/>
            </a:xfrm>
            <a:prstGeom prst="rect">
              <a:avLst/>
            </a:prstGeom>
            <a:noFill/>
          </p:spPr>
          <p:txBody>
            <a:bodyPr wrap="square" lIns="0" tIns="0" rIns="0" bIns="108000" rtlCol="0">
              <a:spAutoFit/>
            </a:bodyPr>
            <a:lstStyle/>
            <a:p>
              <a:r>
                <a:rPr lang="da-DK" sz="1500" b="1" dirty="0"/>
                <a:t>Skift til anden afslutning </a:t>
              </a:r>
              <a:r>
                <a:rPr lang="da-DK" sz="1500" b="0" dirty="0"/>
                <a:t>ved at klikke på                 under fanen Hjem</a:t>
              </a:r>
            </a:p>
            <a:p>
              <a:endParaRPr lang="da-DK" sz="1500" dirty="0"/>
            </a:p>
            <a:p>
              <a:r>
                <a:rPr lang="da-DK" sz="1500" dirty="0"/>
                <a:t>Vælg derefter det ønskede layout.</a:t>
              </a:r>
            </a:p>
          </p:txBody>
        </p:sp>
        <p:pic>
          <p:nvPicPr>
            <p:cNvPr id="18" name="Billede 17">
              <a:extLst>
                <a:ext uri="{FF2B5EF4-FFF2-40B4-BE49-F238E27FC236}">
                  <a16:creationId xmlns:a16="http://schemas.microsoft.com/office/drawing/2014/main" id="{E131FF3C-6D22-43FC-B692-82D9C518F3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8991" y="817057"/>
              <a:ext cx="724001" cy="238158"/>
            </a:xfrm>
            <a:prstGeom prst="rect">
              <a:avLst/>
            </a:prstGeom>
          </p:spPr>
        </p:pic>
      </p:grpSp>
      <p:pic>
        <p:nvPicPr>
          <p:cNvPr id="20" name="Billede 19" descr="Et billede, der indeholder bord&#10;&#10;Automatisk genereret beskrivelse">
            <a:extLst>
              <a:ext uri="{FF2B5EF4-FFF2-40B4-BE49-F238E27FC236}">
                <a16:creationId xmlns:a16="http://schemas.microsoft.com/office/drawing/2014/main" id="{692B9945-7AF6-4AAE-88EB-8E594929612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4775960" y="1159933"/>
            <a:ext cx="4153480" cy="952633"/>
          </a:xfrm>
          <a:prstGeom prst="rect">
            <a:avLst/>
          </a:prstGeom>
        </p:spPr>
      </p:pic>
    </p:spTree>
    <p:extLst>
      <p:ext uri="{BB962C8B-B14F-4D97-AF65-F5344CB8AC3E}">
        <p14:creationId xmlns:p14="http://schemas.microsoft.com/office/powerpoint/2010/main" val="441629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slutning_Grøn Skyline">
    <p:bg>
      <p:bgPr>
        <a:solidFill>
          <a:schemeClr val="bg1"/>
        </a:solidFill>
        <a:effectLst/>
      </p:bgPr>
    </p:bg>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ext uri="{D42A27DB-BD31-4B8C-83A1-F6EECF244321}">
                <p14:modId xmlns:p14="http://schemas.microsoft.com/office/powerpoint/2010/main" val="19283885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1"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355578"/>
            <a:ext cx="22823537" cy="2208537"/>
          </a:xfrm>
        </p:spPr>
        <p:txBody>
          <a:bodyPr vert="horz" anchor="b"/>
          <a:lstStyle>
            <a:lvl1pPr algn="ctr">
              <a:lnSpc>
                <a:spcPts val="17000"/>
              </a:lnSpc>
              <a:defRPr sz="150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3520847" y="5264727"/>
            <a:ext cx="17659350" cy="2208537"/>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a:t>
            </a:r>
            <a:br>
              <a:rPr lang="da-DK" dirty="0"/>
            </a:br>
            <a:r>
              <a:rPr lang="da-DK" dirty="0"/>
              <a:t>Kontakt mig… Meld dig til…</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17935679" y="7978768"/>
            <a:ext cx="5703887" cy="2376488"/>
          </a:xfrm>
        </p:spPr>
        <p:txBody>
          <a:bodyPr/>
          <a:lstStyle>
            <a:lvl1pPr marL="0" indent="0">
              <a:lnSpc>
                <a:spcPts val="3700"/>
              </a:lnSpc>
              <a:spcBef>
                <a:spcPts val="0"/>
              </a:spcBef>
              <a:buNone/>
              <a:defRPr sz="3000"/>
            </a:lvl1pPr>
            <a:lvl2pPr marL="548640" indent="0">
              <a:buNone/>
              <a:defRPr/>
            </a:lvl2pPr>
            <a:lvl3pPr marL="1097280" indent="0">
              <a:buNone/>
              <a:defRPr/>
            </a:lvl3pPr>
            <a:lvl4pPr marL="1645920" indent="0">
              <a:buNone/>
              <a:defRPr/>
            </a:lvl4pPr>
            <a:lvl5pPr marL="2194560" indent="0">
              <a:buNone/>
              <a:defRPr/>
            </a:lvl5pPr>
          </a:lstStyle>
          <a:p>
            <a:pPr lvl="0"/>
            <a:r>
              <a:rPr lang="da-DK" dirty="0"/>
              <a:t>Kontaktinformation</a:t>
            </a:r>
          </a:p>
        </p:txBody>
      </p:sp>
      <p:pic>
        <p:nvPicPr>
          <p:cNvPr id="14" name="Billede 13">
            <a:extLst>
              <a:ext uri="{FF2B5EF4-FFF2-40B4-BE49-F238E27FC236}">
                <a16:creationId xmlns:a16="http://schemas.microsoft.com/office/drawing/2014/main" id="{8FF72ECC-46EF-481C-82F5-824FD34C0C5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861" y="10660579"/>
            <a:ext cx="24372276" cy="3055420"/>
          </a:xfrm>
          <a:prstGeom prst="rect">
            <a:avLst/>
          </a:prstGeom>
        </p:spPr>
      </p:pic>
      <p:grpSp>
        <p:nvGrpSpPr>
          <p:cNvPr id="15" name="Gruppe 14">
            <a:extLst>
              <a:ext uri="{FF2B5EF4-FFF2-40B4-BE49-F238E27FC236}">
                <a16:creationId xmlns:a16="http://schemas.microsoft.com/office/drawing/2014/main" id="{744F1145-B8CC-4461-BC11-7DA03773DF6A}"/>
              </a:ext>
            </a:extLst>
          </p:cNvPr>
          <p:cNvGrpSpPr/>
          <p:nvPr userDrawn="1"/>
        </p:nvGrpSpPr>
        <p:grpSpPr>
          <a:xfrm>
            <a:off x="24775960" y="95250"/>
            <a:ext cx="3894290" cy="1032384"/>
            <a:chOff x="24775960" y="592529"/>
            <a:chExt cx="3894290" cy="1032384"/>
          </a:xfrm>
        </p:grpSpPr>
        <p:sp>
          <p:nvSpPr>
            <p:cNvPr id="17" name="Tekstfelt 16">
              <a:extLst>
                <a:ext uri="{FF2B5EF4-FFF2-40B4-BE49-F238E27FC236}">
                  <a16:creationId xmlns:a16="http://schemas.microsoft.com/office/drawing/2014/main" id="{FC2A650F-700A-4593-B01D-2A3FA8FC30E4}"/>
                </a:ext>
              </a:extLst>
            </p:cNvPr>
            <p:cNvSpPr txBox="1"/>
            <p:nvPr userDrawn="1"/>
          </p:nvSpPr>
          <p:spPr>
            <a:xfrm>
              <a:off x="24775960" y="592529"/>
              <a:ext cx="3894290" cy="1032384"/>
            </a:xfrm>
            <a:prstGeom prst="rect">
              <a:avLst/>
            </a:prstGeom>
            <a:noFill/>
          </p:spPr>
          <p:txBody>
            <a:bodyPr wrap="square" lIns="0" tIns="0" rIns="0" bIns="108000" rtlCol="0">
              <a:spAutoFit/>
            </a:bodyPr>
            <a:lstStyle/>
            <a:p>
              <a:r>
                <a:rPr lang="da-DK" sz="1500" b="1" dirty="0"/>
                <a:t>Skift til anden afslutning </a:t>
              </a:r>
              <a:r>
                <a:rPr lang="da-DK" sz="1500" b="0" dirty="0"/>
                <a:t>ved at klikke på                 under fanen Hjem</a:t>
              </a:r>
            </a:p>
            <a:p>
              <a:endParaRPr lang="da-DK" sz="1500" dirty="0"/>
            </a:p>
            <a:p>
              <a:r>
                <a:rPr lang="da-DK" sz="1500" dirty="0"/>
                <a:t>Vælg derefter det ønskede layout.</a:t>
              </a:r>
            </a:p>
          </p:txBody>
        </p:sp>
        <p:pic>
          <p:nvPicPr>
            <p:cNvPr id="18" name="Billede 17">
              <a:extLst>
                <a:ext uri="{FF2B5EF4-FFF2-40B4-BE49-F238E27FC236}">
                  <a16:creationId xmlns:a16="http://schemas.microsoft.com/office/drawing/2014/main" id="{10D102BC-9FF1-4122-87FE-4F0DBA5002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8991" y="817057"/>
              <a:ext cx="724001" cy="238158"/>
            </a:xfrm>
            <a:prstGeom prst="rect">
              <a:avLst/>
            </a:prstGeom>
          </p:spPr>
        </p:pic>
      </p:grpSp>
      <p:pic>
        <p:nvPicPr>
          <p:cNvPr id="20" name="Billede 19" descr="Et billede, der indeholder bord&#10;&#10;Automatisk genereret beskrivelse">
            <a:extLst>
              <a:ext uri="{FF2B5EF4-FFF2-40B4-BE49-F238E27FC236}">
                <a16:creationId xmlns:a16="http://schemas.microsoft.com/office/drawing/2014/main" id="{2797B418-E90D-4CF6-B9F5-4EAFDD948BE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4775960" y="1159933"/>
            <a:ext cx="4153480" cy="952633"/>
          </a:xfrm>
          <a:prstGeom prst="rect">
            <a:avLst/>
          </a:prstGeom>
        </p:spPr>
      </p:pic>
    </p:spTree>
    <p:extLst>
      <p:ext uri="{BB962C8B-B14F-4D97-AF65-F5344CB8AC3E}">
        <p14:creationId xmlns:p14="http://schemas.microsoft.com/office/powerpoint/2010/main" val="2610514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slutning_Gul Skyline">
    <p:bg>
      <p:bgPr>
        <a:solidFill>
          <a:schemeClr val="bg1"/>
        </a:solidFill>
        <a:effectLst/>
      </p:bgPr>
    </p:bg>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ext uri="{D42A27DB-BD31-4B8C-83A1-F6EECF244321}">
                <p14:modId xmlns:p14="http://schemas.microsoft.com/office/powerpoint/2010/main" val="2011116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15"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355578"/>
            <a:ext cx="22823537" cy="2208537"/>
          </a:xfrm>
        </p:spPr>
        <p:txBody>
          <a:bodyPr vert="horz" anchor="b"/>
          <a:lstStyle>
            <a:lvl1pPr algn="ctr">
              <a:lnSpc>
                <a:spcPts val="17000"/>
              </a:lnSpc>
              <a:defRPr sz="150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3520847" y="5264727"/>
            <a:ext cx="17659350" cy="2208537"/>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 </a:t>
            </a:r>
            <a:br>
              <a:rPr lang="da-DK" dirty="0"/>
            </a:br>
            <a:r>
              <a:rPr lang="da-DK" dirty="0"/>
              <a:t>Kontakt mig… Meld dig til…</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17935679" y="7978768"/>
            <a:ext cx="5703887" cy="2376488"/>
          </a:xfrm>
        </p:spPr>
        <p:txBody>
          <a:bodyPr/>
          <a:lstStyle>
            <a:lvl1pPr marL="0" indent="0">
              <a:lnSpc>
                <a:spcPts val="3700"/>
              </a:lnSpc>
              <a:spcBef>
                <a:spcPts val="0"/>
              </a:spcBef>
              <a:buNone/>
              <a:defRPr sz="3000"/>
            </a:lvl1pPr>
            <a:lvl2pPr marL="548640" indent="0">
              <a:buNone/>
              <a:defRPr/>
            </a:lvl2pPr>
            <a:lvl3pPr marL="1097280" indent="0">
              <a:buNone/>
              <a:defRPr/>
            </a:lvl3pPr>
            <a:lvl4pPr marL="1645920" indent="0">
              <a:buNone/>
              <a:defRPr/>
            </a:lvl4pPr>
            <a:lvl5pPr marL="2194560" indent="0">
              <a:buNone/>
              <a:defRPr/>
            </a:lvl5pPr>
          </a:lstStyle>
          <a:p>
            <a:pPr lvl="0"/>
            <a:r>
              <a:rPr lang="da-DK" dirty="0"/>
              <a:t>Kontaktinformation</a:t>
            </a:r>
          </a:p>
        </p:txBody>
      </p:sp>
      <p:pic>
        <p:nvPicPr>
          <p:cNvPr id="13" name="Billede 12">
            <a:extLst>
              <a:ext uri="{FF2B5EF4-FFF2-40B4-BE49-F238E27FC236}">
                <a16:creationId xmlns:a16="http://schemas.microsoft.com/office/drawing/2014/main" id="{1CD20C11-F25A-4DAC-9573-B01E9CB5012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861" y="10661214"/>
            <a:ext cx="24372276" cy="3054150"/>
          </a:xfrm>
          <a:prstGeom prst="rect">
            <a:avLst/>
          </a:prstGeom>
        </p:spPr>
      </p:pic>
      <p:grpSp>
        <p:nvGrpSpPr>
          <p:cNvPr id="15" name="Gruppe 14">
            <a:extLst>
              <a:ext uri="{FF2B5EF4-FFF2-40B4-BE49-F238E27FC236}">
                <a16:creationId xmlns:a16="http://schemas.microsoft.com/office/drawing/2014/main" id="{D70BDC96-D812-4EEE-8BF6-80B050365E5E}"/>
              </a:ext>
            </a:extLst>
          </p:cNvPr>
          <p:cNvGrpSpPr/>
          <p:nvPr userDrawn="1"/>
        </p:nvGrpSpPr>
        <p:grpSpPr>
          <a:xfrm>
            <a:off x="24775960" y="95250"/>
            <a:ext cx="3894290" cy="1032384"/>
            <a:chOff x="24775960" y="592529"/>
            <a:chExt cx="3894290" cy="1032384"/>
          </a:xfrm>
        </p:grpSpPr>
        <p:sp>
          <p:nvSpPr>
            <p:cNvPr id="17" name="Tekstfelt 16">
              <a:extLst>
                <a:ext uri="{FF2B5EF4-FFF2-40B4-BE49-F238E27FC236}">
                  <a16:creationId xmlns:a16="http://schemas.microsoft.com/office/drawing/2014/main" id="{FE14FCC1-EF7A-43B6-B2A6-51BA1B4B2D7E}"/>
                </a:ext>
              </a:extLst>
            </p:cNvPr>
            <p:cNvSpPr txBox="1"/>
            <p:nvPr userDrawn="1"/>
          </p:nvSpPr>
          <p:spPr>
            <a:xfrm>
              <a:off x="24775960" y="592529"/>
              <a:ext cx="3894290" cy="1032384"/>
            </a:xfrm>
            <a:prstGeom prst="rect">
              <a:avLst/>
            </a:prstGeom>
            <a:noFill/>
          </p:spPr>
          <p:txBody>
            <a:bodyPr wrap="square" lIns="0" tIns="0" rIns="0" bIns="108000" rtlCol="0">
              <a:spAutoFit/>
            </a:bodyPr>
            <a:lstStyle/>
            <a:p>
              <a:r>
                <a:rPr lang="da-DK" sz="1500" b="1" dirty="0"/>
                <a:t>Skift til anden afslutning </a:t>
              </a:r>
              <a:r>
                <a:rPr lang="da-DK" sz="1500" b="0" dirty="0"/>
                <a:t>ved at klikke på                 under fanen Hjem</a:t>
              </a:r>
            </a:p>
            <a:p>
              <a:endParaRPr lang="da-DK" sz="1500" dirty="0"/>
            </a:p>
            <a:p>
              <a:r>
                <a:rPr lang="da-DK" sz="1500" dirty="0"/>
                <a:t>Vælg derefter det ønskede layout.</a:t>
              </a:r>
            </a:p>
          </p:txBody>
        </p:sp>
        <p:pic>
          <p:nvPicPr>
            <p:cNvPr id="18" name="Billede 17">
              <a:extLst>
                <a:ext uri="{FF2B5EF4-FFF2-40B4-BE49-F238E27FC236}">
                  <a16:creationId xmlns:a16="http://schemas.microsoft.com/office/drawing/2014/main" id="{DFDA7F30-3D3B-4851-ACE0-A211965FE29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8991" y="817057"/>
              <a:ext cx="724001" cy="238158"/>
            </a:xfrm>
            <a:prstGeom prst="rect">
              <a:avLst/>
            </a:prstGeom>
          </p:spPr>
        </p:pic>
      </p:grpSp>
      <p:pic>
        <p:nvPicPr>
          <p:cNvPr id="20" name="Billede 19" descr="Et billede, der indeholder bord&#10;&#10;Automatisk genereret beskrivelse">
            <a:extLst>
              <a:ext uri="{FF2B5EF4-FFF2-40B4-BE49-F238E27FC236}">
                <a16:creationId xmlns:a16="http://schemas.microsoft.com/office/drawing/2014/main" id="{97A2E69C-088B-4851-BDEA-2715743E489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4775960" y="1159933"/>
            <a:ext cx="4153480" cy="952633"/>
          </a:xfrm>
          <a:prstGeom prst="rect">
            <a:avLst/>
          </a:prstGeom>
        </p:spPr>
      </p:pic>
    </p:spTree>
    <p:extLst>
      <p:ext uri="{BB962C8B-B14F-4D97-AF65-F5344CB8AC3E}">
        <p14:creationId xmlns:p14="http://schemas.microsoft.com/office/powerpoint/2010/main" val="743636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slutning_Rød Skyline">
    <p:bg>
      <p:bgPr>
        <a:solidFill>
          <a:schemeClr val="bg1"/>
        </a:solidFill>
        <a:effectLst/>
      </p:bgPr>
    </p:bg>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ext uri="{D42A27DB-BD31-4B8C-83A1-F6EECF244321}">
                <p14:modId xmlns:p14="http://schemas.microsoft.com/office/powerpoint/2010/main" val="196232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39"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355578"/>
            <a:ext cx="22823537" cy="2208537"/>
          </a:xfrm>
        </p:spPr>
        <p:txBody>
          <a:bodyPr vert="horz" anchor="b"/>
          <a:lstStyle>
            <a:lvl1pPr algn="ctr">
              <a:lnSpc>
                <a:spcPts val="17000"/>
              </a:lnSpc>
              <a:defRPr sz="150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3520847" y="5264727"/>
            <a:ext cx="17659350" cy="2208537"/>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 </a:t>
            </a:r>
            <a:br>
              <a:rPr lang="da-DK" dirty="0"/>
            </a:br>
            <a:r>
              <a:rPr lang="da-DK" dirty="0"/>
              <a:t>Kontakt mig… Meld dig til…</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17935679" y="7978768"/>
            <a:ext cx="5703887" cy="2376488"/>
          </a:xfrm>
        </p:spPr>
        <p:txBody>
          <a:bodyPr/>
          <a:lstStyle>
            <a:lvl1pPr marL="0" indent="0">
              <a:lnSpc>
                <a:spcPts val="3700"/>
              </a:lnSpc>
              <a:spcBef>
                <a:spcPts val="0"/>
              </a:spcBef>
              <a:buNone/>
              <a:defRPr sz="3000"/>
            </a:lvl1pPr>
            <a:lvl2pPr marL="548640" indent="0">
              <a:buNone/>
              <a:defRPr/>
            </a:lvl2pPr>
            <a:lvl3pPr marL="1097280" indent="0">
              <a:buNone/>
              <a:defRPr/>
            </a:lvl3pPr>
            <a:lvl4pPr marL="1645920" indent="0">
              <a:buNone/>
              <a:defRPr/>
            </a:lvl4pPr>
            <a:lvl5pPr marL="2194560" indent="0">
              <a:buNone/>
              <a:defRPr/>
            </a:lvl5pPr>
          </a:lstStyle>
          <a:p>
            <a:pPr lvl="0"/>
            <a:r>
              <a:rPr lang="da-DK" dirty="0"/>
              <a:t>Kontaktinformation</a:t>
            </a:r>
          </a:p>
        </p:txBody>
      </p:sp>
      <p:pic>
        <p:nvPicPr>
          <p:cNvPr id="14" name="Billede 13">
            <a:extLst>
              <a:ext uri="{FF2B5EF4-FFF2-40B4-BE49-F238E27FC236}">
                <a16:creationId xmlns:a16="http://schemas.microsoft.com/office/drawing/2014/main" id="{D84F268A-2793-4540-A86F-24BC8E067DA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926" y="10661214"/>
            <a:ext cx="24362145" cy="3054150"/>
          </a:xfrm>
          <a:prstGeom prst="rect">
            <a:avLst/>
          </a:prstGeom>
        </p:spPr>
      </p:pic>
      <p:grpSp>
        <p:nvGrpSpPr>
          <p:cNvPr id="15" name="Gruppe 14">
            <a:extLst>
              <a:ext uri="{FF2B5EF4-FFF2-40B4-BE49-F238E27FC236}">
                <a16:creationId xmlns:a16="http://schemas.microsoft.com/office/drawing/2014/main" id="{5FDD825E-7D58-4A0B-8E7B-0125A4D8EE9E}"/>
              </a:ext>
            </a:extLst>
          </p:cNvPr>
          <p:cNvGrpSpPr/>
          <p:nvPr userDrawn="1"/>
        </p:nvGrpSpPr>
        <p:grpSpPr>
          <a:xfrm>
            <a:off x="24775960" y="95250"/>
            <a:ext cx="3894290" cy="1032384"/>
            <a:chOff x="24775960" y="592529"/>
            <a:chExt cx="3894290" cy="1032384"/>
          </a:xfrm>
        </p:grpSpPr>
        <p:sp>
          <p:nvSpPr>
            <p:cNvPr id="17" name="Tekstfelt 16">
              <a:extLst>
                <a:ext uri="{FF2B5EF4-FFF2-40B4-BE49-F238E27FC236}">
                  <a16:creationId xmlns:a16="http://schemas.microsoft.com/office/drawing/2014/main" id="{E8562470-3801-4B68-894F-C8D67D87AAD8}"/>
                </a:ext>
              </a:extLst>
            </p:cNvPr>
            <p:cNvSpPr txBox="1"/>
            <p:nvPr userDrawn="1"/>
          </p:nvSpPr>
          <p:spPr>
            <a:xfrm>
              <a:off x="24775960" y="592529"/>
              <a:ext cx="3894290" cy="1032384"/>
            </a:xfrm>
            <a:prstGeom prst="rect">
              <a:avLst/>
            </a:prstGeom>
            <a:noFill/>
          </p:spPr>
          <p:txBody>
            <a:bodyPr wrap="square" lIns="0" tIns="0" rIns="0" bIns="108000" rtlCol="0">
              <a:spAutoFit/>
            </a:bodyPr>
            <a:lstStyle/>
            <a:p>
              <a:r>
                <a:rPr lang="da-DK" sz="1500" b="1" dirty="0"/>
                <a:t>Skift til anden afslutning </a:t>
              </a:r>
              <a:r>
                <a:rPr lang="da-DK" sz="1500" b="0" dirty="0"/>
                <a:t>ved at klikke på                 under fanen Hjem</a:t>
              </a:r>
            </a:p>
            <a:p>
              <a:endParaRPr lang="da-DK" sz="1500" dirty="0"/>
            </a:p>
            <a:p>
              <a:r>
                <a:rPr lang="da-DK" sz="1500" dirty="0"/>
                <a:t>Vælg derefter det ønskede layout.</a:t>
              </a:r>
            </a:p>
          </p:txBody>
        </p:sp>
        <p:pic>
          <p:nvPicPr>
            <p:cNvPr id="18" name="Billede 17">
              <a:extLst>
                <a:ext uri="{FF2B5EF4-FFF2-40B4-BE49-F238E27FC236}">
                  <a16:creationId xmlns:a16="http://schemas.microsoft.com/office/drawing/2014/main" id="{600307A0-B490-4E5C-886A-EDB595B341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8991" y="817057"/>
              <a:ext cx="724001" cy="238158"/>
            </a:xfrm>
            <a:prstGeom prst="rect">
              <a:avLst/>
            </a:prstGeom>
          </p:spPr>
        </p:pic>
      </p:grpSp>
      <p:pic>
        <p:nvPicPr>
          <p:cNvPr id="20" name="Billede 19" descr="Et billede, der indeholder bord&#10;&#10;Automatisk genereret beskrivelse">
            <a:extLst>
              <a:ext uri="{FF2B5EF4-FFF2-40B4-BE49-F238E27FC236}">
                <a16:creationId xmlns:a16="http://schemas.microsoft.com/office/drawing/2014/main" id="{906209B7-C22B-4F8C-822F-07F6C544EF4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4775960" y="1159933"/>
            <a:ext cx="4153480" cy="952633"/>
          </a:xfrm>
          <a:prstGeom prst="rect">
            <a:avLst/>
          </a:prstGeom>
        </p:spPr>
      </p:pic>
    </p:spTree>
    <p:extLst>
      <p:ext uri="{BB962C8B-B14F-4D97-AF65-F5344CB8AC3E}">
        <p14:creationId xmlns:p14="http://schemas.microsoft.com/office/powerpoint/2010/main" val="1395317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jælpeguid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BC45372-7324-4DB0-AA0B-85B138A79F49}"/>
              </a:ext>
            </a:extLst>
          </p:cNvPr>
          <p:cNvGraphicFramePr>
            <a:graphicFrameLocks noChangeAspect="1"/>
          </p:cNvGraphicFramePr>
          <p:nvPr userDrawn="1">
            <p:custDataLst>
              <p:tags r:id="rId2"/>
            </p:custDataLst>
            <p:extLst>
              <p:ext uri="{D42A27DB-BD31-4B8C-83A1-F6EECF244321}">
                <p14:modId xmlns:p14="http://schemas.microsoft.com/office/powerpoint/2010/main" val="1618632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63"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kstfelt 7">
            <a:extLst>
              <a:ext uri="{FF2B5EF4-FFF2-40B4-BE49-F238E27FC236}">
                <a16:creationId xmlns:a16="http://schemas.microsoft.com/office/drawing/2014/main" id="{9110D008-B749-4AE3-9F86-E1022D9077B5}"/>
              </a:ext>
            </a:extLst>
          </p:cNvPr>
          <p:cNvSpPr txBox="1"/>
          <p:nvPr userDrawn="1"/>
        </p:nvSpPr>
        <p:spPr>
          <a:xfrm>
            <a:off x="796876" y="6939190"/>
            <a:ext cx="8747174" cy="1107996"/>
          </a:xfrm>
          <a:prstGeom prst="rect">
            <a:avLst/>
          </a:prstGeom>
          <a:noFill/>
        </p:spPr>
        <p:txBody>
          <a:bodyPr wrap="square" lIns="0" tIns="0" rIns="0" bIns="0" rtlCol="0">
            <a:spAutoFit/>
          </a:bodyPr>
          <a:lstStyle/>
          <a:p>
            <a:pPr algn="l"/>
            <a:r>
              <a:rPr lang="da-DK" sz="2400" b="1" dirty="0">
                <a:solidFill>
                  <a:schemeClr val="tx2"/>
                </a:solidFill>
              </a:rPr>
              <a:t>Nye slides:</a:t>
            </a:r>
          </a:p>
          <a:p>
            <a:pPr algn="l"/>
            <a:r>
              <a:rPr lang="da-DK" sz="2400" dirty="0"/>
              <a:t>Klik på pilen ved knappen ”Ny slide”</a:t>
            </a:r>
          </a:p>
          <a:p>
            <a:pPr algn="l"/>
            <a:r>
              <a:rPr lang="da-DK" sz="2400" dirty="0"/>
              <a:t>Vælg hvilket layout du ønsker.</a:t>
            </a:r>
          </a:p>
        </p:txBody>
      </p:sp>
      <p:pic>
        <p:nvPicPr>
          <p:cNvPr id="9" name="Billede 8">
            <a:extLst>
              <a:ext uri="{FF2B5EF4-FFF2-40B4-BE49-F238E27FC236}">
                <a16:creationId xmlns:a16="http://schemas.microsoft.com/office/drawing/2014/main" id="{52C32AFB-70A1-4F4D-B59A-2C4B2CF48A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6877" y="8144770"/>
            <a:ext cx="1094394" cy="809851"/>
          </a:xfrm>
          <a:prstGeom prst="rect">
            <a:avLst/>
          </a:prstGeom>
          <a:ln>
            <a:solidFill>
              <a:schemeClr val="tx1"/>
            </a:solidFill>
          </a:ln>
        </p:spPr>
      </p:pic>
      <p:pic>
        <p:nvPicPr>
          <p:cNvPr id="10" name="Billede 9">
            <a:extLst>
              <a:ext uri="{FF2B5EF4-FFF2-40B4-BE49-F238E27FC236}">
                <a16:creationId xmlns:a16="http://schemas.microsoft.com/office/drawing/2014/main" id="{E95FDF86-F597-4D53-A1A2-B564A0B0A4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91271" y="8396758"/>
            <a:ext cx="6072858" cy="3075863"/>
          </a:xfrm>
          <a:prstGeom prst="rect">
            <a:avLst/>
          </a:prstGeom>
        </p:spPr>
      </p:pic>
      <p:sp>
        <p:nvSpPr>
          <p:cNvPr id="11" name="Tekstfelt 10">
            <a:extLst>
              <a:ext uri="{FF2B5EF4-FFF2-40B4-BE49-F238E27FC236}">
                <a16:creationId xmlns:a16="http://schemas.microsoft.com/office/drawing/2014/main" id="{5FCDD91C-4884-4373-9C3F-84F7DB52DB60}"/>
              </a:ext>
            </a:extLst>
          </p:cNvPr>
          <p:cNvSpPr txBox="1"/>
          <p:nvPr userDrawn="1"/>
        </p:nvSpPr>
        <p:spPr>
          <a:xfrm>
            <a:off x="796877" y="11814397"/>
            <a:ext cx="9438504" cy="369332"/>
          </a:xfrm>
          <a:prstGeom prst="rect">
            <a:avLst/>
          </a:prstGeom>
          <a:noFill/>
        </p:spPr>
        <p:txBody>
          <a:bodyPr wrap="square" lIns="0" tIns="0" rIns="0" bIns="0" rtlCol="0">
            <a:spAutoFit/>
          </a:bodyPr>
          <a:lstStyle/>
          <a:p>
            <a:pPr algn="l"/>
            <a:r>
              <a:rPr lang="da-DK" sz="2400" dirty="0"/>
              <a:t>Du kan skifte opstilling ved at klikke på knappen Layout</a:t>
            </a:r>
          </a:p>
        </p:txBody>
      </p:sp>
      <p:pic>
        <p:nvPicPr>
          <p:cNvPr id="12" name="Billede 11">
            <a:extLst>
              <a:ext uri="{FF2B5EF4-FFF2-40B4-BE49-F238E27FC236}">
                <a16:creationId xmlns:a16="http://schemas.microsoft.com/office/drawing/2014/main" id="{19229883-FF62-48FA-A6DA-E35F35AF765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6876" y="12337677"/>
            <a:ext cx="2356825" cy="713251"/>
          </a:xfrm>
          <a:prstGeom prst="rect">
            <a:avLst/>
          </a:prstGeom>
        </p:spPr>
      </p:pic>
      <p:sp>
        <p:nvSpPr>
          <p:cNvPr id="13" name="Tekstfelt 12">
            <a:extLst>
              <a:ext uri="{FF2B5EF4-FFF2-40B4-BE49-F238E27FC236}">
                <a16:creationId xmlns:a16="http://schemas.microsoft.com/office/drawing/2014/main" id="{891FB583-4897-44ED-A5D5-9E12EB04AC3C}"/>
              </a:ext>
            </a:extLst>
          </p:cNvPr>
          <p:cNvSpPr txBox="1"/>
          <p:nvPr userDrawn="1"/>
        </p:nvSpPr>
        <p:spPr>
          <a:xfrm>
            <a:off x="11277402" y="7204892"/>
            <a:ext cx="9566298" cy="1846659"/>
          </a:xfrm>
          <a:prstGeom prst="rect">
            <a:avLst/>
          </a:prstGeom>
          <a:noFill/>
        </p:spPr>
        <p:txBody>
          <a:bodyPr wrap="square" lIns="0" tIns="0" rIns="0" bIns="0" rtlCol="0">
            <a:spAutoFit/>
          </a:bodyPr>
          <a:lstStyle/>
          <a:p>
            <a:pPr algn="l"/>
            <a:r>
              <a:rPr lang="da-DK" sz="2400" b="1" dirty="0">
                <a:solidFill>
                  <a:schemeClr val="tx2"/>
                </a:solidFill>
              </a:rPr>
              <a:t>Input til opstilling:</a:t>
            </a:r>
          </a:p>
          <a:p>
            <a:pPr algn="l"/>
            <a:r>
              <a:rPr lang="da-DK" sz="2400" dirty="0"/>
              <a:t>Øverst til højre uden for selve </a:t>
            </a:r>
            <a:r>
              <a:rPr lang="da-DK" sz="2400" dirty="0" err="1"/>
              <a:t>slidet</a:t>
            </a:r>
            <a:r>
              <a:rPr lang="da-DK" sz="2400" dirty="0"/>
              <a:t> kan du se eksempel på, hvordan hvert layout kan udfyldes, samt guide til forskellige funktioner på det slide. Sæt procenten ned via zoom-funktion nederst til højre. Så bliver guiden synlig.</a:t>
            </a:r>
          </a:p>
        </p:txBody>
      </p:sp>
      <p:sp>
        <p:nvSpPr>
          <p:cNvPr id="14" name="Tekstfelt 13">
            <a:extLst>
              <a:ext uri="{FF2B5EF4-FFF2-40B4-BE49-F238E27FC236}">
                <a16:creationId xmlns:a16="http://schemas.microsoft.com/office/drawing/2014/main" id="{F7A42C3C-45BA-4133-B63B-EE2C76730706}"/>
              </a:ext>
            </a:extLst>
          </p:cNvPr>
          <p:cNvSpPr txBox="1"/>
          <p:nvPr userDrawn="1"/>
        </p:nvSpPr>
        <p:spPr>
          <a:xfrm>
            <a:off x="11277402" y="9366351"/>
            <a:ext cx="9309123" cy="1846659"/>
          </a:xfrm>
          <a:prstGeom prst="rect">
            <a:avLst/>
          </a:prstGeom>
          <a:noFill/>
        </p:spPr>
        <p:txBody>
          <a:bodyPr wrap="square" lIns="0" tIns="0" rIns="0" bIns="0" rtlCol="0">
            <a:spAutoFit/>
          </a:bodyPr>
          <a:lstStyle/>
          <a:p>
            <a:pPr algn="l"/>
            <a:r>
              <a:rPr lang="da-DK" sz="2400" b="1" dirty="0">
                <a:solidFill>
                  <a:schemeClr val="tx2"/>
                </a:solidFill>
              </a:rPr>
              <a:t>Farver:</a:t>
            </a:r>
          </a:p>
          <a:p>
            <a:pPr algn="l"/>
            <a:r>
              <a:rPr lang="da-DK" sz="2400" dirty="0"/>
              <a:t>Når du indsætter illustrationer og tabeller, vil de automatisk være i de rigtige farver. Vil du ændre på farverne, skal du vælge blandt den øverste række farver. Det er Roskilde-farverne.</a:t>
            </a:r>
          </a:p>
        </p:txBody>
      </p:sp>
      <p:pic>
        <p:nvPicPr>
          <p:cNvPr id="15" name="Billede 14">
            <a:extLst>
              <a:ext uri="{FF2B5EF4-FFF2-40B4-BE49-F238E27FC236}">
                <a16:creationId xmlns:a16="http://schemas.microsoft.com/office/drawing/2014/main" id="{0367FDF6-7AC1-4887-9A1D-857EE04FE38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77402" y="11222360"/>
            <a:ext cx="3636953" cy="1093188"/>
          </a:xfrm>
          <a:prstGeom prst="rect">
            <a:avLst/>
          </a:prstGeom>
          <a:ln>
            <a:solidFill>
              <a:schemeClr val="tx1"/>
            </a:solidFill>
          </a:ln>
        </p:spPr>
      </p:pic>
      <p:pic>
        <p:nvPicPr>
          <p:cNvPr id="16" name="Billede 15">
            <a:extLst>
              <a:ext uri="{FF2B5EF4-FFF2-40B4-BE49-F238E27FC236}">
                <a16:creationId xmlns:a16="http://schemas.microsoft.com/office/drawing/2014/main" id="{18A63833-40BB-4A22-9BAA-A118D32DF2E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843701" y="9532961"/>
            <a:ext cx="1817063" cy="1799190"/>
          </a:xfrm>
          <a:prstGeom prst="rect">
            <a:avLst/>
          </a:prstGeom>
        </p:spPr>
      </p:pic>
      <p:pic>
        <p:nvPicPr>
          <p:cNvPr id="17" name="Billede 16">
            <a:extLst>
              <a:ext uri="{FF2B5EF4-FFF2-40B4-BE49-F238E27FC236}">
                <a16:creationId xmlns:a16="http://schemas.microsoft.com/office/drawing/2014/main" id="{C0CDF8BC-9FF1-447A-93D9-8FFE6809989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0843700" y="7131254"/>
            <a:ext cx="2791215" cy="1590897"/>
          </a:xfrm>
          <a:prstGeom prst="rect">
            <a:avLst/>
          </a:prstGeom>
          <a:ln>
            <a:solidFill>
              <a:schemeClr val="tx1"/>
            </a:solidFill>
          </a:ln>
        </p:spPr>
      </p:pic>
      <p:sp>
        <p:nvSpPr>
          <p:cNvPr id="18" name="Tekstfelt 17">
            <a:extLst>
              <a:ext uri="{FF2B5EF4-FFF2-40B4-BE49-F238E27FC236}">
                <a16:creationId xmlns:a16="http://schemas.microsoft.com/office/drawing/2014/main" id="{659D3E4F-A515-4084-BFAF-CC397792D5AF}"/>
              </a:ext>
            </a:extLst>
          </p:cNvPr>
          <p:cNvSpPr txBox="1"/>
          <p:nvPr userDrawn="1"/>
        </p:nvSpPr>
        <p:spPr>
          <a:xfrm>
            <a:off x="11277402" y="12312264"/>
            <a:ext cx="9438504" cy="738664"/>
          </a:xfrm>
          <a:prstGeom prst="rect">
            <a:avLst/>
          </a:prstGeom>
          <a:noFill/>
        </p:spPr>
        <p:txBody>
          <a:bodyPr wrap="square" lIns="0" tIns="0" rIns="0" bIns="0" rtlCol="0">
            <a:spAutoFit/>
          </a:bodyPr>
          <a:lstStyle/>
          <a:p>
            <a:pPr algn="l"/>
            <a:r>
              <a:rPr lang="da-DK" sz="2400" dirty="0"/>
              <a:t>Tager du kopi af diagrammer fra Excel, vil farverne og skrifttyperne typisk blive tilpasset PowerPoint.</a:t>
            </a:r>
          </a:p>
        </p:txBody>
      </p:sp>
      <p:sp>
        <p:nvSpPr>
          <p:cNvPr id="19" name="Tekstfelt 18">
            <a:extLst>
              <a:ext uri="{FF2B5EF4-FFF2-40B4-BE49-F238E27FC236}">
                <a16:creationId xmlns:a16="http://schemas.microsoft.com/office/drawing/2014/main" id="{9B49CA77-B018-4D9C-8820-348995C00B71}"/>
              </a:ext>
            </a:extLst>
          </p:cNvPr>
          <p:cNvSpPr txBox="1"/>
          <p:nvPr userDrawn="1"/>
        </p:nvSpPr>
        <p:spPr>
          <a:xfrm>
            <a:off x="11253020" y="4208944"/>
            <a:ext cx="9566298" cy="1477328"/>
          </a:xfrm>
          <a:prstGeom prst="rect">
            <a:avLst/>
          </a:prstGeom>
          <a:noFill/>
        </p:spPr>
        <p:txBody>
          <a:bodyPr wrap="square" lIns="0" tIns="0" rIns="0" bIns="0" rtlCol="0">
            <a:spAutoFit/>
          </a:bodyPr>
          <a:lstStyle/>
          <a:p>
            <a:pPr algn="l"/>
            <a:r>
              <a:rPr lang="da-DK" sz="2400" b="1" dirty="0">
                <a:solidFill>
                  <a:schemeClr val="tx2"/>
                </a:solidFill>
              </a:rPr>
              <a:t>Sidehoved:</a:t>
            </a:r>
          </a:p>
          <a:p>
            <a:pPr algn="l"/>
            <a:r>
              <a:rPr lang="da-DK" sz="2400" dirty="0"/>
              <a:t>Klik på fanen Indsæt og ”Sidehoved og sidefod”. I dialogboksen udfylder du feltet sidefod, og klik på ”Anvend på alle”</a:t>
            </a:r>
          </a:p>
        </p:txBody>
      </p:sp>
      <p:pic>
        <p:nvPicPr>
          <p:cNvPr id="20" name="Billede 19" descr="Sidehoved og sidefod">
            <a:extLst>
              <a:ext uri="{FF2B5EF4-FFF2-40B4-BE49-F238E27FC236}">
                <a16:creationId xmlns:a16="http://schemas.microsoft.com/office/drawing/2014/main" id="{59C40B6B-6B6E-45E1-A424-93F4771F553F}"/>
              </a:ext>
            </a:extLst>
          </p:cNvPr>
          <p:cNvPicPr/>
          <p:nvPr userDrawn="1"/>
        </p:nvPicPr>
        <p:blipFill rotWithShape="1">
          <a:blip r:embed="rId12">
            <a:extLst>
              <a:ext uri="{28A0092B-C50C-407E-A947-70E740481C1C}">
                <a14:useLocalDpi xmlns:a14="http://schemas.microsoft.com/office/drawing/2010/main" val="0"/>
              </a:ext>
            </a:extLst>
          </a:blip>
          <a:srcRect l="4698" t="62107" r="30556" b="24892"/>
          <a:stretch/>
        </p:blipFill>
        <p:spPr bwMode="auto">
          <a:xfrm>
            <a:off x="11125227" y="5703430"/>
            <a:ext cx="8285199" cy="1057378"/>
          </a:xfrm>
          <a:prstGeom prst="rect">
            <a:avLst/>
          </a:prstGeom>
          <a:ln>
            <a:noFill/>
          </a:ln>
          <a:extLst>
            <a:ext uri="{53640926-AAD7-44D8-BBD7-CCE9431645EC}">
              <a14:shadowObscured xmlns:a14="http://schemas.microsoft.com/office/drawing/2010/main"/>
            </a:ext>
          </a:extLst>
        </p:spPr>
      </p:pic>
      <p:sp>
        <p:nvSpPr>
          <p:cNvPr id="21" name="Tekstfelt 20">
            <a:extLst>
              <a:ext uri="{FF2B5EF4-FFF2-40B4-BE49-F238E27FC236}">
                <a16:creationId xmlns:a16="http://schemas.microsoft.com/office/drawing/2014/main" id="{03309373-71FF-44CA-80F0-E70B314742F4}"/>
              </a:ext>
            </a:extLst>
          </p:cNvPr>
          <p:cNvSpPr txBox="1"/>
          <p:nvPr userDrawn="1"/>
        </p:nvSpPr>
        <p:spPr>
          <a:xfrm>
            <a:off x="796876" y="4208944"/>
            <a:ext cx="9566298" cy="1477328"/>
          </a:xfrm>
          <a:prstGeom prst="rect">
            <a:avLst/>
          </a:prstGeom>
          <a:noFill/>
        </p:spPr>
        <p:txBody>
          <a:bodyPr wrap="square" lIns="0" tIns="0" rIns="0" bIns="0" rtlCol="0">
            <a:spAutoFit/>
          </a:bodyPr>
          <a:lstStyle/>
          <a:p>
            <a:pPr algn="l"/>
            <a:r>
              <a:rPr lang="da-DK" sz="2400" b="1" dirty="0">
                <a:solidFill>
                  <a:schemeClr val="tx2"/>
                </a:solidFill>
              </a:rPr>
              <a:t>Vælg forside:</a:t>
            </a:r>
          </a:p>
          <a:p>
            <a:pPr algn="l"/>
            <a:r>
              <a:rPr lang="da-DK" sz="2400" dirty="0"/>
              <a:t>Du kan vælge mellem andre forsider ved at klikke på knappen Layout og vælge mellem forskellige forsider i oversigten</a:t>
            </a:r>
          </a:p>
        </p:txBody>
      </p:sp>
      <p:pic>
        <p:nvPicPr>
          <p:cNvPr id="22" name="Billede 21">
            <a:extLst>
              <a:ext uri="{FF2B5EF4-FFF2-40B4-BE49-F238E27FC236}">
                <a16:creationId xmlns:a16="http://schemas.microsoft.com/office/drawing/2014/main" id="{12475AB8-5F50-43CD-AA80-6DEB7378ACE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43600" b="74860"/>
          <a:stretch/>
        </p:blipFill>
        <p:spPr>
          <a:xfrm>
            <a:off x="796876" y="5770258"/>
            <a:ext cx="4263280" cy="962510"/>
          </a:xfrm>
          <a:prstGeom prst="rect">
            <a:avLst/>
          </a:prstGeom>
        </p:spPr>
      </p:pic>
      <p:cxnSp>
        <p:nvCxnSpPr>
          <p:cNvPr id="23" name="Lige forbindelse 22">
            <a:extLst>
              <a:ext uri="{FF2B5EF4-FFF2-40B4-BE49-F238E27FC236}">
                <a16:creationId xmlns:a16="http://schemas.microsoft.com/office/drawing/2014/main" id="{DBB9C9BC-45A0-4F92-B42A-5B32A84E6E64}"/>
              </a:ext>
            </a:extLst>
          </p:cNvPr>
          <p:cNvCxnSpPr/>
          <p:nvPr userDrawn="1"/>
        </p:nvCxnSpPr>
        <p:spPr>
          <a:xfrm>
            <a:off x="10744200" y="3916918"/>
            <a:ext cx="0" cy="8764678"/>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Billede 23">
            <a:extLst>
              <a:ext uri="{FF2B5EF4-FFF2-40B4-BE49-F238E27FC236}">
                <a16:creationId xmlns:a16="http://schemas.microsoft.com/office/drawing/2014/main" id="{A180B76A-9D20-4D79-89C2-87E0E28DBEF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25" name="Tekstfelt 24">
            <a:extLst>
              <a:ext uri="{FF2B5EF4-FFF2-40B4-BE49-F238E27FC236}">
                <a16:creationId xmlns:a16="http://schemas.microsoft.com/office/drawing/2014/main" id="{7930F09B-109F-4CB4-9C80-1E2497F1F62F}"/>
              </a:ext>
            </a:extLst>
          </p:cNvPr>
          <p:cNvSpPr txBox="1"/>
          <p:nvPr userDrawn="1"/>
        </p:nvSpPr>
        <p:spPr>
          <a:xfrm>
            <a:off x="796876" y="2313596"/>
            <a:ext cx="22701476" cy="1477328"/>
          </a:xfrm>
          <a:prstGeom prst="rect">
            <a:avLst/>
          </a:prstGeom>
          <a:noFill/>
        </p:spPr>
        <p:txBody>
          <a:bodyPr wrap="square" lIns="0" tIns="0" rIns="0" bIns="0" rtlCol="0">
            <a:spAutoFit/>
          </a:bodyPr>
          <a:lstStyle/>
          <a:p>
            <a:pPr algn="l"/>
            <a:r>
              <a:rPr lang="da-DK" sz="4800">
                <a:solidFill>
                  <a:schemeClr val="tx2"/>
                </a:solidFill>
              </a:rPr>
              <a:t>Guide til PowerPoint skabelon</a:t>
            </a:r>
            <a:r>
              <a:rPr lang="da-DK" sz="4800"/>
              <a:t/>
            </a:r>
            <a:br>
              <a:rPr lang="da-DK" sz="4800"/>
            </a:br>
            <a:r>
              <a:rPr lang="da-DK" sz="4800"/>
              <a:t>Dette slide skal slettes!</a:t>
            </a:r>
            <a:endParaRPr lang="da-DK" sz="3000" dirty="0"/>
          </a:p>
        </p:txBody>
      </p:sp>
    </p:spTree>
    <p:extLst>
      <p:ext uri="{BB962C8B-B14F-4D97-AF65-F5344CB8AC3E}">
        <p14:creationId xmlns:p14="http://schemas.microsoft.com/office/powerpoint/2010/main" val="281183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C8AE381-3551-4293-9FCB-F9FD0C4782FF}" type="datetime1">
              <a:rPr lang="da-DK" smtClean="0"/>
              <a:t>18-09-2024</a:t>
            </a:fld>
            <a:endParaRPr lang="da-DK"/>
          </a:p>
        </p:txBody>
      </p:sp>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66DE51B6-4601-4B1E-982C-CCE92A5F69C3}" type="slidenum">
              <a:rPr lang="da-DK" smtClean="0"/>
              <a:t>‹nr.›</a:t>
            </a:fld>
            <a:endParaRPr lang="da-DK"/>
          </a:p>
        </p:txBody>
      </p:sp>
    </p:spTree>
    <p:extLst>
      <p:ext uri="{BB962C8B-B14F-4D97-AF65-F5344CB8AC3E}">
        <p14:creationId xmlns:p14="http://schemas.microsoft.com/office/powerpoint/2010/main" val="3185219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796877" y="4606925"/>
            <a:ext cx="17093087" cy="5121277"/>
          </a:xfrm>
        </p:spPr>
        <p:txBody>
          <a:bodyPr anchor="t" anchorCtr="0"/>
          <a:lstStyle>
            <a:lvl1pPr algn="l">
              <a:lnSpc>
                <a:spcPts val="17000"/>
              </a:lnSpc>
              <a:defRPr sz="15000" b="0">
                <a:latin typeface="Montserrat bold" panose="00000800000000000000" pitchFamily="2" charset="0"/>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796877" y="10629904"/>
            <a:ext cx="17093087" cy="1584323"/>
          </a:xfrm>
        </p:spPr>
        <p:txBody>
          <a:bodyPr/>
          <a:lstStyle>
            <a:lvl1pPr marL="0" indent="0" algn="l">
              <a:lnSpc>
                <a:spcPts val="6000"/>
              </a:lnSpc>
              <a:buNone/>
              <a:defRPr sz="45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a-DK" dirty="0"/>
              <a:t>Navn </a:t>
            </a:r>
            <a:r>
              <a:rPr lang="da-DK" dirty="0" err="1"/>
              <a:t>Navnsen</a:t>
            </a:r>
            <a:endParaRPr lang="da-DK" dirty="0"/>
          </a:p>
        </p:txBody>
      </p:sp>
      <p:pic>
        <p:nvPicPr>
          <p:cNvPr id="10" name="Billede 9">
            <a:extLst>
              <a:ext uri="{FF2B5EF4-FFF2-40B4-BE49-F238E27FC236}">
                <a16:creationId xmlns:a16="http://schemas.microsoft.com/office/drawing/2014/main" id="{80C218EF-1B38-40A8-A5D7-7A47F9D0F4B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96876" y="795863"/>
            <a:ext cx="2806401" cy="1015934"/>
          </a:xfrm>
          <a:prstGeom prst="rect">
            <a:avLst/>
          </a:prstGeom>
        </p:spPr>
      </p:pic>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20022824" y="1079576"/>
            <a:ext cx="3577091" cy="187362"/>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8127999" y="1017588"/>
            <a:ext cx="8126413" cy="261937"/>
          </a:xfrm>
        </p:spPr>
        <p:txBody>
          <a:bodyPr/>
          <a:lstStyle>
            <a:lvl1pPr algn="ctr">
              <a:lnSpc>
                <a:spcPts val="2500"/>
              </a:lnSpc>
              <a:buNone/>
              <a:defRPr sz="2000" b="1"/>
            </a:lvl1pPr>
          </a:lstStyle>
          <a:p>
            <a:pPr lvl="0"/>
            <a:r>
              <a:rPr lang="da-DK" dirty="0"/>
              <a:t>Navn på institution</a:t>
            </a:r>
          </a:p>
        </p:txBody>
      </p:sp>
      <p:grpSp>
        <p:nvGrpSpPr>
          <p:cNvPr id="4" name="Gruppe 3">
            <a:extLst>
              <a:ext uri="{FF2B5EF4-FFF2-40B4-BE49-F238E27FC236}">
                <a16:creationId xmlns:a16="http://schemas.microsoft.com/office/drawing/2014/main" id="{795AFFCB-6759-40E6-96C5-2030F9FE2BFD}"/>
              </a:ext>
            </a:extLst>
          </p:cNvPr>
          <p:cNvGrpSpPr/>
          <p:nvPr userDrawn="1"/>
        </p:nvGrpSpPr>
        <p:grpSpPr>
          <a:xfrm>
            <a:off x="24775960" y="497279"/>
            <a:ext cx="3894290" cy="1724882"/>
            <a:chOff x="24775960" y="497279"/>
            <a:chExt cx="3894290" cy="1724882"/>
          </a:xfrm>
        </p:grpSpPr>
        <p:sp>
          <p:nvSpPr>
            <p:cNvPr id="7" name="Tekstfelt 6">
              <a:extLst>
                <a:ext uri="{FF2B5EF4-FFF2-40B4-BE49-F238E27FC236}">
                  <a16:creationId xmlns:a16="http://schemas.microsoft.com/office/drawing/2014/main" id="{1ABE3FBA-96A2-4DB0-8BDA-52F3F9937E39}"/>
                </a:ext>
              </a:extLst>
            </p:cNvPr>
            <p:cNvSpPr txBox="1"/>
            <p:nvPr userDrawn="1"/>
          </p:nvSpPr>
          <p:spPr>
            <a:xfrm>
              <a:off x="24775960" y="497279"/>
              <a:ext cx="3894290" cy="1724882"/>
            </a:xfrm>
            <a:prstGeom prst="rect">
              <a:avLst/>
            </a:prstGeom>
            <a:noFill/>
          </p:spPr>
          <p:txBody>
            <a:bodyPr wrap="square" lIns="0" tIns="0" rIns="0" bIns="108000" rtlCol="0">
              <a:spAutoFit/>
            </a:bodyPr>
            <a:lstStyle/>
            <a:p>
              <a:r>
                <a:rPr lang="da-DK" sz="1500" b="1" dirty="0"/>
                <a:t>Skift til anden forside/layout</a:t>
              </a:r>
              <a:r>
                <a:rPr lang="da-DK" sz="1500" b="0" dirty="0"/>
                <a:t> ved at klikke på                under fanen Hjem.</a:t>
              </a:r>
            </a:p>
            <a:p>
              <a:r>
                <a:rPr lang="da-DK" sz="1500" dirty="0"/>
                <a:t>Vælg derefter det ønskede layout.</a:t>
              </a:r>
            </a:p>
            <a:p>
              <a:endParaRPr lang="da-DK" sz="1500" dirty="0"/>
            </a:p>
            <a:p>
              <a:r>
                <a:rPr lang="da-DK" sz="1500" dirty="0"/>
                <a:t>Vær opmærksom på, at du skal skifte til layout af samme slags. Så du </a:t>
              </a:r>
              <a:r>
                <a:rPr lang="da-DK" sz="1500" u="sng" dirty="0"/>
                <a:t>ikke</a:t>
              </a:r>
              <a:r>
                <a:rPr lang="da-DK" sz="1500" dirty="0"/>
                <a:t> skifter fra Forside- til Indholdslayout</a:t>
              </a:r>
            </a:p>
          </p:txBody>
        </p:sp>
        <p:pic>
          <p:nvPicPr>
            <p:cNvPr id="8" name="Billede 7">
              <a:extLst>
                <a:ext uri="{FF2B5EF4-FFF2-40B4-BE49-F238E27FC236}">
                  <a16:creationId xmlns:a16="http://schemas.microsoft.com/office/drawing/2014/main" id="{B3E50368-47E8-4FB7-AC39-33DEDDE1EC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675254" y="726572"/>
              <a:ext cx="724001" cy="238158"/>
            </a:xfrm>
            <a:prstGeom prst="rect">
              <a:avLst/>
            </a:prstGeom>
          </p:spPr>
        </p:pic>
      </p:grpSp>
      <p:pic>
        <p:nvPicPr>
          <p:cNvPr id="9" name="Billede 8">
            <a:extLst>
              <a:ext uri="{FF2B5EF4-FFF2-40B4-BE49-F238E27FC236}">
                <a16:creationId xmlns:a16="http://schemas.microsoft.com/office/drawing/2014/main" id="{D78E6915-0752-4B27-A56B-3A2873CA9D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66164" y="2255283"/>
            <a:ext cx="4124901" cy="905001"/>
          </a:xfrm>
          <a:prstGeom prst="rect">
            <a:avLst/>
          </a:prstGeom>
        </p:spPr>
      </p:pic>
    </p:spTree>
    <p:extLst>
      <p:ext uri="{BB962C8B-B14F-4D97-AF65-F5344CB8AC3E}">
        <p14:creationId xmlns:p14="http://schemas.microsoft.com/office/powerpoint/2010/main" val="3889021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 + Bille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796877" y="4606925"/>
            <a:ext cx="17093087" cy="5121277"/>
          </a:xfrm>
        </p:spPr>
        <p:txBody>
          <a:bodyPr anchor="t" anchorCtr="0"/>
          <a:lstStyle>
            <a:lvl1pPr algn="l">
              <a:lnSpc>
                <a:spcPts val="17000"/>
              </a:lnSpc>
              <a:defRPr sz="15000" b="0">
                <a:latin typeface="Montserrat bold" panose="00000800000000000000" pitchFamily="2" charset="0"/>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796877" y="10629904"/>
            <a:ext cx="17093087" cy="1584323"/>
          </a:xfrm>
        </p:spPr>
        <p:txBody>
          <a:bodyPr/>
          <a:lstStyle>
            <a:lvl1pPr marL="0" indent="0" algn="l">
              <a:lnSpc>
                <a:spcPts val="6000"/>
              </a:lnSpc>
              <a:buNone/>
              <a:defRPr sz="45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a-DK" dirty="0"/>
              <a:t>Navn </a:t>
            </a:r>
            <a:r>
              <a:rPr lang="da-DK" dirty="0" err="1"/>
              <a:t>Navnsen</a:t>
            </a:r>
            <a:endParaRPr lang="da-DK" dirty="0"/>
          </a:p>
        </p:txBody>
      </p:sp>
      <p:pic>
        <p:nvPicPr>
          <p:cNvPr id="10" name="Billede 9">
            <a:extLst>
              <a:ext uri="{FF2B5EF4-FFF2-40B4-BE49-F238E27FC236}">
                <a16:creationId xmlns:a16="http://schemas.microsoft.com/office/drawing/2014/main" id="{80C218EF-1B38-40A8-A5D7-7A47F9D0F4B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796876" y="795863"/>
            <a:ext cx="2806401" cy="1015934"/>
          </a:xfrm>
          <a:prstGeom prst="rect">
            <a:avLst/>
          </a:prstGeom>
        </p:spPr>
      </p:pic>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20022824" y="1079576"/>
            <a:ext cx="3577091" cy="187362"/>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8127999" y="1017588"/>
            <a:ext cx="8126413" cy="261937"/>
          </a:xfrm>
        </p:spPr>
        <p:txBody>
          <a:bodyPr/>
          <a:lstStyle>
            <a:lvl1pPr algn="ctr">
              <a:lnSpc>
                <a:spcPts val="2500"/>
              </a:lnSpc>
              <a:buNone/>
              <a:defRPr sz="2000" b="1"/>
            </a:lvl1pPr>
          </a:lstStyle>
          <a:p>
            <a:pPr lvl="0"/>
            <a:r>
              <a:rPr lang="da-DK" dirty="0"/>
              <a:t>Navn på institution</a:t>
            </a:r>
          </a:p>
        </p:txBody>
      </p:sp>
      <p:sp>
        <p:nvSpPr>
          <p:cNvPr id="4" name="Tekstfelt 3">
            <a:extLst>
              <a:ext uri="{FF2B5EF4-FFF2-40B4-BE49-F238E27FC236}">
                <a16:creationId xmlns:a16="http://schemas.microsoft.com/office/drawing/2014/main" id="{100D2E8D-3A06-4986-B4AE-F4952BB038E1}"/>
              </a:ext>
            </a:extLst>
          </p:cNvPr>
          <p:cNvSpPr txBox="1"/>
          <p:nvPr userDrawn="1"/>
        </p:nvSpPr>
        <p:spPr>
          <a:xfrm>
            <a:off x="24775961" y="2334118"/>
            <a:ext cx="3894290" cy="1744067"/>
          </a:xfrm>
          <a:prstGeom prst="rect">
            <a:avLst/>
          </a:prstGeom>
          <a:noFill/>
        </p:spPr>
        <p:txBody>
          <a:bodyPr wrap="square" lIns="0" tIns="0" rIns="0" bIns="0" rtlCol="0">
            <a:spAutoFit/>
          </a:bodyPr>
          <a:lstStyle/>
          <a:p>
            <a:r>
              <a:rPr lang="da-DK" sz="1500" b="1" dirty="0"/>
              <a:t>Udskift baggrundsbilledet</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under ”Indsæt billede fra”,  klikker du på ”Fil…”</a:t>
            </a:r>
          </a:p>
          <a:p>
            <a:pPr marL="171450" indent="-171450">
              <a:spcAft>
                <a:spcPts val="500"/>
              </a:spcAft>
              <a:buFont typeface="Arial" panose="020B0604020202020204" pitchFamily="34" charset="0"/>
              <a:buChar char="•"/>
            </a:pPr>
            <a:r>
              <a:rPr lang="da-DK" sz="1500" dirty="0"/>
              <a:t>Vælg derefter det ønskede billede</a:t>
            </a:r>
          </a:p>
        </p:txBody>
      </p:sp>
      <p:pic>
        <p:nvPicPr>
          <p:cNvPr id="7" name="Billede 6" descr="Et billede, der indeholder tekst, udendørs, græs&#10;&#10;Automatisk genereret beskrivelse">
            <a:extLst>
              <a:ext uri="{FF2B5EF4-FFF2-40B4-BE49-F238E27FC236}">
                <a16:creationId xmlns:a16="http://schemas.microsoft.com/office/drawing/2014/main" id="{63D57A83-2BDE-4777-A2E1-335F2CC279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75961" y="0"/>
            <a:ext cx="3722866" cy="2103343"/>
          </a:xfrm>
          <a:prstGeom prst="rect">
            <a:avLst/>
          </a:prstGeom>
        </p:spPr>
      </p:pic>
      <p:sp>
        <p:nvSpPr>
          <p:cNvPr id="11" name="Tekstfelt 10">
            <a:extLst>
              <a:ext uri="{FF2B5EF4-FFF2-40B4-BE49-F238E27FC236}">
                <a16:creationId xmlns:a16="http://schemas.microsoft.com/office/drawing/2014/main" id="{20D8A90E-924A-4D4C-9CD3-870A2B49CBF6}"/>
              </a:ext>
            </a:extLst>
          </p:cNvPr>
          <p:cNvSpPr txBox="1"/>
          <p:nvPr userDrawn="1"/>
        </p:nvSpPr>
        <p:spPr>
          <a:xfrm>
            <a:off x="24775960" y="44012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Tree>
    <p:extLst>
      <p:ext uri="{BB962C8B-B14F-4D97-AF65-F5344CB8AC3E}">
        <p14:creationId xmlns:p14="http://schemas.microsoft.com/office/powerpoint/2010/main" val="390142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side logo neder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796877" y="793750"/>
            <a:ext cx="17093087" cy="5121277"/>
          </a:xfrm>
        </p:spPr>
        <p:txBody>
          <a:bodyPr anchor="t" anchorCtr="0"/>
          <a:lstStyle>
            <a:lvl1pPr algn="l">
              <a:lnSpc>
                <a:spcPts val="17000"/>
              </a:lnSpc>
              <a:defRPr sz="15000" b="0">
                <a:latin typeface="Montserrat bold" panose="00000800000000000000" pitchFamily="2" charset="0"/>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800100" y="6875462"/>
            <a:ext cx="17093087" cy="1584323"/>
          </a:xfrm>
        </p:spPr>
        <p:txBody>
          <a:bodyPr/>
          <a:lstStyle>
            <a:lvl1pPr marL="0" indent="0" algn="l">
              <a:lnSpc>
                <a:spcPts val="6000"/>
              </a:lnSpc>
              <a:buNone/>
              <a:defRPr sz="45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a-DK" dirty="0"/>
              <a:t>Navn </a:t>
            </a:r>
            <a:r>
              <a:rPr lang="da-DK" dirty="0" err="1"/>
              <a:t>Navnsen</a:t>
            </a:r>
            <a:endParaRPr lang="da-DK" dirty="0"/>
          </a:p>
        </p:txBody>
      </p:sp>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022824" y="12232800"/>
            <a:ext cx="3577091" cy="187420"/>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8127999" y="12171600"/>
            <a:ext cx="8126413" cy="261937"/>
          </a:xfrm>
        </p:spPr>
        <p:txBody>
          <a:bodyPr/>
          <a:lstStyle>
            <a:lvl1pPr algn="ctr">
              <a:lnSpc>
                <a:spcPts val="2500"/>
              </a:lnSpc>
              <a:buNone/>
              <a:defRPr sz="2000" b="1"/>
            </a:lvl1pPr>
          </a:lstStyle>
          <a:p>
            <a:pPr lvl="0"/>
            <a:r>
              <a:rPr lang="da-DK" dirty="0"/>
              <a:t>Navn på institution</a:t>
            </a:r>
          </a:p>
        </p:txBody>
      </p:sp>
      <p:pic>
        <p:nvPicPr>
          <p:cNvPr id="7" name="Billede 6">
            <a:extLst>
              <a:ext uri="{FF2B5EF4-FFF2-40B4-BE49-F238E27FC236}">
                <a16:creationId xmlns:a16="http://schemas.microsoft.com/office/drawing/2014/main" id="{B98F62A2-877E-42A0-A77F-3F08875515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0526" y="11942763"/>
            <a:ext cx="2806401" cy="1016000"/>
          </a:xfrm>
          <a:prstGeom prst="rect">
            <a:avLst/>
          </a:prstGeom>
        </p:spPr>
      </p:pic>
    </p:spTree>
    <p:extLst>
      <p:ext uri="{BB962C8B-B14F-4D97-AF65-F5344CB8AC3E}">
        <p14:creationId xmlns:p14="http://schemas.microsoft.com/office/powerpoint/2010/main" val="282152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 billede - logo nederst">
    <p:bg>
      <p:bgPr>
        <a:blipFill dpi="0" rotWithShape="1">
          <a:blip r:embed="rId2">
            <a:lum/>
          </a:blip>
          <a:srcRect/>
          <a:stretch>
            <a:fillRect t="-78000" b="-78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796877" y="793750"/>
            <a:ext cx="17093087" cy="5121277"/>
          </a:xfrm>
        </p:spPr>
        <p:txBody>
          <a:bodyPr anchor="t" anchorCtr="0"/>
          <a:lstStyle>
            <a:lvl1pPr algn="l">
              <a:lnSpc>
                <a:spcPts val="17000"/>
              </a:lnSpc>
              <a:defRPr sz="15000" b="0">
                <a:latin typeface="Montserrat bold" panose="00000800000000000000" pitchFamily="2" charset="0"/>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800100" y="6875462"/>
            <a:ext cx="17093087" cy="1584323"/>
          </a:xfrm>
        </p:spPr>
        <p:txBody>
          <a:bodyPr/>
          <a:lstStyle>
            <a:lvl1pPr marL="0" indent="0" algn="l">
              <a:lnSpc>
                <a:spcPts val="6000"/>
              </a:lnSpc>
              <a:buNone/>
              <a:defRPr sz="45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a-DK" dirty="0"/>
              <a:t>Navn </a:t>
            </a:r>
            <a:r>
              <a:rPr lang="da-DK" dirty="0" err="1"/>
              <a:t>Navnsen</a:t>
            </a:r>
            <a:endParaRPr lang="da-DK" dirty="0"/>
          </a:p>
        </p:txBody>
      </p:sp>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0022824" y="12232800"/>
            <a:ext cx="3577091" cy="187420"/>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8127999" y="12171600"/>
            <a:ext cx="8126413" cy="261937"/>
          </a:xfrm>
        </p:spPr>
        <p:txBody>
          <a:bodyPr/>
          <a:lstStyle>
            <a:lvl1pPr algn="ctr">
              <a:lnSpc>
                <a:spcPts val="2500"/>
              </a:lnSpc>
              <a:buNone/>
              <a:defRPr sz="2000" b="1"/>
            </a:lvl1pPr>
          </a:lstStyle>
          <a:p>
            <a:pPr lvl="0"/>
            <a:r>
              <a:rPr lang="da-DK" dirty="0"/>
              <a:t>Navn på institution</a:t>
            </a:r>
          </a:p>
        </p:txBody>
      </p:sp>
      <p:pic>
        <p:nvPicPr>
          <p:cNvPr id="7" name="Billede 6">
            <a:extLst>
              <a:ext uri="{FF2B5EF4-FFF2-40B4-BE49-F238E27FC236}">
                <a16:creationId xmlns:a16="http://schemas.microsoft.com/office/drawing/2014/main" id="{B98F62A2-877E-42A0-A77F-3F088755154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90526" y="11942763"/>
            <a:ext cx="2806401" cy="1016000"/>
          </a:xfrm>
          <a:prstGeom prst="rect">
            <a:avLst/>
          </a:prstGeom>
        </p:spPr>
      </p:pic>
      <p:sp>
        <p:nvSpPr>
          <p:cNvPr id="11" name="Tekstfelt 10">
            <a:extLst>
              <a:ext uri="{FF2B5EF4-FFF2-40B4-BE49-F238E27FC236}">
                <a16:creationId xmlns:a16="http://schemas.microsoft.com/office/drawing/2014/main" id="{22ACE3B3-E43E-4D1A-BFE6-D937ACCA466A}"/>
              </a:ext>
            </a:extLst>
          </p:cNvPr>
          <p:cNvSpPr txBox="1"/>
          <p:nvPr userDrawn="1"/>
        </p:nvSpPr>
        <p:spPr>
          <a:xfrm>
            <a:off x="24775961" y="2334118"/>
            <a:ext cx="3894290" cy="1744067"/>
          </a:xfrm>
          <a:prstGeom prst="rect">
            <a:avLst/>
          </a:prstGeom>
          <a:noFill/>
        </p:spPr>
        <p:txBody>
          <a:bodyPr wrap="square" lIns="0" tIns="0" rIns="0" bIns="0" rtlCol="0">
            <a:spAutoFit/>
          </a:bodyPr>
          <a:lstStyle/>
          <a:p>
            <a:r>
              <a:rPr lang="da-DK" sz="1500" b="1" dirty="0"/>
              <a:t>Udskift baggrundsbilledet</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under ”Indsæt billede fra”,  klikker du på ”Fil…”</a:t>
            </a:r>
          </a:p>
          <a:p>
            <a:pPr marL="171450" indent="-171450">
              <a:spcAft>
                <a:spcPts val="500"/>
              </a:spcAft>
              <a:buFont typeface="Arial" panose="020B0604020202020204" pitchFamily="34" charset="0"/>
              <a:buChar char="•"/>
            </a:pPr>
            <a:r>
              <a:rPr lang="da-DK" sz="1500" dirty="0"/>
              <a:t>Vælg derefter det ønskede billede</a:t>
            </a:r>
          </a:p>
        </p:txBody>
      </p:sp>
      <p:pic>
        <p:nvPicPr>
          <p:cNvPr id="12" name="Billede 11" descr="Et billede, der indeholder tekst, udendørs, græs&#10;&#10;Automatisk genereret beskrivelse">
            <a:extLst>
              <a:ext uri="{FF2B5EF4-FFF2-40B4-BE49-F238E27FC236}">
                <a16:creationId xmlns:a16="http://schemas.microsoft.com/office/drawing/2014/main" id="{FF63F60D-966B-42DB-B6DF-5794887571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75961" y="0"/>
            <a:ext cx="3722866" cy="2103343"/>
          </a:xfrm>
          <a:prstGeom prst="rect">
            <a:avLst/>
          </a:prstGeom>
        </p:spPr>
      </p:pic>
      <p:sp>
        <p:nvSpPr>
          <p:cNvPr id="13" name="Tekstfelt 12">
            <a:extLst>
              <a:ext uri="{FF2B5EF4-FFF2-40B4-BE49-F238E27FC236}">
                <a16:creationId xmlns:a16="http://schemas.microsoft.com/office/drawing/2014/main" id="{DCCE0C3C-678F-46DB-A38D-817988CF9315}"/>
              </a:ext>
            </a:extLst>
          </p:cNvPr>
          <p:cNvSpPr txBox="1"/>
          <p:nvPr userDrawn="1"/>
        </p:nvSpPr>
        <p:spPr>
          <a:xfrm>
            <a:off x="24775960" y="44012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Tree>
    <p:extLst>
      <p:ext uri="{BB962C8B-B14F-4D97-AF65-F5344CB8AC3E}">
        <p14:creationId xmlns:p14="http://schemas.microsoft.com/office/powerpoint/2010/main" val="26661461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rside + billede - logo neders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796877" y="793750"/>
            <a:ext cx="17093087" cy="5121277"/>
          </a:xfrm>
        </p:spPr>
        <p:txBody>
          <a:bodyPr anchor="t" anchorCtr="0"/>
          <a:lstStyle>
            <a:lvl1pPr algn="l">
              <a:lnSpc>
                <a:spcPts val="17000"/>
              </a:lnSpc>
              <a:defRPr sz="15000" b="0">
                <a:latin typeface="Montserrat bold" panose="00000800000000000000" pitchFamily="2" charset="0"/>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800100" y="6875462"/>
            <a:ext cx="17093087" cy="1584323"/>
          </a:xfrm>
        </p:spPr>
        <p:txBody>
          <a:bodyPr/>
          <a:lstStyle>
            <a:lvl1pPr marL="0" indent="0" algn="l">
              <a:lnSpc>
                <a:spcPts val="6000"/>
              </a:lnSpc>
              <a:buNone/>
              <a:defRPr sz="45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a-DK" dirty="0"/>
              <a:t>Navn </a:t>
            </a:r>
            <a:r>
              <a:rPr lang="da-DK" dirty="0" err="1"/>
              <a:t>Navnsen</a:t>
            </a:r>
            <a:endParaRPr lang="da-DK" dirty="0"/>
          </a:p>
        </p:txBody>
      </p:sp>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20022824" y="12232829"/>
            <a:ext cx="3577091" cy="187362"/>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8127999" y="12171600"/>
            <a:ext cx="8126413" cy="261937"/>
          </a:xfrm>
        </p:spPr>
        <p:txBody>
          <a:bodyPr/>
          <a:lstStyle>
            <a:lvl1pPr algn="ctr">
              <a:lnSpc>
                <a:spcPts val="2500"/>
              </a:lnSpc>
              <a:buNone/>
              <a:defRPr sz="2000" b="1"/>
            </a:lvl1pPr>
          </a:lstStyle>
          <a:p>
            <a:pPr lvl="0"/>
            <a:r>
              <a:rPr lang="da-DK" dirty="0"/>
              <a:t>Navn på institution</a:t>
            </a:r>
          </a:p>
        </p:txBody>
      </p:sp>
      <p:pic>
        <p:nvPicPr>
          <p:cNvPr id="7" name="Billede 6">
            <a:extLst>
              <a:ext uri="{FF2B5EF4-FFF2-40B4-BE49-F238E27FC236}">
                <a16:creationId xmlns:a16="http://schemas.microsoft.com/office/drawing/2014/main" id="{B98F62A2-877E-42A0-A77F-3F088755154D}"/>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790526" y="11942796"/>
            <a:ext cx="2806401" cy="1015934"/>
          </a:xfrm>
          <a:prstGeom prst="rect">
            <a:avLst/>
          </a:prstGeom>
        </p:spPr>
      </p:pic>
      <p:sp>
        <p:nvSpPr>
          <p:cNvPr id="11" name="Tekstfelt 10">
            <a:extLst>
              <a:ext uri="{FF2B5EF4-FFF2-40B4-BE49-F238E27FC236}">
                <a16:creationId xmlns:a16="http://schemas.microsoft.com/office/drawing/2014/main" id="{22ACE3B3-E43E-4D1A-BFE6-D937ACCA466A}"/>
              </a:ext>
            </a:extLst>
          </p:cNvPr>
          <p:cNvSpPr txBox="1"/>
          <p:nvPr userDrawn="1"/>
        </p:nvSpPr>
        <p:spPr>
          <a:xfrm>
            <a:off x="24775961" y="2334118"/>
            <a:ext cx="3894290" cy="1744067"/>
          </a:xfrm>
          <a:prstGeom prst="rect">
            <a:avLst/>
          </a:prstGeom>
          <a:noFill/>
        </p:spPr>
        <p:txBody>
          <a:bodyPr wrap="square" lIns="0" tIns="0" rIns="0" bIns="0" rtlCol="0">
            <a:spAutoFit/>
          </a:bodyPr>
          <a:lstStyle/>
          <a:p>
            <a:r>
              <a:rPr lang="da-DK" sz="1500" b="1" dirty="0"/>
              <a:t>Udskift baggrundsbilledet</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under ”Indsæt billede fra”,  klikker du på ”Fil…”</a:t>
            </a:r>
          </a:p>
          <a:p>
            <a:pPr marL="171450" indent="-171450">
              <a:spcAft>
                <a:spcPts val="500"/>
              </a:spcAft>
              <a:buFont typeface="Arial" panose="020B0604020202020204" pitchFamily="34" charset="0"/>
              <a:buChar char="•"/>
            </a:pPr>
            <a:r>
              <a:rPr lang="da-DK" sz="1500" dirty="0"/>
              <a:t>Vælg derefter det ønskede billede</a:t>
            </a:r>
          </a:p>
        </p:txBody>
      </p:sp>
      <p:pic>
        <p:nvPicPr>
          <p:cNvPr id="12" name="Billede 11" descr="Et billede, der indeholder tekst, udendørs, græs&#10;&#10;Automatisk genereret beskrivelse">
            <a:extLst>
              <a:ext uri="{FF2B5EF4-FFF2-40B4-BE49-F238E27FC236}">
                <a16:creationId xmlns:a16="http://schemas.microsoft.com/office/drawing/2014/main" id="{FF63F60D-966B-42DB-B6DF-5794887571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775961" y="0"/>
            <a:ext cx="3722866" cy="2103343"/>
          </a:xfrm>
          <a:prstGeom prst="rect">
            <a:avLst/>
          </a:prstGeom>
        </p:spPr>
      </p:pic>
      <p:sp>
        <p:nvSpPr>
          <p:cNvPr id="13" name="Tekstfelt 12">
            <a:extLst>
              <a:ext uri="{FF2B5EF4-FFF2-40B4-BE49-F238E27FC236}">
                <a16:creationId xmlns:a16="http://schemas.microsoft.com/office/drawing/2014/main" id="{DCCE0C3C-678F-46DB-A38D-817988CF9315}"/>
              </a:ext>
            </a:extLst>
          </p:cNvPr>
          <p:cNvSpPr txBox="1"/>
          <p:nvPr userDrawn="1"/>
        </p:nvSpPr>
        <p:spPr>
          <a:xfrm>
            <a:off x="24775960" y="44012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Tree>
    <p:extLst>
      <p:ext uri="{BB962C8B-B14F-4D97-AF65-F5344CB8AC3E}">
        <p14:creationId xmlns:p14="http://schemas.microsoft.com/office/powerpoint/2010/main" val="2990478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yout 1 - stand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796878" y="4606925"/>
            <a:ext cx="22804485"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AB0F90DB-3EA4-4061-9821-57B77E1E8EB9}" type="datetime1">
              <a:rPr lang="da-DK" smtClean="0"/>
              <a:t>18-09-2024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grpSp>
        <p:nvGrpSpPr>
          <p:cNvPr id="23" name="Gruppe 22">
            <a:extLst>
              <a:ext uri="{FF2B5EF4-FFF2-40B4-BE49-F238E27FC236}">
                <a16:creationId xmlns:a16="http://schemas.microsoft.com/office/drawing/2014/main" id="{906D793E-C384-4D46-9726-46566BC38653}"/>
              </a:ext>
            </a:extLst>
          </p:cNvPr>
          <p:cNvGrpSpPr/>
          <p:nvPr userDrawn="1"/>
        </p:nvGrpSpPr>
        <p:grpSpPr>
          <a:xfrm>
            <a:off x="24464211" y="4871401"/>
            <a:ext cx="4206040" cy="3934177"/>
            <a:chOff x="24464211" y="4871401"/>
            <a:chExt cx="4206040" cy="3934177"/>
          </a:xfrm>
        </p:grpSpPr>
        <p:sp>
          <p:nvSpPr>
            <p:cNvPr id="20" name="Tekstfelt 19">
              <a:extLst>
                <a:ext uri="{FF2B5EF4-FFF2-40B4-BE49-F238E27FC236}">
                  <a16:creationId xmlns:a16="http://schemas.microsoft.com/office/drawing/2014/main" id="{FF3C875D-5ECC-4EBC-83AA-01C44C9C1621}"/>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19" name="Billede 18">
              <a:extLst>
                <a:ext uri="{FF2B5EF4-FFF2-40B4-BE49-F238E27FC236}">
                  <a16:creationId xmlns:a16="http://schemas.microsoft.com/office/drawing/2014/main" id="{7ED3FD58-694B-43E9-986C-2DC221CC1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1" name="Pil: venstre 20">
              <a:extLst>
                <a:ext uri="{FF2B5EF4-FFF2-40B4-BE49-F238E27FC236}">
                  <a16:creationId xmlns:a16="http://schemas.microsoft.com/office/drawing/2014/main" id="{1A50584E-C6CC-48F0-BEEC-E562622E1FA2}"/>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Billede 21">
              <a:extLst>
                <a:ext uri="{FF2B5EF4-FFF2-40B4-BE49-F238E27FC236}">
                  <a16:creationId xmlns:a16="http://schemas.microsoft.com/office/drawing/2014/main" id="{B14CA9AA-D5A5-4494-BD3D-F5ADB914D9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3217975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Layou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7" y="4606927"/>
            <a:ext cx="11051452" cy="8350250"/>
          </a:xfrm>
        </p:spPr>
        <p:txBody>
          <a:bodyPr/>
          <a:lstStyle>
            <a:lvl1pPr>
              <a:lnSpc>
                <a:spcPts val="3000"/>
              </a:lnSpc>
              <a:defRPr/>
            </a:lvl1pPr>
            <a:lvl2pPr>
              <a:lnSpc>
                <a:spcPts val="3000"/>
              </a:lnSpc>
              <a:defRPr/>
            </a:lvl2pPr>
            <a:lvl3pPr>
              <a:lnSpc>
                <a:spcPts val="3000"/>
              </a:lnSpc>
              <a:defRPr/>
            </a:lvl3pPr>
            <a:lvl4pPr>
              <a:lnSpc>
                <a:spcPts val="3000"/>
              </a:lnSpc>
              <a:defRPr/>
            </a:lvl4pPr>
            <a:lvl5pPr>
              <a:lnSpc>
                <a:spcPts val="3000"/>
              </a:lnSpc>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12530914" y="4619627"/>
            <a:ext cx="11051452" cy="83502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5D45FB26-E8EA-438A-BBFE-2F07F0C9EB9E}"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grpSp>
        <p:nvGrpSpPr>
          <p:cNvPr id="16" name="Gruppe 15">
            <a:extLst>
              <a:ext uri="{FF2B5EF4-FFF2-40B4-BE49-F238E27FC236}">
                <a16:creationId xmlns:a16="http://schemas.microsoft.com/office/drawing/2014/main" id="{E5E16948-0ACC-44D4-BB04-D707FA1512B5}"/>
              </a:ext>
            </a:extLst>
          </p:cNvPr>
          <p:cNvGrpSpPr/>
          <p:nvPr userDrawn="1"/>
        </p:nvGrpSpPr>
        <p:grpSpPr>
          <a:xfrm>
            <a:off x="24464211" y="4871401"/>
            <a:ext cx="4206040" cy="3934177"/>
            <a:chOff x="24464211" y="4871401"/>
            <a:chExt cx="4206040" cy="3934177"/>
          </a:xfrm>
        </p:grpSpPr>
        <p:sp>
          <p:nvSpPr>
            <p:cNvPr id="17" name="Tekstfelt 16">
              <a:extLst>
                <a:ext uri="{FF2B5EF4-FFF2-40B4-BE49-F238E27FC236}">
                  <a16:creationId xmlns:a16="http://schemas.microsoft.com/office/drawing/2014/main" id="{F69C76C2-F1FC-4EDB-B256-D76B69962CB2}"/>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18" name="Billede 17">
              <a:extLst>
                <a:ext uri="{FF2B5EF4-FFF2-40B4-BE49-F238E27FC236}">
                  <a16:creationId xmlns:a16="http://schemas.microsoft.com/office/drawing/2014/main" id="{F1E43EAD-34F7-4627-BCA4-7F2A0E5ED7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19" name="Pil: venstre 18">
              <a:extLst>
                <a:ext uri="{FF2B5EF4-FFF2-40B4-BE49-F238E27FC236}">
                  <a16:creationId xmlns:a16="http://schemas.microsoft.com/office/drawing/2014/main" id="{DFD1059F-0C2C-4E9F-A9AB-EA26359D4B8D}"/>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0" name="Billede 19">
              <a:extLst>
                <a:ext uri="{FF2B5EF4-FFF2-40B4-BE49-F238E27FC236}">
                  <a16:creationId xmlns:a16="http://schemas.microsoft.com/office/drawing/2014/main" id="{6EF02837-8C2D-4055-AC2D-F74CC02295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pic>
        <p:nvPicPr>
          <p:cNvPr id="14" name="Billede 13">
            <a:extLst>
              <a:ext uri="{FF2B5EF4-FFF2-40B4-BE49-F238E27FC236}">
                <a16:creationId xmlns:a16="http://schemas.microsoft.com/office/drawing/2014/main" id="{F6FCE2CE-6750-4F4C-83E1-9D869A46937F}"/>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1084519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Layout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6" y="4606927"/>
            <a:ext cx="5673354" cy="83502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7222659" y="4619627"/>
            <a:ext cx="16359707" cy="83502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826282CE-DE9F-43A0-9579-248B2129EF8C}"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1" name="Billede 10">
            <a:extLst>
              <a:ext uri="{FF2B5EF4-FFF2-40B4-BE49-F238E27FC236}">
                <a16:creationId xmlns:a16="http://schemas.microsoft.com/office/drawing/2014/main" id="{BA3F041A-8573-42B6-BE1A-0F21FF8B3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5961" y="0"/>
            <a:ext cx="3722868" cy="2097022"/>
          </a:xfrm>
          <a:prstGeom prst="rect">
            <a:avLst/>
          </a:prstGeom>
        </p:spPr>
      </p:pic>
      <p:grpSp>
        <p:nvGrpSpPr>
          <p:cNvPr id="19" name="Gruppe 18">
            <a:extLst>
              <a:ext uri="{FF2B5EF4-FFF2-40B4-BE49-F238E27FC236}">
                <a16:creationId xmlns:a16="http://schemas.microsoft.com/office/drawing/2014/main" id="{0C3098FE-83BB-4F44-963C-2CC0B47E2DE2}"/>
              </a:ext>
            </a:extLst>
          </p:cNvPr>
          <p:cNvGrpSpPr/>
          <p:nvPr userDrawn="1"/>
        </p:nvGrpSpPr>
        <p:grpSpPr>
          <a:xfrm>
            <a:off x="24464211" y="4871401"/>
            <a:ext cx="4206040" cy="3934177"/>
            <a:chOff x="24464211" y="4871401"/>
            <a:chExt cx="4206040" cy="3934177"/>
          </a:xfrm>
        </p:grpSpPr>
        <p:sp>
          <p:nvSpPr>
            <p:cNvPr id="20" name="Tekstfelt 19">
              <a:extLst>
                <a:ext uri="{FF2B5EF4-FFF2-40B4-BE49-F238E27FC236}">
                  <a16:creationId xmlns:a16="http://schemas.microsoft.com/office/drawing/2014/main" id="{E6F931CF-1465-4A1A-911D-06D8A58B517B}"/>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21" name="Billede 20">
              <a:extLst>
                <a:ext uri="{FF2B5EF4-FFF2-40B4-BE49-F238E27FC236}">
                  <a16:creationId xmlns:a16="http://schemas.microsoft.com/office/drawing/2014/main" id="{D1AD1AA5-DF20-4B9D-ABAA-AAEBD5172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2" name="Pil: venstre 21">
              <a:extLst>
                <a:ext uri="{FF2B5EF4-FFF2-40B4-BE49-F238E27FC236}">
                  <a16:creationId xmlns:a16="http://schemas.microsoft.com/office/drawing/2014/main" id="{D4ECCE73-C931-4CB7-A632-9ED21EA17397}"/>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3" name="Billede 22">
              <a:extLst>
                <a:ext uri="{FF2B5EF4-FFF2-40B4-BE49-F238E27FC236}">
                  <a16:creationId xmlns:a16="http://schemas.microsoft.com/office/drawing/2014/main" id="{FA7F5E68-5B2E-4645-95F7-F37D0B5E4C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pic>
        <p:nvPicPr>
          <p:cNvPr id="15" name="Billede 14">
            <a:extLst>
              <a:ext uri="{FF2B5EF4-FFF2-40B4-BE49-F238E27FC236}">
                <a16:creationId xmlns:a16="http://schemas.microsoft.com/office/drawing/2014/main" id="{90548198-64D3-4934-AFB7-B109C61C8CC0}"/>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782451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Layout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17911666" y="4606927"/>
            <a:ext cx="5673354" cy="83502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787358" y="4619627"/>
            <a:ext cx="16359707"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A93020A5-0D96-4FB5-8C70-3F7C58F824D9}"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1" name="Billede 10">
            <a:extLst>
              <a:ext uri="{FF2B5EF4-FFF2-40B4-BE49-F238E27FC236}">
                <a16:creationId xmlns:a16="http://schemas.microsoft.com/office/drawing/2014/main" id="{854C84C9-7FC1-4CEE-8C55-9E53470C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5961" y="4182"/>
            <a:ext cx="3722868" cy="2092840"/>
          </a:xfrm>
          <a:prstGeom prst="rect">
            <a:avLst/>
          </a:prstGeom>
        </p:spPr>
      </p:pic>
      <p:grpSp>
        <p:nvGrpSpPr>
          <p:cNvPr id="18" name="Gruppe 17">
            <a:extLst>
              <a:ext uri="{FF2B5EF4-FFF2-40B4-BE49-F238E27FC236}">
                <a16:creationId xmlns:a16="http://schemas.microsoft.com/office/drawing/2014/main" id="{B67C4792-DA83-4956-8D6E-10FBDFB2F4D9}"/>
              </a:ext>
            </a:extLst>
          </p:cNvPr>
          <p:cNvGrpSpPr/>
          <p:nvPr userDrawn="1"/>
        </p:nvGrpSpPr>
        <p:grpSpPr>
          <a:xfrm>
            <a:off x="24464211" y="4871401"/>
            <a:ext cx="4206040" cy="3934177"/>
            <a:chOff x="24464211" y="4871401"/>
            <a:chExt cx="4206040" cy="3934177"/>
          </a:xfrm>
        </p:grpSpPr>
        <p:sp>
          <p:nvSpPr>
            <p:cNvPr id="19" name="Tekstfelt 18">
              <a:extLst>
                <a:ext uri="{FF2B5EF4-FFF2-40B4-BE49-F238E27FC236}">
                  <a16:creationId xmlns:a16="http://schemas.microsoft.com/office/drawing/2014/main" id="{993C2496-AE34-406F-BE71-F257E99E7B07}"/>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20" name="Billede 19">
              <a:extLst>
                <a:ext uri="{FF2B5EF4-FFF2-40B4-BE49-F238E27FC236}">
                  <a16:creationId xmlns:a16="http://schemas.microsoft.com/office/drawing/2014/main" id="{FEB93990-5786-4087-8591-D6B043DA6D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1" name="Pil: venstre 20">
              <a:extLst>
                <a:ext uri="{FF2B5EF4-FFF2-40B4-BE49-F238E27FC236}">
                  <a16:creationId xmlns:a16="http://schemas.microsoft.com/office/drawing/2014/main" id="{0A040E40-C6A6-4D4F-AAE8-C86EFEF4BC20}"/>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Billede 21">
              <a:extLst>
                <a:ext uri="{FF2B5EF4-FFF2-40B4-BE49-F238E27FC236}">
                  <a16:creationId xmlns:a16="http://schemas.microsoft.com/office/drawing/2014/main" id="{74DBED6D-441D-4AB7-A78F-69DEB4D6A7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pic>
        <p:nvPicPr>
          <p:cNvPr id="15" name="Billede 14">
            <a:extLst>
              <a:ext uri="{FF2B5EF4-FFF2-40B4-BE49-F238E27FC236}">
                <a16:creationId xmlns:a16="http://schemas.microsoft.com/office/drawing/2014/main" id="{D17319ED-A838-4897-B801-B1117F75F2E0}"/>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1327503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4DA120B1-7F28-45BA-9632-7605BC907662}"/>
              </a:ext>
            </a:extLst>
          </p:cNvPr>
          <p:cNvSpPr>
            <a:spLocks noGrp="1"/>
          </p:cNvSpPr>
          <p:nvPr>
            <p:ph sz="quarter" idx="13"/>
          </p:nvPr>
        </p:nvSpPr>
        <p:spPr>
          <a:xfrm>
            <a:off x="12191999" y="0"/>
            <a:ext cx="12190413" cy="13716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796876" y="2316956"/>
            <a:ext cx="10642649" cy="1515272"/>
          </a:xfrm>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796878" y="4606925"/>
            <a:ext cx="10642647"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63D18A01-7FF1-4646-9744-EF7DB2FC8B4B}" type="datetime1">
              <a:rPr lang="da-DK" smtClean="0"/>
              <a:t>18-09-2024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1" name="Billede 10">
            <a:extLst>
              <a:ext uri="{FF2B5EF4-FFF2-40B4-BE49-F238E27FC236}">
                <a16:creationId xmlns:a16="http://schemas.microsoft.com/office/drawing/2014/main" id="{D71F76E0-C780-44A8-A568-00A500351D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5961" y="3491"/>
            <a:ext cx="3722867" cy="2094113"/>
          </a:xfrm>
          <a:prstGeom prst="rect">
            <a:avLst/>
          </a:prstGeom>
        </p:spPr>
      </p:pic>
      <p:grpSp>
        <p:nvGrpSpPr>
          <p:cNvPr id="19" name="Gruppe 18">
            <a:extLst>
              <a:ext uri="{FF2B5EF4-FFF2-40B4-BE49-F238E27FC236}">
                <a16:creationId xmlns:a16="http://schemas.microsoft.com/office/drawing/2014/main" id="{87E29541-C60E-4C41-B630-3AB1862F11F2}"/>
              </a:ext>
            </a:extLst>
          </p:cNvPr>
          <p:cNvGrpSpPr/>
          <p:nvPr userDrawn="1"/>
        </p:nvGrpSpPr>
        <p:grpSpPr>
          <a:xfrm>
            <a:off x="24464211" y="4871401"/>
            <a:ext cx="4206040" cy="3934177"/>
            <a:chOff x="24464211" y="4871401"/>
            <a:chExt cx="4206040" cy="3934177"/>
          </a:xfrm>
        </p:grpSpPr>
        <p:sp>
          <p:nvSpPr>
            <p:cNvPr id="20" name="Tekstfelt 19">
              <a:extLst>
                <a:ext uri="{FF2B5EF4-FFF2-40B4-BE49-F238E27FC236}">
                  <a16:creationId xmlns:a16="http://schemas.microsoft.com/office/drawing/2014/main" id="{E9998ABC-B5AC-48ED-98B0-080558646093}"/>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21" name="Billede 20">
              <a:extLst>
                <a:ext uri="{FF2B5EF4-FFF2-40B4-BE49-F238E27FC236}">
                  <a16:creationId xmlns:a16="http://schemas.microsoft.com/office/drawing/2014/main" id="{1867AE13-3FB0-4F56-8370-AFA52218AC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2" name="Pil: venstre 21">
              <a:extLst>
                <a:ext uri="{FF2B5EF4-FFF2-40B4-BE49-F238E27FC236}">
                  <a16:creationId xmlns:a16="http://schemas.microsoft.com/office/drawing/2014/main" id="{C70FE9AE-B0A9-458E-AD34-C91576221CA0}"/>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3" name="Billede 22">
              <a:extLst>
                <a:ext uri="{FF2B5EF4-FFF2-40B4-BE49-F238E27FC236}">
                  <a16:creationId xmlns:a16="http://schemas.microsoft.com/office/drawing/2014/main" id="{8E29D433-BDA4-42B4-A752-36744128E3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pic>
        <p:nvPicPr>
          <p:cNvPr id="15" name="Billede 14">
            <a:extLst>
              <a:ext uri="{FF2B5EF4-FFF2-40B4-BE49-F238E27FC236}">
                <a16:creationId xmlns:a16="http://schemas.microsoft.com/office/drawing/2014/main" id="{A696696E-B5BF-48AE-A4BC-4E00C9970288}"/>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3866074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6 - billede">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EA366E03-86D4-4C61-891B-7D1698B2E7F4}"/>
              </a:ext>
            </a:extLst>
          </p:cNvPr>
          <p:cNvSpPr>
            <a:spLocks noGrp="1"/>
          </p:cNvSpPr>
          <p:nvPr>
            <p:ph type="pic" sz="quarter" idx="13" hasCustomPrompt="1"/>
          </p:nvPr>
        </p:nvSpPr>
        <p:spPr>
          <a:xfrm>
            <a:off x="12192000" y="0"/>
            <a:ext cx="12190413" cy="13716000"/>
          </a:xfrm>
        </p:spPr>
        <p:txBody>
          <a:bodyPr/>
          <a:lstStyle>
            <a:lvl1pPr marL="0" indent="0">
              <a:buNone/>
              <a:defRPr/>
            </a:lvl1pPr>
          </a:lstStyle>
          <a:p>
            <a:r>
              <a:rPr lang="da-DK" dirty="0"/>
              <a:t>Klik på ikonet for at indsætte billede. </a:t>
            </a:r>
            <a:br>
              <a:rPr lang="da-DK" dirty="0"/>
            </a:br>
            <a:r>
              <a:rPr lang="da-DK" dirty="0"/>
              <a:t/>
            </a:r>
            <a:br>
              <a:rPr lang="da-DK" dirty="0"/>
            </a:br>
            <a:r>
              <a:rPr lang="da-DK" dirty="0"/>
              <a:t/>
            </a:r>
            <a:br>
              <a:rPr lang="da-DK" dirty="0"/>
            </a:br>
            <a:endParaRPr lang="da-DK" dirty="0"/>
          </a:p>
          <a:p>
            <a:r>
              <a:rPr lang="da-DK" dirty="0"/>
              <a:t/>
            </a:r>
            <a:br>
              <a:rPr lang="da-DK" dirty="0"/>
            </a:br>
            <a:r>
              <a:rPr lang="da-DK" dirty="0"/>
              <a:t/>
            </a:r>
            <a:br>
              <a:rPr lang="da-DK" dirty="0"/>
            </a:br>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a:p>
            <a:endParaRPr lang="da-DK" dirty="0"/>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796876" y="2316956"/>
            <a:ext cx="10642649" cy="1515272"/>
          </a:xfrm>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796878" y="4606925"/>
            <a:ext cx="10642647"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47BF06F6-202B-4EAB-8046-046AC3771869}" type="datetime1">
              <a:rPr lang="da-DK" smtClean="0"/>
              <a:t>18-09-2024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2" name="Billede 11" descr="Et billede, der indeholder tekst&#10;&#10;Automatisk genereret beskrivelse">
            <a:extLst>
              <a:ext uri="{FF2B5EF4-FFF2-40B4-BE49-F238E27FC236}">
                <a16:creationId xmlns:a16="http://schemas.microsoft.com/office/drawing/2014/main" id="{378A6749-9C30-4D44-A767-6FD3B4FC7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5961" y="0"/>
            <a:ext cx="3722866" cy="2097604"/>
          </a:xfrm>
          <a:prstGeom prst="rect">
            <a:avLst/>
          </a:prstGeom>
        </p:spPr>
      </p:pic>
      <p:pic>
        <p:nvPicPr>
          <p:cNvPr id="16" name="Billede 15">
            <a:extLst>
              <a:ext uri="{FF2B5EF4-FFF2-40B4-BE49-F238E27FC236}">
                <a16:creationId xmlns:a16="http://schemas.microsoft.com/office/drawing/2014/main" id="{D1C86FA2-BDF0-4BF0-A502-B803D8F33E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1" y="2221706"/>
            <a:ext cx="438211" cy="771633"/>
          </a:xfrm>
          <a:prstGeom prst="rect">
            <a:avLst/>
          </a:prstGeom>
        </p:spPr>
      </p:pic>
      <p:sp>
        <p:nvSpPr>
          <p:cNvPr id="17" name="Tekstfelt 16">
            <a:extLst>
              <a:ext uri="{FF2B5EF4-FFF2-40B4-BE49-F238E27FC236}">
                <a16:creationId xmlns:a16="http://schemas.microsoft.com/office/drawing/2014/main" id="{F8CEB203-F44F-4D03-8666-9B99C060987C}"/>
              </a:ext>
            </a:extLst>
          </p:cNvPr>
          <p:cNvSpPr txBox="1"/>
          <p:nvPr userDrawn="1"/>
        </p:nvSpPr>
        <p:spPr>
          <a:xfrm>
            <a:off x="25214172" y="2221705"/>
            <a:ext cx="3722866" cy="1477328"/>
          </a:xfrm>
          <a:prstGeom prst="rect">
            <a:avLst/>
          </a:prstGeom>
          <a:noFill/>
        </p:spPr>
        <p:txBody>
          <a:bodyPr wrap="square" rtlCol="0">
            <a:spAutoFit/>
          </a:bodyPr>
          <a:lstStyle/>
          <a:p>
            <a:r>
              <a:rPr lang="da-DK" sz="1500" b="1" dirty="0"/>
              <a:t>Du kan ændre beskæring af billede</a:t>
            </a:r>
            <a:r>
              <a:rPr lang="da-DK" sz="1500" b="0" dirty="0"/>
              <a:t> på følgende måde.</a:t>
            </a:r>
          </a:p>
          <a:p>
            <a:r>
              <a:rPr lang="da-DK" sz="1500" b="0" dirty="0"/>
              <a:t>Højreklik på billedet og vælg Beskær (øverst).</a:t>
            </a:r>
            <a:br>
              <a:rPr lang="da-DK" sz="1500" b="0" dirty="0"/>
            </a:br>
            <a:r>
              <a:rPr lang="da-DK" sz="1500" b="0" dirty="0"/>
              <a:t>Derefter kan du trække i billedet så du ser den ønskede del.</a:t>
            </a:r>
            <a:endParaRPr lang="da-DK" sz="1500" dirty="0"/>
          </a:p>
        </p:txBody>
      </p:sp>
      <p:sp>
        <p:nvSpPr>
          <p:cNvPr id="14" name="Tekstfelt 13">
            <a:extLst>
              <a:ext uri="{FF2B5EF4-FFF2-40B4-BE49-F238E27FC236}">
                <a16:creationId xmlns:a16="http://schemas.microsoft.com/office/drawing/2014/main" id="{B0B82ACD-F4E3-43AF-9DBB-968AE5E8AD69}"/>
              </a:ext>
            </a:extLst>
          </p:cNvPr>
          <p:cNvSpPr txBox="1"/>
          <p:nvPr userDrawn="1"/>
        </p:nvSpPr>
        <p:spPr>
          <a:xfrm>
            <a:off x="24775960" y="39440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
        <p:nvSpPr>
          <p:cNvPr id="18" name="Tekstfelt 17">
            <a:extLst>
              <a:ext uri="{FF2B5EF4-FFF2-40B4-BE49-F238E27FC236}">
                <a16:creationId xmlns:a16="http://schemas.microsoft.com/office/drawing/2014/main" id="{AD894D4C-4190-407A-BDB8-6110E4650989}"/>
              </a:ext>
            </a:extLst>
          </p:cNvPr>
          <p:cNvSpPr txBox="1"/>
          <p:nvPr userDrawn="1"/>
        </p:nvSpPr>
        <p:spPr>
          <a:xfrm>
            <a:off x="24775960" y="5712320"/>
            <a:ext cx="4092953" cy="1615827"/>
          </a:xfrm>
          <a:prstGeom prst="rect">
            <a:avLst/>
          </a:prstGeom>
          <a:noFill/>
        </p:spPr>
        <p:txBody>
          <a:bodyPr wrap="square" lIns="0" tIns="0" rIns="0" bIns="0" rtlCol="0">
            <a:spAutoFit/>
          </a:bodyPr>
          <a:lstStyle/>
          <a:p>
            <a:r>
              <a:rPr lang="da-DK" sz="1500" b="1" dirty="0"/>
              <a:t>Webtilgængelighed:</a:t>
            </a:r>
            <a:r>
              <a:rPr lang="da-DK" sz="1500" b="0" dirty="0"/>
              <a:t> Husk at give dit billede en Alternativ tekst, som bruges af synshandicappede til ”oplæsning” af billede.</a:t>
            </a:r>
          </a:p>
          <a:p>
            <a:r>
              <a:rPr lang="da-DK" sz="1500" b="0" dirty="0"/>
              <a:t>Højreklik på billede og angiv Alternativ tekst.</a:t>
            </a:r>
          </a:p>
          <a:p>
            <a:endParaRPr lang="da-DK" sz="1500" b="0" dirty="0"/>
          </a:p>
        </p:txBody>
      </p:sp>
      <p:pic>
        <p:nvPicPr>
          <p:cNvPr id="15" name="Billede 14">
            <a:extLst>
              <a:ext uri="{FF2B5EF4-FFF2-40B4-BE49-F238E27FC236}">
                <a16:creationId xmlns:a16="http://schemas.microsoft.com/office/drawing/2014/main" id="{32AA509C-C35E-479B-ACA6-4351D1880FC9}"/>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4277353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Layout 7">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7222656" y="3"/>
            <a:ext cx="17159758" cy="1371599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796876" y="2316956"/>
            <a:ext cx="5673354" cy="1515272"/>
          </a:xfr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6" y="4606927"/>
            <a:ext cx="5673354" cy="83502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3309F726-A81A-4394-9E0D-286E76D084C8}"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grpSp>
        <p:nvGrpSpPr>
          <p:cNvPr id="20" name="Gruppe 19">
            <a:extLst>
              <a:ext uri="{FF2B5EF4-FFF2-40B4-BE49-F238E27FC236}">
                <a16:creationId xmlns:a16="http://schemas.microsoft.com/office/drawing/2014/main" id="{91586F70-0E23-40DF-8B7A-9305049B4B96}"/>
              </a:ext>
            </a:extLst>
          </p:cNvPr>
          <p:cNvGrpSpPr/>
          <p:nvPr userDrawn="1"/>
        </p:nvGrpSpPr>
        <p:grpSpPr>
          <a:xfrm>
            <a:off x="24464211" y="2570647"/>
            <a:ext cx="4206040" cy="3934177"/>
            <a:chOff x="24464211" y="4871401"/>
            <a:chExt cx="4206040" cy="3934177"/>
          </a:xfrm>
        </p:grpSpPr>
        <p:sp>
          <p:nvSpPr>
            <p:cNvPr id="21" name="Tekstfelt 20">
              <a:extLst>
                <a:ext uri="{FF2B5EF4-FFF2-40B4-BE49-F238E27FC236}">
                  <a16:creationId xmlns:a16="http://schemas.microsoft.com/office/drawing/2014/main" id="{11109A06-0CB0-447F-AA3F-563D84CB1E8E}"/>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22" name="Billede 21">
              <a:extLst>
                <a:ext uri="{FF2B5EF4-FFF2-40B4-BE49-F238E27FC236}">
                  <a16:creationId xmlns:a16="http://schemas.microsoft.com/office/drawing/2014/main" id="{1D1E1805-8DAB-49F9-9B9C-121ECBA082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3" name="Pil: venstre 22">
              <a:extLst>
                <a:ext uri="{FF2B5EF4-FFF2-40B4-BE49-F238E27FC236}">
                  <a16:creationId xmlns:a16="http://schemas.microsoft.com/office/drawing/2014/main" id="{250ACA79-18E0-47A4-AB53-6ABEE3813EB4}"/>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4" name="Billede 23">
              <a:extLst>
                <a:ext uri="{FF2B5EF4-FFF2-40B4-BE49-F238E27FC236}">
                  <a16:creationId xmlns:a16="http://schemas.microsoft.com/office/drawing/2014/main" id="{BF240283-2EE6-404F-9F83-0AA752A2F2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pic>
        <p:nvPicPr>
          <p:cNvPr id="14" name="Billede 13">
            <a:extLst>
              <a:ext uri="{FF2B5EF4-FFF2-40B4-BE49-F238E27FC236}">
                <a16:creationId xmlns:a16="http://schemas.microsoft.com/office/drawing/2014/main" id="{0F17AA22-BE98-45F9-BB0B-020D6B1C46C7}"/>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3689754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8 - Billede">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5DD2AC21-D97A-4567-8670-DCB7EFEB9F11}"/>
              </a:ext>
            </a:extLst>
          </p:cNvPr>
          <p:cNvSpPr>
            <a:spLocks noGrp="1"/>
          </p:cNvSpPr>
          <p:nvPr>
            <p:ph type="pic" sz="quarter" idx="13" hasCustomPrompt="1"/>
          </p:nvPr>
        </p:nvSpPr>
        <p:spPr>
          <a:xfrm>
            <a:off x="7223125" y="0"/>
            <a:ext cx="17159288" cy="13716000"/>
          </a:xfrm>
        </p:spPr>
        <p:txBody>
          <a:bodyPr/>
          <a:lstStyle>
            <a:lvl1pPr marL="0" indent="0">
              <a:buNone/>
              <a:defRPr/>
            </a:lvl1pPr>
          </a:lstStyle>
          <a:p>
            <a:r>
              <a:rPr lang="da-DK" dirty="0"/>
              <a:t>Klik på ikonet for at indsætte billede. </a:t>
            </a:r>
          </a:p>
          <a:p>
            <a:endParaRPr lang="da-DK" dirty="0"/>
          </a:p>
          <a:p>
            <a:endParaRPr lang="da-DK" dirty="0"/>
          </a:p>
          <a:p>
            <a:endParaRPr lang="da-DK" dirty="0"/>
          </a:p>
          <a:p>
            <a:endParaRPr lang="da-DK" dirty="0"/>
          </a:p>
          <a:p>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796876" y="2316956"/>
            <a:ext cx="5673354" cy="1515272"/>
          </a:xfr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6" y="4606927"/>
            <a:ext cx="5673354" cy="83502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13CF3245-3BB3-49C4-82E1-C86A672037B7}"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1" name="Billede 10">
            <a:extLst>
              <a:ext uri="{FF2B5EF4-FFF2-40B4-BE49-F238E27FC236}">
                <a16:creationId xmlns:a16="http://schemas.microsoft.com/office/drawing/2014/main" id="{D12EA6A8-0F37-41E0-A07E-23BBB2DB16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5961" y="2221706"/>
            <a:ext cx="438211" cy="771633"/>
          </a:xfrm>
          <a:prstGeom prst="rect">
            <a:avLst/>
          </a:prstGeom>
        </p:spPr>
      </p:pic>
      <p:sp>
        <p:nvSpPr>
          <p:cNvPr id="12" name="Tekstfelt 11">
            <a:extLst>
              <a:ext uri="{FF2B5EF4-FFF2-40B4-BE49-F238E27FC236}">
                <a16:creationId xmlns:a16="http://schemas.microsoft.com/office/drawing/2014/main" id="{75C9036D-3D8D-4C4B-B01B-6B3F9DF6E3C8}"/>
              </a:ext>
            </a:extLst>
          </p:cNvPr>
          <p:cNvSpPr txBox="1"/>
          <p:nvPr userDrawn="1"/>
        </p:nvSpPr>
        <p:spPr>
          <a:xfrm>
            <a:off x="25214172" y="2221705"/>
            <a:ext cx="3722866" cy="1477328"/>
          </a:xfrm>
          <a:prstGeom prst="rect">
            <a:avLst/>
          </a:prstGeom>
          <a:noFill/>
        </p:spPr>
        <p:txBody>
          <a:bodyPr wrap="square" rtlCol="0">
            <a:spAutoFit/>
          </a:bodyPr>
          <a:lstStyle/>
          <a:p>
            <a:r>
              <a:rPr lang="da-DK" sz="1500" b="1" dirty="0"/>
              <a:t>Du kan ændre beskæring af billede</a:t>
            </a:r>
            <a:r>
              <a:rPr lang="da-DK" sz="1500" b="0" dirty="0"/>
              <a:t> på følgende måde.</a:t>
            </a:r>
          </a:p>
          <a:p>
            <a:r>
              <a:rPr lang="da-DK" sz="1500" b="0" dirty="0"/>
              <a:t>Højreklik på billedet og vælg Beskær (øverst).</a:t>
            </a:r>
            <a:br>
              <a:rPr lang="da-DK" sz="1500" b="0" dirty="0"/>
            </a:br>
            <a:r>
              <a:rPr lang="da-DK" sz="1500" b="0" dirty="0"/>
              <a:t>Derefter kan du trække i billedet så du ser den ønskede del.</a:t>
            </a:r>
            <a:endParaRPr lang="da-DK" sz="1500" dirty="0"/>
          </a:p>
        </p:txBody>
      </p:sp>
      <p:sp>
        <p:nvSpPr>
          <p:cNvPr id="13" name="Tekstfelt 12">
            <a:extLst>
              <a:ext uri="{FF2B5EF4-FFF2-40B4-BE49-F238E27FC236}">
                <a16:creationId xmlns:a16="http://schemas.microsoft.com/office/drawing/2014/main" id="{948D2410-977B-4740-936A-0134839F96B6}"/>
              </a:ext>
            </a:extLst>
          </p:cNvPr>
          <p:cNvSpPr txBox="1"/>
          <p:nvPr userDrawn="1"/>
        </p:nvSpPr>
        <p:spPr>
          <a:xfrm>
            <a:off x="24775960" y="39440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
        <p:nvSpPr>
          <p:cNvPr id="14" name="Tekstfelt 13">
            <a:extLst>
              <a:ext uri="{FF2B5EF4-FFF2-40B4-BE49-F238E27FC236}">
                <a16:creationId xmlns:a16="http://schemas.microsoft.com/office/drawing/2014/main" id="{BD26142A-D011-46E0-BD12-FEE3B33BA887}"/>
              </a:ext>
            </a:extLst>
          </p:cNvPr>
          <p:cNvSpPr txBox="1"/>
          <p:nvPr userDrawn="1"/>
        </p:nvSpPr>
        <p:spPr>
          <a:xfrm>
            <a:off x="24775960" y="5712320"/>
            <a:ext cx="4092953" cy="1615827"/>
          </a:xfrm>
          <a:prstGeom prst="rect">
            <a:avLst/>
          </a:prstGeom>
          <a:noFill/>
        </p:spPr>
        <p:txBody>
          <a:bodyPr wrap="square" lIns="0" tIns="0" rIns="0" bIns="0" rtlCol="0">
            <a:spAutoFit/>
          </a:bodyPr>
          <a:lstStyle/>
          <a:p>
            <a:r>
              <a:rPr lang="da-DK" sz="1500" b="1" dirty="0"/>
              <a:t>Webtilgængelighed:</a:t>
            </a:r>
            <a:r>
              <a:rPr lang="da-DK" sz="1500" b="0" dirty="0"/>
              <a:t> Husk at give dit billede en Alternativ tekst, som bruges af synshandicappede til ”oplæsning” af billede.</a:t>
            </a:r>
          </a:p>
          <a:p>
            <a:r>
              <a:rPr lang="da-DK" sz="1500" b="0" dirty="0"/>
              <a:t>Højreklik på billede og angiv Alternativ tekst.</a:t>
            </a:r>
          </a:p>
          <a:p>
            <a:endParaRPr lang="da-DK" sz="1500" b="0" dirty="0"/>
          </a:p>
        </p:txBody>
      </p:sp>
      <p:pic>
        <p:nvPicPr>
          <p:cNvPr id="15" name="Billede 14">
            <a:extLst>
              <a:ext uri="{FF2B5EF4-FFF2-40B4-BE49-F238E27FC236}">
                <a16:creationId xmlns:a16="http://schemas.microsoft.com/office/drawing/2014/main" id="{581A9613-792B-4757-9370-097FBBD8D5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0" y="25664"/>
            <a:ext cx="3722867" cy="2099590"/>
          </a:xfrm>
          <a:prstGeom prst="rect">
            <a:avLst/>
          </a:prstGeom>
        </p:spPr>
      </p:pic>
      <p:pic>
        <p:nvPicPr>
          <p:cNvPr id="16" name="Billede 15">
            <a:extLst>
              <a:ext uri="{FF2B5EF4-FFF2-40B4-BE49-F238E27FC236}">
                <a16:creationId xmlns:a16="http://schemas.microsoft.com/office/drawing/2014/main" id="{4DA73FE7-74F8-4893-B835-5F3751FCD82C}"/>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337044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Layout 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5" y="4606927"/>
            <a:ext cx="7020000"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8687569" y="4607720"/>
            <a:ext cx="7020000"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12ACCE71-7B5D-4781-B73B-C114D38816E3}"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16578263" y="4608513"/>
            <a:ext cx="7020000"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2" name="Billede 11">
            <a:extLst>
              <a:ext uri="{FF2B5EF4-FFF2-40B4-BE49-F238E27FC236}">
                <a16:creationId xmlns:a16="http://schemas.microsoft.com/office/drawing/2014/main" id="{2392BC42-9269-4426-9ECB-3E5E0056E4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2016" y="0"/>
            <a:ext cx="3726811" cy="2097604"/>
          </a:xfrm>
          <a:prstGeom prst="rect">
            <a:avLst/>
          </a:prstGeom>
        </p:spPr>
      </p:pic>
      <p:grpSp>
        <p:nvGrpSpPr>
          <p:cNvPr id="18" name="Gruppe 17">
            <a:extLst>
              <a:ext uri="{FF2B5EF4-FFF2-40B4-BE49-F238E27FC236}">
                <a16:creationId xmlns:a16="http://schemas.microsoft.com/office/drawing/2014/main" id="{5342E342-DBC0-4BB2-B7E2-DB5F9F2CDD0C}"/>
              </a:ext>
            </a:extLst>
          </p:cNvPr>
          <p:cNvGrpSpPr/>
          <p:nvPr userDrawn="1"/>
        </p:nvGrpSpPr>
        <p:grpSpPr>
          <a:xfrm>
            <a:off x="24464211" y="4871401"/>
            <a:ext cx="4206040" cy="3934177"/>
            <a:chOff x="24464211" y="4871401"/>
            <a:chExt cx="4206040" cy="3934177"/>
          </a:xfrm>
        </p:grpSpPr>
        <p:sp>
          <p:nvSpPr>
            <p:cNvPr id="19" name="Tekstfelt 18">
              <a:extLst>
                <a:ext uri="{FF2B5EF4-FFF2-40B4-BE49-F238E27FC236}">
                  <a16:creationId xmlns:a16="http://schemas.microsoft.com/office/drawing/2014/main" id="{81159F22-8874-478D-8480-489E3D8F6038}"/>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20" name="Billede 19">
              <a:extLst>
                <a:ext uri="{FF2B5EF4-FFF2-40B4-BE49-F238E27FC236}">
                  <a16:creationId xmlns:a16="http://schemas.microsoft.com/office/drawing/2014/main" id="{35F979DA-3524-45F5-B7F0-E3232252D5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1" name="Pil: venstre 20">
              <a:extLst>
                <a:ext uri="{FF2B5EF4-FFF2-40B4-BE49-F238E27FC236}">
                  <a16:creationId xmlns:a16="http://schemas.microsoft.com/office/drawing/2014/main" id="{0ABC9ADC-D03C-46FF-80F5-972D6A0B8ECD}"/>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Billede 21">
              <a:extLst>
                <a:ext uri="{FF2B5EF4-FFF2-40B4-BE49-F238E27FC236}">
                  <a16:creationId xmlns:a16="http://schemas.microsoft.com/office/drawing/2014/main" id="{EC1ADAEA-C8E0-4739-A29F-033BA0F3F0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pic>
        <p:nvPicPr>
          <p:cNvPr id="16" name="Billede 15">
            <a:extLst>
              <a:ext uri="{FF2B5EF4-FFF2-40B4-BE49-F238E27FC236}">
                <a16:creationId xmlns:a16="http://schemas.microsoft.com/office/drawing/2014/main" id="{6145FCEA-2DB4-4F7F-A0C5-04F929ACE3D6}"/>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421147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1 - stand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796878" y="4606925"/>
            <a:ext cx="22804485"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EBFB4BB5-806E-4ADE-921F-72D6C2E08C2F}" type="datetime1">
              <a:rPr lang="da-DK" smtClean="0"/>
              <a:t>18-09-2024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grpSp>
        <p:nvGrpSpPr>
          <p:cNvPr id="23" name="Gruppe 22">
            <a:extLst>
              <a:ext uri="{FF2B5EF4-FFF2-40B4-BE49-F238E27FC236}">
                <a16:creationId xmlns:a16="http://schemas.microsoft.com/office/drawing/2014/main" id="{906D793E-C384-4D46-9726-46566BC38653}"/>
              </a:ext>
            </a:extLst>
          </p:cNvPr>
          <p:cNvGrpSpPr/>
          <p:nvPr userDrawn="1"/>
        </p:nvGrpSpPr>
        <p:grpSpPr>
          <a:xfrm>
            <a:off x="24464211" y="4871401"/>
            <a:ext cx="4206040" cy="3934177"/>
            <a:chOff x="24464211" y="4871401"/>
            <a:chExt cx="4206040" cy="3934177"/>
          </a:xfrm>
        </p:grpSpPr>
        <p:sp>
          <p:nvSpPr>
            <p:cNvPr id="20" name="Tekstfelt 19">
              <a:extLst>
                <a:ext uri="{FF2B5EF4-FFF2-40B4-BE49-F238E27FC236}">
                  <a16:creationId xmlns:a16="http://schemas.microsoft.com/office/drawing/2014/main" id="{FF3C875D-5ECC-4EBC-83AA-01C44C9C1621}"/>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19" name="Billede 18">
              <a:extLst>
                <a:ext uri="{FF2B5EF4-FFF2-40B4-BE49-F238E27FC236}">
                  <a16:creationId xmlns:a16="http://schemas.microsoft.com/office/drawing/2014/main" id="{7ED3FD58-694B-43E9-986C-2DC221CC1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1" name="Pil: venstre 20">
              <a:extLst>
                <a:ext uri="{FF2B5EF4-FFF2-40B4-BE49-F238E27FC236}">
                  <a16:creationId xmlns:a16="http://schemas.microsoft.com/office/drawing/2014/main" id="{1A50584E-C6CC-48F0-BEEC-E562622E1FA2}"/>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Billede 21">
              <a:extLst>
                <a:ext uri="{FF2B5EF4-FFF2-40B4-BE49-F238E27FC236}">
                  <a16:creationId xmlns:a16="http://schemas.microsoft.com/office/drawing/2014/main" id="{B14CA9AA-D5A5-4494-BD3D-F5ADB914D9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1174610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5" y="2297113"/>
            <a:ext cx="7020000" cy="10660064"/>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8687569" y="2297906"/>
            <a:ext cx="7020000" cy="10660064"/>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CD65EE3F-FC80-4AF2-8F68-5D7FA7856FC7}"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16578263" y="2298699"/>
            <a:ext cx="7020000" cy="10660064"/>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6" name="Gruppe 15">
            <a:extLst>
              <a:ext uri="{FF2B5EF4-FFF2-40B4-BE49-F238E27FC236}">
                <a16:creationId xmlns:a16="http://schemas.microsoft.com/office/drawing/2014/main" id="{2457F943-C4FA-49C1-9DB6-2AA5882C0BEE}"/>
              </a:ext>
            </a:extLst>
          </p:cNvPr>
          <p:cNvGrpSpPr/>
          <p:nvPr userDrawn="1"/>
        </p:nvGrpSpPr>
        <p:grpSpPr>
          <a:xfrm>
            <a:off x="24464211" y="2570647"/>
            <a:ext cx="4206040" cy="3934177"/>
            <a:chOff x="24464211" y="4871401"/>
            <a:chExt cx="4206040" cy="3934177"/>
          </a:xfrm>
        </p:grpSpPr>
        <p:sp>
          <p:nvSpPr>
            <p:cNvPr id="17" name="Tekstfelt 16">
              <a:extLst>
                <a:ext uri="{FF2B5EF4-FFF2-40B4-BE49-F238E27FC236}">
                  <a16:creationId xmlns:a16="http://schemas.microsoft.com/office/drawing/2014/main" id="{7C46D596-6F7F-484B-8D1A-1346DEFCC4D6}"/>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18" name="Billede 17">
              <a:extLst>
                <a:ext uri="{FF2B5EF4-FFF2-40B4-BE49-F238E27FC236}">
                  <a16:creationId xmlns:a16="http://schemas.microsoft.com/office/drawing/2014/main" id="{B8759709-61DC-4465-9E4F-9CA09B97DB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19" name="Pil: venstre 18">
              <a:extLst>
                <a:ext uri="{FF2B5EF4-FFF2-40B4-BE49-F238E27FC236}">
                  <a16:creationId xmlns:a16="http://schemas.microsoft.com/office/drawing/2014/main" id="{6B5EBB3C-FCEC-4F18-8E39-D5F18DD60C06}"/>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0" name="Billede 19">
              <a:extLst>
                <a:ext uri="{FF2B5EF4-FFF2-40B4-BE49-F238E27FC236}">
                  <a16:creationId xmlns:a16="http://schemas.microsoft.com/office/drawing/2014/main" id="{F775CCAE-19AA-48A4-B1EB-EEABD91B4B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pic>
        <p:nvPicPr>
          <p:cNvPr id="14" name="Billede 13">
            <a:extLst>
              <a:ext uri="{FF2B5EF4-FFF2-40B4-BE49-F238E27FC236}">
                <a16:creationId xmlns:a16="http://schemas.microsoft.com/office/drawing/2014/main" id="{8D54935F-BDA0-4782-BC6A-25BFF1B26A5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1419481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5" y="4606927"/>
            <a:ext cx="5040000"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6719239" y="4606927"/>
            <a:ext cx="5040000"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68376451-DB43-491D-AEB3-A4A7A0582491}"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12641603" y="4606927"/>
            <a:ext cx="5040000"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indhold 3">
            <a:extLst>
              <a:ext uri="{FF2B5EF4-FFF2-40B4-BE49-F238E27FC236}">
                <a16:creationId xmlns:a16="http://schemas.microsoft.com/office/drawing/2014/main" id="{CC89AC54-59DD-4F63-8FB7-D51EE5E278B6}"/>
              </a:ext>
            </a:extLst>
          </p:cNvPr>
          <p:cNvSpPr>
            <a:spLocks noGrp="1"/>
          </p:cNvSpPr>
          <p:nvPr>
            <p:ph sz="half" idx="14"/>
          </p:nvPr>
        </p:nvSpPr>
        <p:spPr>
          <a:xfrm>
            <a:off x="18563967" y="4606927"/>
            <a:ext cx="5040000"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7" name="Gruppe 16">
            <a:extLst>
              <a:ext uri="{FF2B5EF4-FFF2-40B4-BE49-F238E27FC236}">
                <a16:creationId xmlns:a16="http://schemas.microsoft.com/office/drawing/2014/main" id="{E14405B2-304F-46B1-BA45-40ED1CBDC7C2}"/>
              </a:ext>
            </a:extLst>
          </p:cNvPr>
          <p:cNvGrpSpPr/>
          <p:nvPr userDrawn="1"/>
        </p:nvGrpSpPr>
        <p:grpSpPr>
          <a:xfrm>
            <a:off x="24464211" y="4871401"/>
            <a:ext cx="4206040" cy="3934177"/>
            <a:chOff x="24464211" y="4871401"/>
            <a:chExt cx="4206040" cy="3934177"/>
          </a:xfrm>
        </p:grpSpPr>
        <p:sp>
          <p:nvSpPr>
            <p:cNvPr id="18" name="Tekstfelt 17">
              <a:extLst>
                <a:ext uri="{FF2B5EF4-FFF2-40B4-BE49-F238E27FC236}">
                  <a16:creationId xmlns:a16="http://schemas.microsoft.com/office/drawing/2014/main" id="{CC9C1BBC-0488-409C-97AE-338AA50B8DAF}"/>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19" name="Billede 18">
              <a:extLst>
                <a:ext uri="{FF2B5EF4-FFF2-40B4-BE49-F238E27FC236}">
                  <a16:creationId xmlns:a16="http://schemas.microsoft.com/office/drawing/2014/main" id="{2A155BE4-98DD-4D9D-85F5-BD0FB850A6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0" name="Pil: venstre 19">
              <a:extLst>
                <a:ext uri="{FF2B5EF4-FFF2-40B4-BE49-F238E27FC236}">
                  <a16:creationId xmlns:a16="http://schemas.microsoft.com/office/drawing/2014/main" id="{F3633547-A53B-4811-BBC7-09385327AC12}"/>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Billede 20">
              <a:extLst>
                <a:ext uri="{FF2B5EF4-FFF2-40B4-BE49-F238E27FC236}">
                  <a16:creationId xmlns:a16="http://schemas.microsoft.com/office/drawing/2014/main" id="{43F220BD-7DB5-464A-B705-7F7C1DBDDF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pic>
        <p:nvPicPr>
          <p:cNvPr id="16" name="Billede 15">
            <a:extLst>
              <a:ext uri="{FF2B5EF4-FFF2-40B4-BE49-F238E27FC236}">
                <a16:creationId xmlns:a16="http://schemas.microsoft.com/office/drawing/2014/main" id="{80AFA211-6370-4B33-B64F-8758194251E6}"/>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2413689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5" y="2297113"/>
            <a:ext cx="5040000" cy="10660064"/>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6719239" y="2297113"/>
            <a:ext cx="5040000" cy="10660064"/>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E3FEB341-7FF7-47A8-B872-461B9BA12529}"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12641603" y="2297113"/>
            <a:ext cx="5040000" cy="10660064"/>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indhold 3">
            <a:extLst>
              <a:ext uri="{FF2B5EF4-FFF2-40B4-BE49-F238E27FC236}">
                <a16:creationId xmlns:a16="http://schemas.microsoft.com/office/drawing/2014/main" id="{CC89AC54-59DD-4F63-8FB7-D51EE5E278B6}"/>
              </a:ext>
            </a:extLst>
          </p:cNvPr>
          <p:cNvSpPr>
            <a:spLocks noGrp="1"/>
          </p:cNvSpPr>
          <p:nvPr>
            <p:ph sz="half" idx="14"/>
          </p:nvPr>
        </p:nvSpPr>
        <p:spPr>
          <a:xfrm>
            <a:off x="18563967" y="2297113"/>
            <a:ext cx="5040000" cy="10660064"/>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7" name="Gruppe 16">
            <a:extLst>
              <a:ext uri="{FF2B5EF4-FFF2-40B4-BE49-F238E27FC236}">
                <a16:creationId xmlns:a16="http://schemas.microsoft.com/office/drawing/2014/main" id="{52D13779-965F-41C8-9A44-01B319BF7344}"/>
              </a:ext>
            </a:extLst>
          </p:cNvPr>
          <p:cNvGrpSpPr/>
          <p:nvPr userDrawn="1"/>
        </p:nvGrpSpPr>
        <p:grpSpPr>
          <a:xfrm>
            <a:off x="24464211" y="2570647"/>
            <a:ext cx="4206040" cy="3934177"/>
            <a:chOff x="24464211" y="4871401"/>
            <a:chExt cx="4206040" cy="3934177"/>
          </a:xfrm>
        </p:grpSpPr>
        <p:sp>
          <p:nvSpPr>
            <p:cNvPr id="18" name="Tekstfelt 17">
              <a:extLst>
                <a:ext uri="{FF2B5EF4-FFF2-40B4-BE49-F238E27FC236}">
                  <a16:creationId xmlns:a16="http://schemas.microsoft.com/office/drawing/2014/main" id="{294839CA-8464-4363-93F2-5AEBAA817E92}"/>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19" name="Billede 18">
              <a:extLst>
                <a:ext uri="{FF2B5EF4-FFF2-40B4-BE49-F238E27FC236}">
                  <a16:creationId xmlns:a16="http://schemas.microsoft.com/office/drawing/2014/main" id="{732C92A9-A0E8-4846-A587-766FBA2A3F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0" name="Pil: venstre 19">
              <a:extLst>
                <a:ext uri="{FF2B5EF4-FFF2-40B4-BE49-F238E27FC236}">
                  <a16:creationId xmlns:a16="http://schemas.microsoft.com/office/drawing/2014/main" id="{796FC19C-15C8-4476-AD7F-72F4CFC6EE88}"/>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Billede 20">
              <a:extLst>
                <a:ext uri="{FF2B5EF4-FFF2-40B4-BE49-F238E27FC236}">
                  <a16:creationId xmlns:a16="http://schemas.microsoft.com/office/drawing/2014/main" id="{BBB145C0-786B-400D-83C3-0814D72F48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pic>
        <p:nvPicPr>
          <p:cNvPr id="15" name="Billede 14">
            <a:extLst>
              <a:ext uri="{FF2B5EF4-FFF2-40B4-BE49-F238E27FC236}">
                <a16:creationId xmlns:a16="http://schemas.microsoft.com/office/drawing/2014/main" id="{37E89AA1-BEA4-4510-AC81-2B48620181E7}"/>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233585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yout 13 - Billede">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5DD2AC21-D97A-4567-8670-DCB7EFEB9F11}"/>
              </a:ext>
            </a:extLst>
          </p:cNvPr>
          <p:cNvSpPr>
            <a:spLocks noGrp="1"/>
          </p:cNvSpPr>
          <p:nvPr>
            <p:ph type="pic" sz="quarter" idx="13" hasCustomPrompt="1"/>
          </p:nvPr>
        </p:nvSpPr>
        <p:spPr>
          <a:xfrm>
            <a:off x="3175" y="0"/>
            <a:ext cx="17159288" cy="13716000"/>
          </a:xfrm>
        </p:spPr>
        <p:txBody>
          <a:bodyPr/>
          <a:lstStyle>
            <a:lvl1pPr marL="0" indent="0">
              <a:buNone/>
              <a:defRPr/>
            </a:lvl1pPr>
          </a:lstStyle>
          <a:p>
            <a:r>
              <a:rPr lang="da-DK" dirty="0"/>
              <a:t>Klik på ikonet for at indsætte billede. </a:t>
            </a:r>
          </a:p>
          <a:p>
            <a:endParaRPr lang="da-DK" dirty="0"/>
          </a:p>
          <a:p>
            <a:endParaRPr lang="da-DK" dirty="0"/>
          </a:p>
          <a:p>
            <a:endParaRPr lang="da-DK" dirty="0"/>
          </a:p>
          <a:p>
            <a:endParaRPr lang="da-DK" dirty="0"/>
          </a:p>
          <a:p>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17903776" y="2316956"/>
            <a:ext cx="5673354" cy="1515272"/>
          </a:xfrm>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17903776" y="4606927"/>
            <a:ext cx="5673354" cy="83502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2235B5B9-6273-4615-B4D9-0ABEAF62FA4E}"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1" name="Billede 10">
            <a:extLst>
              <a:ext uri="{FF2B5EF4-FFF2-40B4-BE49-F238E27FC236}">
                <a16:creationId xmlns:a16="http://schemas.microsoft.com/office/drawing/2014/main" id="{33D185C5-140A-40BC-93EF-FA41E63267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5961" y="2221706"/>
            <a:ext cx="438211" cy="771633"/>
          </a:xfrm>
          <a:prstGeom prst="rect">
            <a:avLst/>
          </a:prstGeom>
        </p:spPr>
      </p:pic>
      <p:sp>
        <p:nvSpPr>
          <p:cNvPr id="12" name="Tekstfelt 11">
            <a:extLst>
              <a:ext uri="{FF2B5EF4-FFF2-40B4-BE49-F238E27FC236}">
                <a16:creationId xmlns:a16="http://schemas.microsoft.com/office/drawing/2014/main" id="{277F1664-B331-468D-AE97-FBC22880BD39}"/>
              </a:ext>
            </a:extLst>
          </p:cNvPr>
          <p:cNvSpPr txBox="1"/>
          <p:nvPr userDrawn="1"/>
        </p:nvSpPr>
        <p:spPr>
          <a:xfrm>
            <a:off x="25214172" y="2221705"/>
            <a:ext cx="3722866" cy="1477328"/>
          </a:xfrm>
          <a:prstGeom prst="rect">
            <a:avLst/>
          </a:prstGeom>
          <a:noFill/>
        </p:spPr>
        <p:txBody>
          <a:bodyPr wrap="square" rtlCol="0">
            <a:spAutoFit/>
          </a:bodyPr>
          <a:lstStyle/>
          <a:p>
            <a:r>
              <a:rPr lang="da-DK" sz="1500" b="1" dirty="0"/>
              <a:t>Du kan ændre beskæring af billede</a:t>
            </a:r>
            <a:r>
              <a:rPr lang="da-DK" sz="1500" b="0" dirty="0"/>
              <a:t> på følgende måde.</a:t>
            </a:r>
          </a:p>
          <a:p>
            <a:r>
              <a:rPr lang="da-DK" sz="1500" b="0" dirty="0"/>
              <a:t>Højreklik på billedet og vælg Beskær (øverst).</a:t>
            </a:r>
            <a:br>
              <a:rPr lang="da-DK" sz="1500" b="0" dirty="0"/>
            </a:br>
            <a:r>
              <a:rPr lang="da-DK" sz="1500" b="0" dirty="0"/>
              <a:t>Derefter kan du trække i billedet så du ser den ønskede del.</a:t>
            </a:r>
            <a:endParaRPr lang="da-DK" sz="1500" dirty="0"/>
          </a:p>
        </p:txBody>
      </p:sp>
      <p:sp>
        <p:nvSpPr>
          <p:cNvPr id="13" name="Tekstfelt 12">
            <a:extLst>
              <a:ext uri="{FF2B5EF4-FFF2-40B4-BE49-F238E27FC236}">
                <a16:creationId xmlns:a16="http://schemas.microsoft.com/office/drawing/2014/main" id="{7DE92C2E-3AA5-42A1-AE74-FA9E1407D0B5}"/>
              </a:ext>
            </a:extLst>
          </p:cNvPr>
          <p:cNvSpPr txBox="1"/>
          <p:nvPr userDrawn="1"/>
        </p:nvSpPr>
        <p:spPr>
          <a:xfrm>
            <a:off x="24775960" y="39440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
        <p:nvSpPr>
          <p:cNvPr id="14" name="Tekstfelt 13">
            <a:extLst>
              <a:ext uri="{FF2B5EF4-FFF2-40B4-BE49-F238E27FC236}">
                <a16:creationId xmlns:a16="http://schemas.microsoft.com/office/drawing/2014/main" id="{F768F512-0634-44E8-B3CD-1207DC04665C}"/>
              </a:ext>
            </a:extLst>
          </p:cNvPr>
          <p:cNvSpPr txBox="1"/>
          <p:nvPr userDrawn="1"/>
        </p:nvSpPr>
        <p:spPr>
          <a:xfrm>
            <a:off x="24775960" y="5712320"/>
            <a:ext cx="4092953" cy="1615827"/>
          </a:xfrm>
          <a:prstGeom prst="rect">
            <a:avLst/>
          </a:prstGeom>
          <a:noFill/>
        </p:spPr>
        <p:txBody>
          <a:bodyPr wrap="square" lIns="0" tIns="0" rIns="0" bIns="0" rtlCol="0">
            <a:spAutoFit/>
          </a:bodyPr>
          <a:lstStyle/>
          <a:p>
            <a:r>
              <a:rPr lang="da-DK" sz="1500" b="1" dirty="0"/>
              <a:t>Webtilgængelighed:</a:t>
            </a:r>
            <a:r>
              <a:rPr lang="da-DK" sz="1500" b="0" dirty="0"/>
              <a:t> Husk at give dit billede en Alternativ tekst, som bruges af synshandicappede til ”oplæsning” af billede.</a:t>
            </a:r>
          </a:p>
          <a:p>
            <a:r>
              <a:rPr lang="da-DK" sz="1500" b="0" dirty="0"/>
              <a:t>Højreklik på billede og angiv Alternativ tekst.</a:t>
            </a:r>
          </a:p>
          <a:p>
            <a:endParaRPr lang="da-DK" sz="1500" b="0" dirty="0"/>
          </a:p>
        </p:txBody>
      </p:sp>
      <p:pic>
        <p:nvPicPr>
          <p:cNvPr id="16" name="Billede 15" descr="Et billede, der indeholder tekst, person&#10;&#10;Automatisk genereret beskrivelse">
            <a:extLst>
              <a:ext uri="{FF2B5EF4-FFF2-40B4-BE49-F238E27FC236}">
                <a16:creationId xmlns:a16="http://schemas.microsoft.com/office/drawing/2014/main" id="{AC9C6689-0BDA-497E-BC94-6046240973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59" y="-24907"/>
            <a:ext cx="3726675" cy="2099589"/>
          </a:xfrm>
          <a:prstGeom prst="rect">
            <a:avLst/>
          </a:prstGeom>
        </p:spPr>
      </p:pic>
      <p:pic>
        <p:nvPicPr>
          <p:cNvPr id="15" name="Billede 14">
            <a:extLst>
              <a:ext uri="{FF2B5EF4-FFF2-40B4-BE49-F238E27FC236}">
                <a16:creationId xmlns:a16="http://schemas.microsoft.com/office/drawing/2014/main" id="{A9218E0A-0F18-4B18-89A1-561D337C1AF2}"/>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3475898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Layout 14">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2706" y="3"/>
            <a:ext cx="17159758" cy="1371599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17903776" y="2316956"/>
            <a:ext cx="5673354" cy="1515272"/>
          </a:xfrm>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17903776" y="4606927"/>
            <a:ext cx="5673354"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8B8AA6C3-0A28-49E8-8F2F-439A50A2C872}"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524CE512-BA00-4D76-A073-A0C6F6BA394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1362985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yout 15 - Billede">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EA366E03-86D4-4C61-891B-7D1698B2E7F4}"/>
              </a:ext>
            </a:extLst>
          </p:cNvPr>
          <p:cNvSpPr>
            <a:spLocks noGrp="1"/>
          </p:cNvSpPr>
          <p:nvPr>
            <p:ph type="pic" sz="quarter" idx="13" hasCustomPrompt="1"/>
          </p:nvPr>
        </p:nvSpPr>
        <p:spPr>
          <a:xfrm>
            <a:off x="19050" y="0"/>
            <a:ext cx="12190413" cy="13716000"/>
          </a:xfrm>
        </p:spPr>
        <p:txBody>
          <a:bodyPr/>
          <a:lstStyle>
            <a:lvl1pPr marL="0" indent="0">
              <a:buNone/>
              <a:defRPr/>
            </a:lvl1pPr>
          </a:lstStyle>
          <a:p>
            <a:r>
              <a:rPr lang="da-DK" dirty="0"/>
              <a:t>Klik på ikonet for at indsætte billede. </a:t>
            </a:r>
          </a:p>
          <a:p>
            <a:endParaRPr lang="da-DK" dirty="0"/>
          </a:p>
          <a:p>
            <a:endParaRPr lang="da-DK" dirty="0"/>
          </a:p>
          <a:p>
            <a:endParaRPr lang="da-DK" dirty="0"/>
          </a:p>
          <a:p>
            <a:endParaRPr lang="da-DK" dirty="0"/>
          </a:p>
          <a:p>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12950776" y="2316956"/>
            <a:ext cx="10642649" cy="1515272"/>
          </a:xfrm>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12950778" y="4606925"/>
            <a:ext cx="10642647"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37EC3500-16DE-4180-A4B2-BBD32F8CC565}" type="datetime1">
              <a:rPr lang="da-DK" smtClean="0"/>
              <a:t>18-09-2024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1" name="Billede 10">
            <a:extLst>
              <a:ext uri="{FF2B5EF4-FFF2-40B4-BE49-F238E27FC236}">
                <a16:creationId xmlns:a16="http://schemas.microsoft.com/office/drawing/2014/main" id="{28AA1B79-AE48-459B-A523-48161019C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5961" y="2221706"/>
            <a:ext cx="438211" cy="771633"/>
          </a:xfrm>
          <a:prstGeom prst="rect">
            <a:avLst/>
          </a:prstGeom>
        </p:spPr>
      </p:pic>
      <p:sp>
        <p:nvSpPr>
          <p:cNvPr id="12" name="Tekstfelt 11">
            <a:extLst>
              <a:ext uri="{FF2B5EF4-FFF2-40B4-BE49-F238E27FC236}">
                <a16:creationId xmlns:a16="http://schemas.microsoft.com/office/drawing/2014/main" id="{901AFEED-D9AB-4232-888C-AC08BDD93FE9}"/>
              </a:ext>
            </a:extLst>
          </p:cNvPr>
          <p:cNvSpPr txBox="1"/>
          <p:nvPr userDrawn="1"/>
        </p:nvSpPr>
        <p:spPr>
          <a:xfrm>
            <a:off x="25214172" y="2221705"/>
            <a:ext cx="3722866" cy="1477328"/>
          </a:xfrm>
          <a:prstGeom prst="rect">
            <a:avLst/>
          </a:prstGeom>
          <a:noFill/>
        </p:spPr>
        <p:txBody>
          <a:bodyPr wrap="square" rtlCol="0">
            <a:spAutoFit/>
          </a:bodyPr>
          <a:lstStyle/>
          <a:p>
            <a:r>
              <a:rPr lang="da-DK" sz="1500" b="1" dirty="0"/>
              <a:t>Du kan ændre beskæring af billede</a:t>
            </a:r>
            <a:r>
              <a:rPr lang="da-DK" sz="1500" b="0" dirty="0"/>
              <a:t> på følgende måde.</a:t>
            </a:r>
          </a:p>
          <a:p>
            <a:r>
              <a:rPr lang="da-DK" sz="1500" b="0" dirty="0"/>
              <a:t>Højreklik på billedet og vælg Beskær (øverst).</a:t>
            </a:r>
            <a:br>
              <a:rPr lang="da-DK" sz="1500" b="0" dirty="0"/>
            </a:br>
            <a:r>
              <a:rPr lang="da-DK" sz="1500" b="0" dirty="0"/>
              <a:t>Derefter kan du trække i billedet så du ser den ønskede del.</a:t>
            </a:r>
            <a:endParaRPr lang="da-DK" sz="1500" dirty="0"/>
          </a:p>
        </p:txBody>
      </p:sp>
      <p:sp>
        <p:nvSpPr>
          <p:cNvPr id="13" name="Tekstfelt 12">
            <a:extLst>
              <a:ext uri="{FF2B5EF4-FFF2-40B4-BE49-F238E27FC236}">
                <a16:creationId xmlns:a16="http://schemas.microsoft.com/office/drawing/2014/main" id="{EE0A4EBD-F2D3-45FC-A76C-7549847CDC74}"/>
              </a:ext>
            </a:extLst>
          </p:cNvPr>
          <p:cNvSpPr txBox="1"/>
          <p:nvPr userDrawn="1"/>
        </p:nvSpPr>
        <p:spPr>
          <a:xfrm>
            <a:off x="24775960" y="39440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sp>
        <p:nvSpPr>
          <p:cNvPr id="14" name="Tekstfelt 13">
            <a:extLst>
              <a:ext uri="{FF2B5EF4-FFF2-40B4-BE49-F238E27FC236}">
                <a16:creationId xmlns:a16="http://schemas.microsoft.com/office/drawing/2014/main" id="{12277281-1944-48D1-BFB7-187B228116F8}"/>
              </a:ext>
            </a:extLst>
          </p:cNvPr>
          <p:cNvSpPr txBox="1"/>
          <p:nvPr userDrawn="1"/>
        </p:nvSpPr>
        <p:spPr>
          <a:xfrm>
            <a:off x="24775960" y="5712320"/>
            <a:ext cx="4092953" cy="1615827"/>
          </a:xfrm>
          <a:prstGeom prst="rect">
            <a:avLst/>
          </a:prstGeom>
          <a:noFill/>
        </p:spPr>
        <p:txBody>
          <a:bodyPr wrap="square" lIns="0" tIns="0" rIns="0" bIns="0" rtlCol="0">
            <a:spAutoFit/>
          </a:bodyPr>
          <a:lstStyle/>
          <a:p>
            <a:r>
              <a:rPr lang="da-DK" sz="1500" b="1" dirty="0"/>
              <a:t>Webtilgængelighed:</a:t>
            </a:r>
            <a:r>
              <a:rPr lang="da-DK" sz="1500" b="0" dirty="0"/>
              <a:t> Husk at give dit billede en Alternativ tekst, som bruges af synshandicappede til ”oplæsning” af billede.</a:t>
            </a:r>
          </a:p>
          <a:p>
            <a:r>
              <a:rPr lang="da-DK" sz="1500" b="0" dirty="0"/>
              <a:t>Højreklik på billede og angiv Alternativ tekst.</a:t>
            </a:r>
          </a:p>
          <a:p>
            <a:endParaRPr lang="da-DK" sz="1500" b="0" dirty="0"/>
          </a:p>
        </p:txBody>
      </p:sp>
      <p:pic>
        <p:nvPicPr>
          <p:cNvPr id="15" name="Billede 14" descr="Et billede, der indeholder tekst, indendørs, skærmbillede&#10;&#10;Automatisk genereret beskrivelse">
            <a:extLst>
              <a:ext uri="{FF2B5EF4-FFF2-40B4-BE49-F238E27FC236}">
                <a16:creationId xmlns:a16="http://schemas.microsoft.com/office/drawing/2014/main" id="{24D27755-E1C0-40AE-A24C-D65B92D152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58" y="21982"/>
            <a:ext cx="3726675" cy="2093637"/>
          </a:xfrm>
          <a:prstGeom prst="rect">
            <a:avLst/>
          </a:prstGeom>
        </p:spPr>
      </p:pic>
      <p:pic>
        <p:nvPicPr>
          <p:cNvPr id="16" name="Billede 15">
            <a:extLst>
              <a:ext uri="{FF2B5EF4-FFF2-40B4-BE49-F238E27FC236}">
                <a16:creationId xmlns:a16="http://schemas.microsoft.com/office/drawing/2014/main" id="{4E2E9971-1324-41E8-A786-D209C4CC66E9}"/>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15297666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4DA120B1-7F28-45BA-9632-7605BC907662}"/>
              </a:ext>
            </a:extLst>
          </p:cNvPr>
          <p:cNvSpPr>
            <a:spLocks noGrp="1"/>
          </p:cNvSpPr>
          <p:nvPr>
            <p:ph sz="quarter" idx="13"/>
          </p:nvPr>
        </p:nvSpPr>
        <p:spPr>
          <a:xfrm>
            <a:off x="0" y="0"/>
            <a:ext cx="12190413" cy="1371600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12950776" y="2316956"/>
            <a:ext cx="10642649" cy="1515272"/>
          </a:xfrm>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12950778" y="4606925"/>
            <a:ext cx="10642647" cy="835025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9A94D7BD-A7BE-4838-9EE2-C406349F2BC7}" type="datetime1">
              <a:rPr lang="da-DK" smtClean="0"/>
              <a:t>18-09-2024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0" name="Billede 9">
            <a:extLst>
              <a:ext uri="{FF2B5EF4-FFF2-40B4-BE49-F238E27FC236}">
                <a16:creationId xmlns:a16="http://schemas.microsoft.com/office/drawing/2014/main" id="{DF6F7EC8-BCF1-4BD8-907F-3D0ED67500C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13626441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killeblad_Bille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297113"/>
            <a:ext cx="22823537" cy="4560887"/>
          </a:xfrm>
        </p:spPr>
        <p:txBody>
          <a:bodyPr anchor="b"/>
          <a:lstStyle>
            <a:lvl1pPr algn="ctr">
              <a:lnSpc>
                <a:spcPts val="17000"/>
              </a:lnSpc>
              <a:defRPr sz="150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E70113D6-391F-4648-AB31-8BC19531B733}" type="datetime1">
              <a:rPr lang="da-DK" smtClean="0"/>
              <a:t>18-09-2024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smtClean="0"/>
              <a:t>Roskildemodellen</a:t>
            </a:r>
            <a:endParaRPr lang="da-DK" sz="16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16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3657600" y="7920000"/>
            <a:ext cx="17659350" cy="2520000"/>
          </a:xfrm>
        </p:spPr>
        <p:txBody>
          <a:bodyPr/>
          <a:lstStyle>
            <a:lvl1pPr algn="ctr">
              <a:buNone/>
              <a:defRPr/>
            </a:lvl1pPr>
            <a:lvl2pPr>
              <a:buNone/>
              <a:defRPr/>
            </a:lvl2pPr>
            <a:lvl3pPr>
              <a:buNone/>
              <a:defRPr/>
            </a:lvl3pPr>
            <a:lvl4pPr>
              <a:buNone/>
              <a:defRPr/>
            </a:lvl4pPr>
            <a:lvl5pPr>
              <a:buNone/>
              <a:defRPr/>
            </a:lvl5pPr>
          </a:lstStyle>
          <a:p>
            <a:pPr lvl="0"/>
            <a:r>
              <a:rPr lang="da-DK" dirty="0"/>
              <a:t>Klik for at redigere teksttypografierne i masteren</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sp>
        <p:nvSpPr>
          <p:cNvPr id="9" name="Tekstfelt 8">
            <a:extLst>
              <a:ext uri="{FF2B5EF4-FFF2-40B4-BE49-F238E27FC236}">
                <a16:creationId xmlns:a16="http://schemas.microsoft.com/office/drawing/2014/main" id="{652D816A-0D09-49EF-B4AE-936CA1C6689C}"/>
              </a:ext>
            </a:extLst>
          </p:cNvPr>
          <p:cNvSpPr txBox="1"/>
          <p:nvPr userDrawn="1"/>
        </p:nvSpPr>
        <p:spPr>
          <a:xfrm>
            <a:off x="24775961" y="2334118"/>
            <a:ext cx="3894290" cy="1744067"/>
          </a:xfrm>
          <a:prstGeom prst="rect">
            <a:avLst/>
          </a:prstGeom>
          <a:noFill/>
        </p:spPr>
        <p:txBody>
          <a:bodyPr wrap="square" lIns="0" tIns="0" rIns="0" bIns="0" rtlCol="0">
            <a:spAutoFit/>
          </a:bodyPr>
          <a:lstStyle/>
          <a:p>
            <a:r>
              <a:rPr lang="da-DK" sz="1500" b="1" dirty="0"/>
              <a:t>Udskift baggrundsbilledet</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under ”Indsæt billede fra”,  klikker du på ”Fil…”</a:t>
            </a:r>
          </a:p>
          <a:p>
            <a:pPr marL="171450" indent="-171450">
              <a:spcAft>
                <a:spcPts val="500"/>
              </a:spcAft>
              <a:buFont typeface="Arial" panose="020B0604020202020204" pitchFamily="34" charset="0"/>
              <a:buChar char="•"/>
            </a:pPr>
            <a:r>
              <a:rPr lang="da-DK" sz="1500" dirty="0"/>
              <a:t>Vælg derefter det ønskede billede</a:t>
            </a:r>
          </a:p>
        </p:txBody>
      </p:sp>
      <p:sp>
        <p:nvSpPr>
          <p:cNvPr id="10" name="Tekstfelt 9">
            <a:extLst>
              <a:ext uri="{FF2B5EF4-FFF2-40B4-BE49-F238E27FC236}">
                <a16:creationId xmlns:a16="http://schemas.microsoft.com/office/drawing/2014/main" id="{9838F9B4-2129-4AA7-8102-16F1BB636A41}"/>
              </a:ext>
            </a:extLst>
          </p:cNvPr>
          <p:cNvSpPr txBox="1"/>
          <p:nvPr userDrawn="1"/>
        </p:nvSpPr>
        <p:spPr>
          <a:xfrm>
            <a:off x="24775960" y="4401293"/>
            <a:ext cx="4092953" cy="1615827"/>
          </a:xfrm>
          <a:prstGeom prst="rect">
            <a:avLst/>
          </a:prstGeom>
          <a:noFill/>
        </p:spPr>
        <p:txBody>
          <a:bodyPr wrap="square" lIns="0" tIns="0" rIns="0" bIns="0" rtlCol="0">
            <a:spAutoFit/>
          </a:bodyPr>
          <a:lstStyle/>
          <a:p>
            <a:r>
              <a:rPr lang="da-DK" sz="1500" b="1" dirty="0"/>
              <a:t>Anvendelse af billeder eller video</a:t>
            </a:r>
            <a:r>
              <a:rPr lang="da-DK" sz="1500" b="0" dirty="0"/>
              <a:t> med personer på kræver samtykke fra de pågældende personer.</a:t>
            </a:r>
          </a:p>
          <a:p>
            <a:r>
              <a:rPr lang="da-DK" sz="1500" b="1" dirty="0"/>
              <a:t>Få samtykkeerklæring</a:t>
            </a:r>
            <a:r>
              <a:rPr lang="da-DK" sz="1500" b="0" dirty="0"/>
              <a:t> i Kommunikation eller hent den på </a:t>
            </a:r>
            <a:r>
              <a:rPr lang="da-DK" sz="1500" b="0" dirty="0" err="1"/>
              <a:t>intra</a:t>
            </a:r>
            <a:r>
              <a:rPr lang="da-DK" sz="1500" b="0" dirty="0"/>
              <a:t> under Kommunikation.</a:t>
            </a:r>
          </a:p>
          <a:p>
            <a:endParaRPr lang="da-DK" sz="1500" b="0" dirty="0"/>
          </a:p>
        </p:txBody>
      </p:sp>
      <p:pic>
        <p:nvPicPr>
          <p:cNvPr id="12" name="Billede 11">
            <a:extLst>
              <a:ext uri="{FF2B5EF4-FFF2-40B4-BE49-F238E27FC236}">
                <a16:creationId xmlns:a16="http://schemas.microsoft.com/office/drawing/2014/main" id="{D77B15B4-4E93-4969-8E52-FD1E04248D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80612" y="5538"/>
            <a:ext cx="3722021" cy="2093637"/>
          </a:xfrm>
          <a:prstGeom prst="rect">
            <a:avLst/>
          </a:prstGeom>
        </p:spPr>
      </p:pic>
      <p:pic>
        <p:nvPicPr>
          <p:cNvPr id="11" name="Billede 10">
            <a:extLst>
              <a:ext uri="{FF2B5EF4-FFF2-40B4-BE49-F238E27FC236}">
                <a16:creationId xmlns:a16="http://schemas.microsoft.com/office/drawing/2014/main" id="{6DFD37EF-98A6-4939-9215-41A3F85A4B89}"/>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97143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killeblad_Hvid sky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297113"/>
            <a:ext cx="22823537" cy="4560887"/>
          </a:xfrm>
        </p:spPr>
        <p:txBody>
          <a:bodyPr anchor="b"/>
          <a:lstStyle>
            <a:lvl1pPr algn="ctr">
              <a:lnSpc>
                <a:spcPts val="17000"/>
              </a:lnSpc>
              <a:defRPr sz="150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EEE267DD-8EF7-46A3-8D41-62F6A9590306}" type="datetime1">
              <a:rPr lang="da-DK" smtClean="0"/>
              <a:t>18-09-2024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smtClean="0"/>
              <a:t>Roskildemodellen</a:t>
            </a:r>
            <a:endParaRPr lang="da-DK" sz="16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16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3657600" y="7920000"/>
            <a:ext cx="17659350" cy="2520000"/>
          </a:xfrm>
        </p:spPr>
        <p:txBody>
          <a:bodyPr/>
          <a:lstStyle>
            <a:lvl1pPr algn="ctr">
              <a:buNone/>
              <a:defRPr/>
            </a:lvl1pPr>
            <a:lvl2pPr>
              <a:buNone/>
              <a:defRPr/>
            </a:lvl2pPr>
            <a:lvl3pPr>
              <a:buNone/>
              <a:defRPr/>
            </a:lvl3pPr>
            <a:lvl4pPr>
              <a:buNone/>
              <a:defRPr/>
            </a:lvl4pPr>
            <a:lvl5pPr>
              <a:buNone/>
              <a:defRPr/>
            </a:lvl5pPr>
          </a:lstStyle>
          <a:p>
            <a:pPr lvl="0"/>
            <a:r>
              <a:rPr lang="da-DK" dirty="0"/>
              <a:t>Klik for at redigere teksttypografierne i masteren</a:t>
            </a:r>
          </a:p>
        </p:txBody>
      </p:sp>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 y="10660579"/>
            <a:ext cx="24382413" cy="3055421"/>
          </a:xfrm>
          <a:prstGeom prst="rect">
            <a:avLst/>
          </a:prstGeom>
        </p:spPr>
      </p:pic>
      <p:sp>
        <p:nvSpPr>
          <p:cNvPr id="13" name="Tekstfelt 12">
            <a:extLst>
              <a:ext uri="{FF2B5EF4-FFF2-40B4-BE49-F238E27FC236}">
                <a16:creationId xmlns:a16="http://schemas.microsoft.com/office/drawing/2014/main" id="{A063DB80-7AC2-4E9E-9768-1CF1E52EE530}"/>
              </a:ext>
            </a:extLst>
          </p:cNvPr>
          <p:cNvSpPr txBox="1"/>
          <p:nvPr userDrawn="1"/>
        </p:nvSpPr>
        <p:spPr>
          <a:xfrm>
            <a:off x="24775960" y="54826"/>
            <a:ext cx="3894290" cy="2507147"/>
          </a:xfrm>
          <a:prstGeom prst="rect">
            <a:avLst/>
          </a:prstGeom>
          <a:noFill/>
        </p:spPr>
        <p:txBody>
          <a:bodyPr wrap="square" lIns="0" tIns="0" rIns="0" bIns="108000" rtlCol="0">
            <a:spAutoFit/>
          </a:bodyPr>
          <a:lstStyle/>
          <a:p>
            <a:r>
              <a:rPr lang="da-DK" sz="1500" b="1" dirty="0"/>
              <a:t>Ændre baggrundsfarve</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kliker du på </a:t>
            </a:r>
          </a:p>
          <a:p>
            <a:pPr marL="171450" indent="-171450">
              <a:spcAft>
                <a:spcPts val="500"/>
              </a:spcAft>
              <a:buFont typeface="Arial" panose="020B0604020202020204" pitchFamily="34" charset="0"/>
              <a:buChar char="•"/>
            </a:pPr>
            <a:r>
              <a:rPr lang="da-DK" sz="1500" dirty="0"/>
              <a:t>Vælg derefter den ønskede farve.</a:t>
            </a:r>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p:txBody>
      </p:sp>
      <p:pic>
        <p:nvPicPr>
          <p:cNvPr id="17" name="Billede 16">
            <a:extLst>
              <a:ext uri="{FF2B5EF4-FFF2-40B4-BE49-F238E27FC236}">
                <a16:creationId xmlns:a16="http://schemas.microsoft.com/office/drawing/2014/main" id="{43AFCEE5-AE1D-4119-BB4F-C2E4D79255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96420" y="981086"/>
            <a:ext cx="485843" cy="304843"/>
          </a:xfrm>
          <a:prstGeom prst="rect">
            <a:avLst/>
          </a:prstGeom>
        </p:spPr>
      </p:pic>
      <p:pic>
        <p:nvPicPr>
          <p:cNvPr id="19" name="Billede 18">
            <a:extLst>
              <a:ext uri="{FF2B5EF4-FFF2-40B4-BE49-F238E27FC236}">
                <a16:creationId xmlns:a16="http://schemas.microsoft.com/office/drawing/2014/main" id="{D6C0182D-3DB4-4378-9EE7-09ADAAF5E6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089"/>
          <a:stretch/>
        </p:blipFill>
        <p:spPr>
          <a:xfrm>
            <a:off x="24983604" y="1598609"/>
            <a:ext cx="1613615" cy="409632"/>
          </a:xfrm>
          <a:prstGeom prst="rect">
            <a:avLst/>
          </a:prstGeom>
        </p:spPr>
      </p:pic>
      <p:pic>
        <p:nvPicPr>
          <p:cNvPr id="15" name="Billede 14">
            <a:extLst>
              <a:ext uri="{FF2B5EF4-FFF2-40B4-BE49-F238E27FC236}">
                <a16:creationId xmlns:a16="http://schemas.microsoft.com/office/drawing/2014/main" id="{89CEF612-5267-4898-BD96-3AB81BAF3C16}"/>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3681808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1C24E-45D4-4A63-8F0A-0F896808B28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2A93B06-4C0A-4DB6-982A-BABDCAB0EC34}"/>
              </a:ext>
            </a:extLst>
          </p:cNvPr>
          <p:cNvSpPr>
            <a:spLocks noGrp="1"/>
          </p:cNvSpPr>
          <p:nvPr>
            <p:ph type="dt" sz="half" idx="10"/>
          </p:nvPr>
        </p:nvSpPr>
        <p:spPr/>
        <p:txBody>
          <a:bodyPr/>
          <a:lstStyle/>
          <a:p>
            <a:fld id="{1513F516-0A45-4014-9E4C-D96C60E24C7A}" type="datetime1">
              <a:rPr lang="da-DK" smtClean="0"/>
              <a:t>18-09-2024</a:t>
            </a:fld>
            <a:endParaRPr lang="da-DK"/>
          </a:p>
        </p:txBody>
      </p:sp>
      <p:sp>
        <p:nvSpPr>
          <p:cNvPr id="4" name="Pladsholder til sidefod 3">
            <a:extLst>
              <a:ext uri="{FF2B5EF4-FFF2-40B4-BE49-F238E27FC236}">
                <a16:creationId xmlns:a16="http://schemas.microsoft.com/office/drawing/2014/main" id="{E7248878-C20B-4286-822C-D78C4238ABE9}"/>
              </a:ext>
            </a:extLst>
          </p:cNvPr>
          <p:cNvSpPr>
            <a:spLocks noGrp="1"/>
          </p:cNvSpPr>
          <p:nvPr>
            <p:ph type="ftr" sz="quarter" idx="11"/>
          </p:nvPr>
        </p:nvSpPr>
        <p:spPr/>
        <p:txBody>
          <a:bodyPr/>
          <a:lstStyle/>
          <a:p>
            <a:r>
              <a:rPr lang="da-DK" smtClean="0"/>
              <a:t>Roskildemodellen</a:t>
            </a:r>
            <a:endParaRPr lang="da-DK"/>
          </a:p>
        </p:txBody>
      </p:sp>
      <p:sp>
        <p:nvSpPr>
          <p:cNvPr id="5" name="Pladsholder til slidenummer 4">
            <a:extLst>
              <a:ext uri="{FF2B5EF4-FFF2-40B4-BE49-F238E27FC236}">
                <a16:creationId xmlns:a16="http://schemas.microsoft.com/office/drawing/2014/main" id="{702E00CF-D9C5-4DB3-84B4-4EFCEEDE6E2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descr="Et billede, der indeholder bord&#10;&#10;Automatisk genereret beskrivelse">
            <a:extLst>
              <a:ext uri="{FF2B5EF4-FFF2-40B4-BE49-F238E27FC236}">
                <a16:creationId xmlns:a16="http://schemas.microsoft.com/office/drawing/2014/main" id="{7895239D-2C2B-4862-8ABB-4370C582FA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5960" y="0"/>
            <a:ext cx="3722022" cy="2086192"/>
          </a:xfrm>
          <a:prstGeom prst="rect">
            <a:avLst/>
          </a:prstGeom>
        </p:spPr>
      </p:pic>
      <p:sp>
        <p:nvSpPr>
          <p:cNvPr id="10" name="Tekstfelt 9">
            <a:extLst>
              <a:ext uri="{FF2B5EF4-FFF2-40B4-BE49-F238E27FC236}">
                <a16:creationId xmlns:a16="http://schemas.microsoft.com/office/drawing/2014/main" id="{D229F162-FAE4-4991-9018-8B83C4D32644}"/>
              </a:ext>
            </a:extLst>
          </p:cNvPr>
          <p:cNvSpPr txBox="1"/>
          <p:nvPr userDrawn="1"/>
        </p:nvSpPr>
        <p:spPr>
          <a:xfrm>
            <a:off x="24775960" y="2355578"/>
            <a:ext cx="3894290" cy="1263217"/>
          </a:xfrm>
          <a:prstGeom prst="rect">
            <a:avLst/>
          </a:prstGeom>
          <a:noFill/>
        </p:spPr>
        <p:txBody>
          <a:bodyPr wrap="square" lIns="0" tIns="0" rIns="0" bIns="108000" rtlCol="0">
            <a:spAutoFit/>
          </a:bodyPr>
          <a:lstStyle/>
          <a:p>
            <a:r>
              <a:rPr lang="da-DK" sz="1500" b="1" dirty="0"/>
              <a:t>Placer indholdet korrekt</a:t>
            </a:r>
            <a:r>
              <a:rPr lang="da-DK" sz="1500" b="0" dirty="0"/>
              <a:t> ved at vælge Vis og derunder Hjælpelinjer.</a:t>
            </a:r>
            <a:br>
              <a:rPr lang="da-DK" sz="1500" b="0" dirty="0"/>
            </a:br>
            <a:r>
              <a:rPr lang="da-DK" sz="1500" b="0" dirty="0"/>
              <a:t>Med disse røde linjer kan du sikre at du følger linjerne som er på de øvrige layouts.</a:t>
            </a:r>
            <a:endParaRPr lang="da-DK" sz="1500" dirty="0"/>
          </a:p>
        </p:txBody>
      </p:sp>
      <p:pic>
        <p:nvPicPr>
          <p:cNvPr id="11" name="Billede 10">
            <a:extLst>
              <a:ext uri="{FF2B5EF4-FFF2-40B4-BE49-F238E27FC236}">
                <a16:creationId xmlns:a16="http://schemas.microsoft.com/office/drawing/2014/main" id="{3CDD56BE-3B1A-4D93-A5A5-4CA330C02BE7}"/>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426215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Layou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7" y="4606927"/>
            <a:ext cx="11051452" cy="8350250"/>
          </a:xfrm>
        </p:spPr>
        <p:txBody>
          <a:bodyPr/>
          <a:lstStyle>
            <a:lvl1pPr>
              <a:lnSpc>
                <a:spcPts val="3000"/>
              </a:lnSpc>
              <a:defRPr/>
            </a:lvl1pPr>
            <a:lvl2pPr>
              <a:lnSpc>
                <a:spcPts val="3000"/>
              </a:lnSpc>
              <a:defRPr/>
            </a:lvl2pPr>
            <a:lvl3pPr>
              <a:lnSpc>
                <a:spcPts val="3000"/>
              </a:lnSpc>
              <a:defRPr/>
            </a:lvl3pPr>
            <a:lvl4pPr>
              <a:lnSpc>
                <a:spcPts val="3000"/>
              </a:lnSpc>
              <a:defRPr/>
            </a:lvl4pPr>
            <a:lvl5pPr>
              <a:lnSpc>
                <a:spcPts val="3000"/>
              </a:lnSpc>
              <a:defRPr/>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12530914" y="4619627"/>
            <a:ext cx="11051452"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6D43A718-6007-4642-9952-79990C1ABFE2}"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0" name="Billede 9">
            <a:extLst>
              <a:ext uri="{FF2B5EF4-FFF2-40B4-BE49-F238E27FC236}">
                <a16:creationId xmlns:a16="http://schemas.microsoft.com/office/drawing/2014/main" id="{027E7E58-FB75-41BD-B5A3-566BE2E909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grpSp>
        <p:nvGrpSpPr>
          <p:cNvPr id="16" name="Gruppe 15">
            <a:extLst>
              <a:ext uri="{FF2B5EF4-FFF2-40B4-BE49-F238E27FC236}">
                <a16:creationId xmlns:a16="http://schemas.microsoft.com/office/drawing/2014/main" id="{E5E16948-0ACC-44D4-BB04-D707FA1512B5}"/>
              </a:ext>
            </a:extLst>
          </p:cNvPr>
          <p:cNvGrpSpPr/>
          <p:nvPr userDrawn="1"/>
        </p:nvGrpSpPr>
        <p:grpSpPr>
          <a:xfrm>
            <a:off x="24464211" y="4871401"/>
            <a:ext cx="4206040" cy="3934177"/>
            <a:chOff x="24464211" y="4871401"/>
            <a:chExt cx="4206040" cy="3934177"/>
          </a:xfrm>
        </p:grpSpPr>
        <p:sp>
          <p:nvSpPr>
            <p:cNvPr id="17" name="Tekstfelt 16">
              <a:extLst>
                <a:ext uri="{FF2B5EF4-FFF2-40B4-BE49-F238E27FC236}">
                  <a16:creationId xmlns:a16="http://schemas.microsoft.com/office/drawing/2014/main" id="{F69C76C2-F1FC-4EDB-B256-D76B69962CB2}"/>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18" name="Billede 17">
              <a:extLst>
                <a:ext uri="{FF2B5EF4-FFF2-40B4-BE49-F238E27FC236}">
                  <a16:creationId xmlns:a16="http://schemas.microsoft.com/office/drawing/2014/main" id="{F1E43EAD-34F7-4627-BCA4-7F2A0E5ED7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19" name="Pil: venstre 18">
              <a:extLst>
                <a:ext uri="{FF2B5EF4-FFF2-40B4-BE49-F238E27FC236}">
                  <a16:creationId xmlns:a16="http://schemas.microsoft.com/office/drawing/2014/main" id="{DFD1059F-0C2C-4E9F-A9AB-EA26359D4B8D}"/>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0" name="Billede 19">
              <a:extLst>
                <a:ext uri="{FF2B5EF4-FFF2-40B4-BE49-F238E27FC236}">
                  <a16:creationId xmlns:a16="http://schemas.microsoft.com/office/drawing/2014/main" id="{6EF02837-8C2D-4055-AC2D-F74CC02295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3847420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84D1A66-6420-4F6C-B9CC-4ED80FC7DC9D}"/>
              </a:ext>
            </a:extLst>
          </p:cNvPr>
          <p:cNvSpPr>
            <a:spLocks noGrp="1"/>
          </p:cNvSpPr>
          <p:nvPr>
            <p:ph type="dt" sz="half" idx="10"/>
          </p:nvPr>
        </p:nvSpPr>
        <p:spPr/>
        <p:txBody>
          <a:bodyPr/>
          <a:lstStyle/>
          <a:p>
            <a:fld id="{D3C6B127-D1C0-4366-A160-28663DD54BB1}" type="datetime1">
              <a:rPr lang="da-DK" smtClean="0"/>
              <a:t>18-09-2024</a:t>
            </a:fld>
            <a:endParaRPr lang="da-DK"/>
          </a:p>
        </p:txBody>
      </p:sp>
      <p:sp>
        <p:nvSpPr>
          <p:cNvPr id="3" name="Pladsholder til sidefod 2">
            <a:extLst>
              <a:ext uri="{FF2B5EF4-FFF2-40B4-BE49-F238E27FC236}">
                <a16:creationId xmlns:a16="http://schemas.microsoft.com/office/drawing/2014/main" id="{575EC9E4-350D-4404-A77C-071BE768ECEC}"/>
              </a:ext>
            </a:extLst>
          </p:cNvPr>
          <p:cNvSpPr>
            <a:spLocks noGrp="1"/>
          </p:cNvSpPr>
          <p:nvPr>
            <p:ph type="ftr" sz="quarter" idx="11"/>
          </p:nvPr>
        </p:nvSpPr>
        <p:spPr/>
        <p:txBody>
          <a:bodyPr/>
          <a:lstStyle/>
          <a:p>
            <a:r>
              <a:rPr lang="da-DK" smtClean="0"/>
              <a:t>Roskildemodellen</a:t>
            </a:r>
            <a:endParaRPr lang="da-DK"/>
          </a:p>
        </p:txBody>
      </p:sp>
      <p:sp>
        <p:nvSpPr>
          <p:cNvPr id="4" name="Pladsholder til slidenummer 3">
            <a:extLst>
              <a:ext uri="{FF2B5EF4-FFF2-40B4-BE49-F238E27FC236}">
                <a16:creationId xmlns:a16="http://schemas.microsoft.com/office/drawing/2014/main" id="{21C7C959-7509-488A-97B0-520A8EB0ACA5}"/>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6" name="Billede 5" descr="Et billede, der indeholder bord&#10;&#10;Automatisk genereret beskrivelse">
            <a:extLst>
              <a:ext uri="{FF2B5EF4-FFF2-40B4-BE49-F238E27FC236}">
                <a16:creationId xmlns:a16="http://schemas.microsoft.com/office/drawing/2014/main" id="{FAE7EC09-4572-43B1-AE32-1B730AEC0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75960" y="0"/>
            <a:ext cx="3722022" cy="2086192"/>
          </a:xfrm>
          <a:prstGeom prst="rect">
            <a:avLst/>
          </a:prstGeom>
        </p:spPr>
      </p:pic>
      <p:sp>
        <p:nvSpPr>
          <p:cNvPr id="7" name="Tekstfelt 6">
            <a:extLst>
              <a:ext uri="{FF2B5EF4-FFF2-40B4-BE49-F238E27FC236}">
                <a16:creationId xmlns:a16="http://schemas.microsoft.com/office/drawing/2014/main" id="{BF701AD2-E04F-4DB5-A42E-BCA54F82A6F4}"/>
              </a:ext>
            </a:extLst>
          </p:cNvPr>
          <p:cNvSpPr txBox="1"/>
          <p:nvPr userDrawn="1"/>
        </p:nvSpPr>
        <p:spPr>
          <a:xfrm>
            <a:off x="24775960" y="2355578"/>
            <a:ext cx="3894290" cy="1263217"/>
          </a:xfrm>
          <a:prstGeom prst="rect">
            <a:avLst/>
          </a:prstGeom>
          <a:noFill/>
        </p:spPr>
        <p:txBody>
          <a:bodyPr wrap="square" lIns="0" tIns="0" rIns="0" bIns="108000" rtlCol="0">
            <a:spAutoFit/>
          </a:bodyPr>
          <a:lstStyle/>
          <a:p>
            <a:r>
              <a:rPr lang="da-DK" sz="1500" b="1" dirty="0"/>
              <a:t>Placer indholdet korrekt</a:t>
            </a:r>
            <a:r>
              <a:rPr lang="da-DK" sz="1500" b="0" dirty="0"/>
              <a:t> ved at vælge Vis og derunder Hjælpelinjer.</a:t>
            </a:r>
            <a:br>
              <a:rPr lang="da-DK" sz="1500" b="0" dirty="0"/>
            </a:br>
            <a:r>
              <a:rPr lang="da-DK" sz="1500" b="0" dirty="0"/>
              <a:t>Med disse røde linjer kan du sikre at du følger linjerne som er på de øvrige layouts.</a:t>
            </a:r>
            <a:endParaRPr lang="da-DK" sz="1500" dirty="0"/>
          </a:p>
        </p:txBody>
      </p:sp>
      <p:pic>
        <p:nvPicPr>
          <p:cNvPr id="8" name="Billede 7">
            <a:extLst>
              <a:ext uri="{FF2B5EF4-FFF2-40B4-BE49-F238E27FC236}">
                <a16:creationId xmlns:a16="http://schemas.microsoft.com/office/drawing/2014/main" id="{2710EA03-45EF-4F26-A6D6-DF90961F64D0}"/>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Tree>
    <p:extLst>
      <p:ext uri="{BB962C8B-B14F-4D97-AF65-F5344CB8AC3E}">
        <p14:creationId xmlns:p14="http://schemas.microsoft.com/office/powerpoint/2010/main" val="3589042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slutning_Sort Skyline">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ext uri="{D42A27DB-BD31-4B8C-83A1-F6EECF244321}">
                <p14:modId xmlns:p14="http://schemas.microsoft.com/office/powerpoint/2010/main" val="1295895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1"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777826" y="2355578"/>
            <a:ext cx="22823537" cy="2208537"/>
          </a:xfrm>
        </p:spPr>
        <p:txBody>
          <a:bodyPr vert="horz" anchor="b"/>
          <a:lstStyle>
            <a:lvl1pPr algn="ctr">
              <a:lnSpc>
                <a:spcPts val="17000"/>
              </a:lnSpc>
              <a:defRPr sz="150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3520847" y="5264727"/>
            <a:ext cx="17659350" cy="2208537"/>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a:t>
            </a:r>
            <a:br>
              <a:rPr lang="da-DK" dirty="0"/>
            </a:br>
            <a:r>
              <a:rPr lang="da-DK" dirty="0"/>
              <a:t>Kontakt mig… Meld dig til…</a:t>
            </a:r>
          </a:p>
        </p:txBody>
      </p:sp>
      <p:pic>
        <p:nvPicPr>
          <p:cNvPr id="14" name="Billede 13">
            <a:extLst>
              <a:ext uri="{FF2B5EF4-FFF2-40B4-BE49-F238E27FC236}">
                <a16:creationId xmlns:a16="http://schemas.microsoft.com/office/drawing/2014/main" id="{3254391F-9822-4362-9AD4-8E9E38D7285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3" y="10660579"/>
            <a:ext cx="24382413" cy="3055421"/>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17935679" y="7978768"/>
            <a:ext cx="5703887" cy="2376488"/>
          </a:xfrm>
        </p:spPr>
        <p:txBody>
          <a:bodyPr/>
          <a:lstStyle>
            <a:lvl1pPr marL="0" indent="0">
              <a:lnSpc>
                <a:spcPts val="3700"/>
              </a:lnSpc>
              <a:spcBef>
                <a:spcPts val="0"/>
              </a:spcBef>
              <a:buNone/>
              <a:defRPr sz="3000"/>
            </a:lvl1pPr>
            <a:lvl2pPr marL="548640" indent="0">
              <a:buNone/>
              <a:defRPr/>
            </a:lvl2pPr>
            <a:lvl3pPr marL="1097280" indent="0">
              <a:buNone/>
              <a:defRPr/>
            </a:lvl3pPr>
            <a:lvl4pPr marL="1645920" indent="0">
              <a:buNone/>
              <a:defRPr/>
            </a:lvl4pPr>
            <a:lvl5pPr marL="2194560" indent="0">
              <a:buNone/>
              <a:defRPr/>
            </a:lvl5pPr>
          </a:lstStyle>
          <a:p>
            <a:pPr lvl="0"/>
            <a:r>
              <a:rPr lang="da-DK" dirty="0"/>
              <a:t>Kontaktinformation</a:t>
            </a:r>
          </a:p>
        </p:txBody>
      </p:sp>
      <p:pic>
        <p:nvPicPr>
          <p:cNvPr id="13" name="Billede 12">
            <a:extLst>
              <a:ext uri="{FF2B5EF4-FFF2-40B4-BE49-F238E27FC236}">
                <a16:creationId xmlns:a16="http://schemas.microsoft.com/office/drawing/2014/main" id="{3BA55DDA-518D-4BB4-AD89-2AD9E797AE3F}"/>
              </a:ext>
            </a:extLst>
          </p:cNvPr>
          <p:cNvPicPr>
            <a:picLocks noChangeAspect="1"/>
          </p:cNvPicPr>
          <p:nvPr userDrawn="1"/>
        </p:nvPicPr>
        <p:blipFill>
          <a:blip r:embed="rId7" cstate="hqprint">
            <a:extLst>
              <a:ext uri="{28A0092B-C50C-407E-A947-70E740481C1C}">
                <a14:useLocalDpi xmlns:a14="http://schemas.microsoft.com/office/drawing/2010/main" val="0"/>
              </a:ext>
            </a:extLst>
          </a:blip>
          <a:srcRect/>
          <a:stretch/>
        </p:blipFill>
        <p:spPr>
          <a:xfrm>
            <a:off x="796876" y="778958"/>
            <a:ext cx="2104800" cy="761950"/>
          </a:xfrm>
          <a:prstGeom prst="rect">
            <a:avLst/>
          </a:prstGeom>
        </p:spPr>
      </p:pic>
      <p:sp>
        <p:nvSpPr>
          <p:cNvPr id="15" name="Tekstfelt 14">
            <a:extLst>
              <a:ext uri="{FF2B5EF4-FFF2-40B4-BE49-F238E27FC236}">
                <a16:creationId xmlns:a16="http://schemas.microsoft.com/office/drawing/2014/main" id="{B7D70AA6-C4B5-46F3-BD77-8FFA2C706588}"/>
              </a:ext>
            </a:extLst>
          </p:cNvPr>
          <p:cNvSpPr txBox="1"/>
          <p:nvPr userDrawn="1"/>
        </p:nvSpPr>
        <p:spPr>
          <a:xfrm>
            <a:off x="24775960" y="54826"/>
            <a:ext cx="3894290" cy="2507147"/>
          </a:xfrm>
          <a:prstGeom prst="rect">
            <a:avLst/>
          </a:prstGeom>
          <a:noFill/>
        </p:spPr>
        <p:txBody>
          <a:bodyPr wrap="square" lIns="0" tIns="0" rIns="0" bIns="108000" rtlCol="0">
            <a:spAutoFit/>
          </a:bodyPr>
          <a:lstStyle/>
          <a:p>
            <a:r>
              <a:rPr lang="da-DK" sz="1500" b="1" dirty="0"/>
              <a:t>Ændre baggrundsfarve</a:t>
            </a:r>
            <a:r>
              <a:rPr lang="da-DK" sz="1500" dirty="0"/>
              <a:t> på følgende måde:</a:t>
            </a:r>
          </a:p>
          <a:p>
            <a:pPr marL="171450" indent="-171450">
              <a:spcAft>
                <a:spcPts val="500"/>
              </a:spcAft>
              <a:buFont typeface="Arial" panose="020B0604020202020204" pitchFamily="34" charset="0"/>
              <a:buChar char="•"/>
            </a:pPr>
            <a:r>
              <a:rPr lang="da-DK" sz="1500" dirty="0"/>
              <a:t>Højreklik og vælg ”Formater baggrund”.</a:t>
            </a:r>
          </a:p>
          <a:p>
            <a:pPr marL="171450" indent="-171450">
              <a:spcAft>
                <a:spcPts val="500"/>
              </a:spcAft>
              <a:buFont typeface="Arial" panose="020B0604020202020204" pitchFamily="34" charset="0"/>
              <a:buChar char="•"/>
            </a:pPr>
            <a:r>
              <a:rPr lang="da-DK" sz="1500" dirty="0"/>
              <a:t>I panelet til højre kliker du på </a:t>
            </a:r>
          </a:p>
          <a:p>
            <a:pPr marL="171450" indent="-171450">
              <a:spcAft>
                <a:spcPts val="500"/>
              </a:spcAft>
              <a:buFont typeface="Arial" panose="020B0604020202020204" pitchFamily="34" charset="0"/>
              <a:buChar char="•"/>
            </a:pPr>
            <a:r>
              <a:rPr lang="da-DK" sz="1500" dirty="0"/>
              <a:t>Vælg derefter den ønskede farve.</a:t>
            </a:r>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a:p>
            <a:pPr marL="171450" indent="-171450">
              <a:spcAft>
                <a:spcPts val="500"/>
              </a:spcAft>
              <a:buFont typeface="Arial" panose="020B0604020202020204" pitchFamily="34" charset="0"/>
              <a:buChar char="•"/>
            </a:pPr>
            <a:endParaRPr lang="da-DK" sz="1500" dirty="0"/>
          </a:p>
        </p:txBody>
      </p:sp>
      <p:pic>
        <p:nvPicPr>
          <p:cNvPr id="17" name="Billede 16">
            <a:extLst>
              <a:ext uri="{FF2B5EF4-FFF2-40B4-BE49-F238E27FC236}">
                <a16:creationId xmlns:a16="http://schemas.microsoft.com/office/drawing/2014/main" id="{BF6491D7-E780-48F9-BA66-16167767117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7796420" y="981086"/>
            <a:ext cx="485843" cy="304843"/>
          </a:xfrm>
          <a:prstGeom prst="rect">
            <a:avLst/>
          </a:prstGeom>
        </p:spPr>
      </p:pic>
      <p:pic>
        <p:nvPicPr>
          <p:cNvPr id="18" name="Billede 17">
            <a:extLst>
              <a:ext uri="{FF2B5EF4-FFF2-40B4-BE49-F238E27FC236}">
                <a16:creationId xmlns:a16="http://schemas.microsoft.com/office/drawing/2014/main" id="{E17A2B27-54DA-4CF1-9822-A5A9B39274D1}"/>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2089"/>
          <a:stretch/>
        </p:blipFill>
        <p:spPr>
          <a:xfrm>
            <a:off x="24983604" y="1598609"/>
            <a:ext cx="1613615" cy="409632"/>
          </a:xfrm>
          <a:prstGeom prst="rect">
            <a:avLst/>
          </a:prstGeom>
        </p:spPr>
      </p:pic>
    </p:spTree>
    <p:extLst>
      <p:ext uri="{BB962C8B-B14F-4D97-AF65-F5344CB8AC3E}">
        <p14:creationId xmlns:p14="http://schemas.microsoft.com/office/powerpoint/2010/main" val="387132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Layout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796876" y="4606927"/>
            <a:ext cx="5673354"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7222659" y="4619627"/>
            <a:ext cx="16359707"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2BC98A2F-28D4-40E7-98C9-7E6F277CF490}"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60837FE4-9CBB-489D-A246-FD1853433C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11" name="Billede 10">
            <a:extLst>
              <a:ext uri="{FF2B5EF4-FFF2-40B4-BE49-F238E27FC236}">
                <a16:creationId xmlns:a16="http://schemas.microsoft.com/office/drawing/2014/main" id="{BA3F041A-8573-42B6-BE1A-0F21FF8B37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1" y="0"/>
            <a:ext cx="3722868" cy="2097022"/>
          </a:xfrm>
          <a:prstGeom prst="rect">
            <a:avLst/>
          </a:prstGeom>
        </p:spPr>
      </p:pic>
      <p:grpSp>
        <p:nvGrpSpPr>
          <p:cNvPr id="19" name="Gruppe 18">
            <a:extLst>
              <a:ext uri="{FF2B5EF4-FFF2-40B4-BE49-F238E27FC236}">
                <a16:creationId xmlns:a16="http://schemas.microsoft.com/office/drawing/2014/main" id="{0C3098FE-83BB-4F44-963C-2CC0B47E2DE2}"/>
              </a:ext>
            </a:extLst>
          </p:cNvPr>
          <p:cNvGrpSpPr/>
          <p:nvPr userDrawn="1"/>
        </p:nvGrpSpPr>
        <p:grpSpPr>
          <a:xfrm>
            <a:off x="24464211" y="4871401"/>
            <a:ext cx="4206040" cy="3934177"/>
            <a:chOff x="24464211" y="4871401"/>
            <a:chExt cx="4206040" cy="3934177"/>
          </a:xfrm>
        </p:grpSpPr>
        <p:sp>
          <p:nvSpPr>
            <p:cNvPr id="20" name="Tekstfelt 19">
              <a:extLst>
                <a:ext uri="{FF2B5EF4-FFF2-40B4-BE49-F238E27FC236}">
                  <a16:creationId xmlns:a16="http://schemas.microsoft.com/office/drawing/2014/main" id="{E6F931CF-1465-4A1A-911D-06D8A58B517B}"/>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21" name="Billede 20">
              <a:extLst>
                <a:ext uri="{FF2B5EF4-FFF2-40B4-BE49-F238E27FC236}">
                  <a16:creationId xmlns:a16="http://schemas.microsoft.com/office/drawing/2014/main" id="{D1AD1AA5-DF20-4B9D-ABAA-AAEBD5172D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2" name="Pil: venstre 21">
              <a:extLst>
                <a:ext uri="{FF2B5EF4-FFF2-40B4-BE49-F238E27FC236}">
                  <a16:creationId xmlns:a16="http://schemas.microsoft.com/office/drawing/2014/main" id="{D4ECCE73-C931-4CB7-A632-9ED21EA17397}"/>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3" name="Billede 22">
              <a:extLst>
                <a:ext uri="{FF2B5EF4-FFF2-40B4-BE49-F238E27FC236}">
                  <a16:creationId xmlns:a16="http://schemas.microsoft.com/office/drawing/2014/main" id="{FA7F5E68-5B2E-4645-95F7-F37D0B5E4C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296142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Layout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17911666" y="4606927"/>
            <a:ext cx="5673354"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787358" y="4619627"/>
            <a:ext cx="16359707"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D612E030-6DE3-451B-B1E6-EB3B1628E415}" type="datetime1">
              <a:rPr lang="da-DK" smtClean="0"/>
              <a:t>18-09-2024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smtClean="0"/>
              <a:t>Roskildemodellen</a:t>
            </a:r>
            <a:endParaRPr lang="da-DK"/>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60837FE4-9CBB-489D-A246-FD1853433C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11" name="Billede 10">
            <a:extLst>
              <a:ext uri="{FF2B5EF4-FFF2-40B4-BE49-F238E27FC236}">
                <a16:creationId xmlns:a16="http://schemas.microsoft.com/office/drawing/2014/main" id="{854C84C9-7FC1-4CEE-8C55-9E53470C49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1" y="4182"/>
            <a:ext cx="3722868" cy="2092840"/>
          </a:xfrm>
          <a:prstGeom prst="rect">
            <a:avLst/>
          </a:prstGeom>
        </p:spPr>
      </p:pic>
      <p:grpSp>
        <p:nvGrpSpPr>
          <p:cNvPr id="18" name="Gruppe 17">
            <a:extLst>
              <a:ext uri="{FF2B5EF4-FFF2-40B4-BE49-F238E27FC236}">
                <a16:creationId xmlns:a16="http://schemas.microsoft.com/office/drawing/2014/main" id="{B67C4792-DA83-4956-8D6E-10FBDFB2F4D9}"/>
              </a:ext>
            </a:extLst>
          </p:cNvPr>
          <p:cNvGrpSpPr/>
          <p:nvPr userDrawn="1"/>
        </p:nvGrpSpPr>
        <p:grpSpPr>
          <a:xfrm>
            <a:off x="24464211" y="4871401"/>
            <a:ext cx="4206040" cy="3934177"/>
            <a:chOff x="24464211" y="4871401"/>
            <a:chExt cx="4206040" cy="3934177"/>
          </a:xfrm>
        </p:grpSpPr>
        <p:sp>
          <p:nvSpPr>
            <p:cNvPr id="19" name="Tekstfelt 18">
              <a:extLst>
                <a:ext uri="{FF2B5EF4-FFF2-40B4-BE49-F238E27FC236}">
                  <a16:creationId xmlns:a16="http://schemas.microsoft.com/office/drawing/2014/main" id="{993C2496-AE34-406F-BE71-F257E99E7B07}"/>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20" name="Billede 19">
              <a:extLst>
                <a:ext uri="{FF2B5EF4-FFF2-40B4-BE49-F238E27FC236}">
                  <a16:creationId xmlns:a16="http://schemas.microsoft.com/office/drawing/2014/main" id="{FEB93990-5786-4087-8591-D6B043DA6D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1" name="Pil: venstre 20">
              <a:extLst>
                <a:ext uri="{FF2B5EF4-FFF2-40B4-BE49-F238E27FC236}">
                  <a16:creationId xmlns:a16="http://schemas.microsoft.com/office/drawing/2014/main" id="{0A040E40-C6A6-4D4F-AAE8-C86EFEF4BC20}"/>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Billede 21">
              <a:extLst>
                <a:ext uri="{FF2B5EF4-FFF2-40B4-BE49-F238E27FC236}">
                  <a16:creationId xmlns:a16="http://schemas.microsoft.com/office/drawing/2014/main" id="{74DBED6D-441D-4AB7-A78F-69DEB4D6A72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108262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4DA120B1-7F28-45BA-9632-7605BC907662}"/>
              </a:ext>
            </a:extLst>
          </p:cNvPr>
          <p:cNvSpPr>
            <a:spLocks noGrp="1"/>
          </p:cNvSpPr>
          <p:nvPr>
            <p:ph sz="quarter" idx="13"/>
          </p:nvPr>
        </p:nvSpPr>
        <p:spPr>
          <a:xfrm>
            <a:off x="12191999" y="0"/>
            <a:ext cx="12190413" cy="1371600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796876" y="2316956"/>
            <a:ext cx="10642649" cy="1515272"/>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796878" y="4606925"/>
            <a:ext cx="10642647" cy="83502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C1C0DBA0-6014-4B03-8BE2-5EA353EDA677}" type="datetime1">
              <a:rPr lang="da-DK" smtClean="0"/>
              <a:t>18-09-2024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6876" y="778933"/>
            <a:ext cx="2104800" cy="762000"/>
          </a:xfrm>
          <a:prstGeom prst="rect">
            <a:avLst/>
          </a:prstGeom>
        </p:spPr>
      </p:pic>
      <p:pic>
        <p:nvPicPr>
          <p:cNvPr id="11" name="Billede 10">
            <a:extLst>
              <a:ext uri="{FF2B5EF4-FFF2-40B4-BE49-F238E27FC236}">
                <a16:creationId xmlns:a16="http://schemas.microsoft.com/office/drawing/2014/main" id="{D71F76E0-C780-44A8-A568-00A500351D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961" y="3491"/>
            <a:ext cx="3722867" cy="2094113"/>
          </a:xfrm>
          <a:prstGeom prst="rect">
            <a:avLst/>
          </a:prstGeom>
        </p:spPr>
      </p:pic>
      <p:grpSp>
        <p:nvGrpSpPr>
          <p:cNvPr id="19" name="Gruppe 18">
            <a:extLst>
              <a:ext uri="{FF2B5EF4-FFF2-40B4-BE49-F238E27FC236}">
                <a16:creationId xmlns:a16="http://schemas.microsoft.com/office/drawing/2014/main" id="{87E29541-C60E-4C41-B630-3AB1862F11F2}"/>
              </a:ext>
            </a:extLst>
          </p:cNvPr>
          <p:cNvGrpSpPr/>
          <p:nvPr userDrawn="1"/>
        </p:nvGrpSpPr>
        <p:grpSpPr>
          <a:xfrm>
            <a:off x="24464211" y="4871401"/>
            <a:ext cx="4206040" cy="3934177"/>
            <a:chOff x="24464211" y="4871401"/>
            <a:chExt cx="4206040" cy="3934177"/>
          </a:xfrm>
        </p:grpSpPr>
        <p:sp>
          <p:nvSpPr>
            <p:cNvPr id="20" name="Tekstfelt 19">
              <a:extLst>
                <a:ext uri="{FF2B5EF4-FFF2-40B4-BE49-F238E27FC236}">
                  <a16:creationId xmlns:a16="http://schemas.microsoft.com/office/drawing/2014/main" id="{E9998ABC-B5AC-48ED-98B0-080558646093}"/>
                </a:ext>
              </a:extLst>
            </p:cNvPr>
            <p:cNvSpPr txBox="1"/>
            <p:nvPr userDrawn="1"/>
          </p:nvSpPr>
          <p:spPr>
            <a:xfrm>
              <a:off x="24775961" y="4881427"/>
              <a:ext cx="3894290" cy="3924151"/>
            </a:xfrm>
            <a:prstGeom prst="rect">
              <a:avLst/>
            </a:prstGeom>
            <a:noFill/>
          </p:spPr>
          <p:txBody>
            <a:bodyPr wrap="square" lIns="0" tIns="0" rIns="0" bIns="0" rtlCol="0">
              <a:spAutoFit/>
            </a:bodyPr>
            <a:lstStyle/>
            <a:p>
              <a:r>
                <a:rPr lang="da-DK" sz="1500" b="1" dirty="0"/>
                <a:t>Vælg selv indhold</a:t>
              </a:r>
              <a:r>
                <a:rPr lang="da-DK" sz="1500" dirty="0"/>
                <a:t> i dette område, fx tekst, tabel, diagram, </a:t>
              </a:r>
              <a:r>
                <a:rPr lang="da-DK" sz="1500" dirty="0" err="1"/>
                <a:t>SmartArt</a:t>
              </a:r>
              <a:r>
                <a:rPr lang="da-DK" sz="1500" dirty="0"/>
                <a:t> eller billede. Klik på det ønskede ikon eller skriv din tekst.</a:t>
              </a:r>
            </a:p>
            <a:p>
              <a:endParaRPr lang="da-DK" sz="1500" dirty="0"/>
            </a:p>
            <a:p>
              <a:r>
                <a:rPr lang="da-DK" sz="1500" b="1" dirty="0"/>
                <a:t>Fjern evt. punkttegn </a:t>
              </a:r>
              <a:r>
                <a:rPr lang="da-DK" sz="1500" dirty="0"/>
                <a:t>ved at klik på</a:t>
              </a:r>
            </a:p>
            <a:p>
              <a:endParaRPr lang="da-DK" sz="1500" dirty="0"/>
            </a:p>
            <a:p>
              <a:r>
                <a:rPr lang="da-DK" sz="1500" b="1" dirty="0"/>
                <a:t>Webtilgængelighed:</a:t>
              </a:r>
              <a:r>
                <a:rPr lang="da-DK" sz="1500" dirty="0"/>
                <a:t> Husk at give dit diagram, illustration eller billede en Alternativ tekst, som bruges af synshandicappede til ”oplæsning”.</a:t>
              </a:r>
            </a:p>
            <a:p>
              <a:r>
                <a:rPr lang="da-DK" sz="1500" dirty="0"/>
                <a:t>Højreklik på indholdsboksen og angiv Alternativ tekst.</a:t>
              </a:r>
            </a:p>
            <a:p>
              <a:endParaRPr lang="da-DK" sz="1500" dirty="0"/>
            </a:p>
            <a:p>
              <a:r>
                <a:rPr lang="da-DK" sz="1500" b="1" dirty="0"/>
                <a:t>Skift evt. opstilling/layout</a:t>
              </a:r>
              <a:r>
                <a:rPr lang="da-DK" sz="1500" b="0" dirty="0"/>
                <a:t> ved at klikke på </a:t>
              </a:r>
            </a:p>
            <a:p>
              <a:r>
                <a:rPr lang="da-DK" sz="1500" dirty="0"/>
                <a:t>Vælg derefter det ønskede layout.</a:t>
              </a:r>
            </a:p>
          </p:txBody>
        </p:sp>
        <p:pic>
          <p:nvPicPr>
            <p:cNvPr id="21" name="Billede 20">
              <a:extLst>
                <a:ext uri="{FF2B5EF4-FFF2-40B4-BE49-F238E27FC236}">
                  <a16:creationId xmlns:a16="http://schemas.microsoft.com/office/drawing/2014/main" id="{1867AE13-3FB0-4F56-8370-AFA52218AC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2" name="Pil: venstre 21">
              <a:extLst>
                <a:ext uri="{FF2B5EF4-FFF2-40B4-BE49-F238E27FC236}">
                  <a16:creationId xmlns:a16="http://schemas.microsoft.com/office/drawing/2014/main" id="{C70FE9AE-B0A9-458E-AD34-C91576221CA0}"/>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3" name="Billede 22">
              <a:extLst>
                <a:ext uri="{FF2B5EF4-FFF2-40B4-BE49-F238E27FC236}">
                  <a16:creationId xmlns:a16="http://schemas.microsoft.com/office/drawing/2014/main" id="{8E29D433-BDA4-42B4-A752-36744128E3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4106312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oleObject" Target="../embeddings/oleObject8.bin"/><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tags" Target="../tags/tag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vmlDrawing" Target="../drawings/vmlDrawing8.v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5EE33E8E-8C86-443D-8778-D145EB154122}"/>
              </a:ext>
            </a:extLst>
          </p:cNvPr>
          <p:cNvGraphicFramePr>
            <a:graphicFrameLocks noChangeAspect="1"/>
          </p:cNvGraphicFramePr>
          <p:nvPr userDrawn="1">
            <p:custDataLst>
              <p:tags r:id="rId39"/>
            </p:custDataLst>
            <p:extLst>
              <p:ext uri="{D42A27DB-BD31-4B8C-83A1-F6EECF244321}">
                <p14:modId xmlns:p14="http://schemas.microsoft.com/office/powerpoint/2010/main" val="494140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1" name="think-cell Slide" r:id="rId40" imgW="378" imgH="379" progId="TCLayout.ActiveDocument.1">
                  <p:embed/>
                </p:oleObj>
              </mc:Choice>
              <mc:Fallback>
                <p:oleObj name="think-cell Slide" r:id="rId40" imgW="378" imgH="379" progId="TCLayout.ActiveDocument.1">
                  <p:embed/>
                  <p:pic>
                    <p:nvPicPr>
                      <p:cNvPr id="0" name=""/>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Pladsholder til titel 1">
            <a:extLst>
              <a:ext uri="{FF2B5EF4-FFF2-40B4-BE49-F238E27FC236}">
                <a16:creationId xmlns:a16="http://schemas.microsoft.com/office/drawing/2014/main" id="{0B752735-BD1D-45E3-830D-1AD36E282075}"/>
              </a:ext>
            </a:extLst>
          </p:cNvPr>
          <p:cNvSpPr>
            <a:spLocks noGrp="1"/>
          </p:cNvSpPr>
          <p:nvPr>
            <p:ph type="title"/>
          </p:nvPr>
        </p:nvSpPr>
        <p:spPr>
          <a:xfrm>
            <a:off x="796876" y="2316956"/>
            <a:ext cx="22785492" cy="1515272"/>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E5F33F4-9956-4E6C-932C-61A319B9F088}"/>
              </a:ext>
            </a:extLst>
          </p:cNvPr>
          <p:cNvSpPr>
            <a:spLocks noGrp="1"/>
          </p:cNvSpPr>
          <p:nvPr>
            <p:ph type="body" idx="1"/>
          </p:nvPr>
        </p:nvSpPr>
        <p:spPr>
          <a:xfrm>
            <a:off x="796410" y="4625910"/>
            <a:ext cx="22804542" cy="7607300"/>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325A58E-9719-4A73-824F-6E5DCF1157F3}"/>
              </a:ext>
            </a:extLst>
          </p:cNvPr>
          <p:cNvSpPr>
            <a:spLocks noGrp="1"/>
          </p:cNvSpPr>
          <p:nvPr>
            <p:ph type="dt" sz="half" idx="2"/>
          </p:nvPr>
        </p:nvSpPr>
        <p:spPr>
          <a:xfrm>
            <a:off x="777826" y="13716002"/>
            <a:ext cx="5486043" cy="730250"/>
          </a:xfrm>
          <a:prstGeom prst="rect">
            <a:avLst/>
          </a:prstGeom>
        </p:spPr>
        <p:txBody>
          <a:bodyPr vert="horz" lIns="91440" tIns="45720" rIns="91440" bIns="45720" rtlCol="0" anchor="ctr"/>
          <a:lstStyle>
            <a:lvl1pPr algn="l">
              <a:defRPr sz="1440">
                <a:solidFill>
                  <a:schemeClr val="tx1">
                    <a:tint val="75000"/>
                  </a:schemeClr>
                </a:solidFill>
              </a:defRPr>
            </a:lvl1pPr>
          </a:lstStyle>
          <a:p>
            <a:fld id="{025D5889-F37A-4C7D-8996-45360E7DB96F}" type="datetime1">
              <a:rPr lang="da-DK" smtClean="0"/>
              <a:t>18-09-2024</a:t>
            </a:fld>
            <a:endParaRPr lang="da-DK"/>
          </a:p>
        </p:txBody>
      </p:sp>
      <p:sp>
        <p:nvSpPr>
          <p:cNvPr id="5" name="Pladsholder til sidefod 4">
            <a:extLst>
              <a:ext uri="{FF2B5EF4-FFF2-40B4-BE49-F238E27FC236}">
                <a16:creationId xmlns:a16="http://schemas.microsoft.com/office/drawing/2014/main" id="{CECF4FA7-EB68-4358-969B-9A0A52E666FC}"/>
              </a:ext>
            </a:extLst>
          </p:cNvPr>
          <p:cNvSpPr>
            <a:spLocks noGrp="1"/>
          </p:cNvSpPr>
          <p:nvPr>
            <p:ph type="ftr" sz="quarter" idx="3"/>
          </p:nvPr>
        </p:nvSpPr>
        <p:spPr>
          <a:xfrm>
            <a:off x="18247260" y="1034404"/>
            <a:ext cx="4873306" cy="321468"/>
          </a:xfrm>
          <a:prstGeom prst="rect">
            <a:avLst/>
          </a:prstGeom>
        </p:spPr>
        <p:txBody>
          <a:bodyPr vert="horz" lIns="0" tIns="0" rIns="0" bIns="0" rtlCol="0" anchor="t" anchorCtr="0"/>
          <a:lstStyle>
            <a:lvl1pPr algn="r">
              <a:defRPr sz="1600">
                <a:solidFill>
                  <a:schemeClr val="tx1"/>
                </a:solidFill>
              </a:defRPr>
            </a:lvl1pPr>
          </a:lstStyle>
          <a:p>
            <a:r>
              <a:rPr lang="da-DK" smtClean="0"/>
              <a:t>Roskildemodellen</a:t>
            </a:r>
            <a:endParaRPr lang="da-DK" sz="1600" dirty="0"/>
          </a:p>
        </p:txBody>
      </p:sp>
      <p:sp>
        <p:nvSpPr>
          <p:cNvPr id="6" name="Pladsholder til slidenummer 5">
            <a:extLst>
              <a:ext uri="{FF2B5EF4-FFF2-40B4-BE49-F238E27FC236}">
                <a16:creationId xmlns:a16="http://schemas.microsoft.com/office/drawing/2014/main" id="{80632E8B-3B65-473C-8EFE-6D2BD8D9A7C3}"/>
              </a:ext>
            </a:extLst>
          </p:cNvPr>
          <p:cNvSpPr>
            <a:spLocks noGrp="1"/>
          </p:cNvSpPr>
          <p:nvPr>
            <p:ph type="sldNum" sz="quarter" idx="4"/>
          </p:nvPr>
        </p:nvSpPr>
        <p:spPr>
          <a:xfrm>
            <a:off x="23122010" y="1034401"/>
            <a:ext cx="479969" cy="321468"/>
          </a:xfrm>
          <a:prstGeom prst="rect">
            <a:avLst/>
          </a:prstGeom>
        </p:spPr>
        <p:txBody>
          <a:bodyPr vert="horz" lIns="0" tIns="0" rIns="0" bIns="0" rtlCol="0" anchor="t" anchorCtr="0"/>
          <a:lstStyle>
            <a:lvl1pPr algn="r">
              <a:defRPr sz="1600">
                <a:solidFill>
                  <a:schemeClr val="tx1"/>
                </a:solidFill>
              </a:defRPr>
            </a:lvl1pPr>
          </a:lstStyle>
          <a:p>
            <a:fld id="{86514068-1FDC-406F-8DC9-A3ED74E5E153}" type="slidenum">
              <a:rPr lang="da-DK" smtClean="0"/>
              <a:pPr/>
              <a:t>‹nr.›</a:t>
            </a:fld>
            <a:endParaRPr lang="da-DK" sz="1600" dirty="0"/>
          </a:p>
        </p:txBody>
      </p:sp>
    </p:spTree>
    <p:extLst>
      <p:ext uri="{BB962C8B-B14F-4D97-AF65-F5344CB8AC3E}">
        <p14:creationId xmlns:p14="http://schemas.microsoft.com/office/powerpoint/2010/main" val="192276295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67" r:id="rId4"/>
    <p:sldLayoutId id="2147483650" r:id="rId5"/>
    <p:sldLayoutId id="2147483652" r:id="rId6"/>
    <p:sldLayoutId id="2147483661" r:id="rId7"/>
    <p:sldLayoutId id="2147483686" r:id="rId8"/>
    <p:sldLayoutId id="2147483668" r:id="rId9"/>
    <p:sldLayoutId id="2147483664" r:id="rId10"/>
    <p:sldLayoutId id="2147483660" r:id="rId11"/>
    <p:sldLayoutId id="2147483670" r:id="rId12"/>
    <p:sldLayoutId id="2147483671" r:id="rId13"/>
    <p:sldLayoutId id="2147483672" r:id="rId14"/>
    <p:sldLayoutId id="2147483673" r:id="rId15"/>
    <p:sldLayoutId id="2147483674" r:id="rId16"/>
    <p:sldLayoutId id="2147483675" r:id="rId17"/>
    <p:sldLayoutId id="2147483676" r:id="rId18"/>
    <p:sldLayoutId id="2147483678" r:id="rId19"/>
    <p:sldLayoutId id="2147483677" r:id="rId20"/>
    <p:sldLayoutId id="2147483679" r:id="rId21"/>
    <p:sldLayoutId id="2147483680" r:id="rId22"/>
    <p:sldLayoutId id="2147483683" r:id="rId23"/>
    <p:sldLayoutId id="2147483681" r:id="rId24"/>
    <p:sldLayoutId id="2147483682" r:id="rId25"/>
    <p:sldLayoutId id="2147483684" r:id="rId26"/>
    <p:sldLayoutId id="2147483685" r:id="rId27"/>
    <p:sldLayoutId id="2147483654" r:id="rId28"/>
    <p:sldLayoutId id="2147483655" r:id="rId29"/>
    <p:sldLayoutId id="2147483689" r:id="rId30"/>
    <p:sldLayoutId id="2147483690" r:id="rId31"/>
    <p:sldLayoutId id="2147483691" r:id="rId32"/>
    <p:sldLayoutId id="2147483692" r:id="rId33"/>
    <p:sldLayoutId id="2147483693" r:id="rId34"/>
    <p:sldLayoutId id="2147483729" r:id="rId35"/>
    <p:sldLayoutId id="2147483731" r:id="rId36"/>
  </p:sldLayoutIdLst>
  <p:hf hdr="0" dt="0"/>
  <p:txStyles>
    <p:titleStyle>
      <a:lvl1pPr algn="l" defTabSz="1097280" rtl="0" eaLnBrk="1" latinLnBrk="0" hangingPunct="1">
        <a:lnSpc>
          <a:spcPts val="6000"/>
        </a:lnSpc>
        <a:spcBef>
          <a:spcPct val="0"/>
        </a:spcBef>
        <a:buNone/>
        <a:defRPr sz="5000" kern="1200" baseline="0">
          <a:solidFill>
            <a:schemeClr val="tx1"/>
          </a:solidFill>
          <a:latin typeface="+mj-lt"/>
          <a:ea typeface="+mj-ea"/>
          <a:cs typeface="+mj-cs"/>
        </a:defRPr>
      </a:lvl1pPr>
    </p:titleStyle>
    <p:bodyStyle>
      <a:lvl1pPr marL="274320" indent="-274320" algn="l" defTabSz="1097280" rtl="0" eaLnBrk="1" latinLnBrk="0" hangingPunct="1">
        <a:lnSpc>
          <a:spcPts val="4000"/>
        </a:lnSpc>
        <a:spcBef>
          <a:spcPts val="1200"/>
        </a:spcBef>
        <a:buFont typeface="Arial" panose="020B0604020202020204" pitchFamily="34" charset="0"/>
        <a:buChar char="•"/>
        <a:defRPr sz="3000" kern="1200">
          <a:solidFill>
            <a:schemeClr val="tx1"/>
          </a:solidFill>
          <a:latin typeface="+mn-lt"/>
          <a:ea typeface="+mn-ea"/>
          <a:cs typeface="+mn-cs"/>
        </a:defRPr>
      </a:lvl1pPr>
      <a:lvl2pPr marL="822960" indent="-274320" algn="l" defTabSz="1097280" rtl="0" eaLnBrk="1" latinLnBrk="0" hangingPunct="1">
        <a:lnSpc>
          <a:spcPts val="4000"/>
        </a:lnSpc>
        <a:spcBef>
          <a:spcPts val="600"/>
        </a:spcBef>
        <a:buFont typeface="Arial" panose="020B0604020202020204" pitchFamily="34" charset="0"/>
        <a:buChar char="•"/>
        <a:defRPr sz="3000" kern="1200">
          <a:solidFill>
            <a:schemeClr val="tx1"/>
          </a:solidFill>
          <a:latin typeface="+mn-lt"/>
          <a:ea typeface="+mn-ea"/>
          <a:cs typeface="+mn-cs"/>
        </a:defRPr>
      </a:lvl2pPr>
      <a:lvl3pPr marL="1371600" indent="-274320" algn="l" defTabSz="1097280" rtl="0" eaLnBrk="1" latinLnBrk="0" hangingPunct="1">
        <a:lnSpc>
          <a:spcPts val="4000"/>
        </a:lnSpc>
        <a:spcBef>
          <a:spcPts val="600"/>
        </a:spcBef>
        <a:buFont typeface="Arial" panose="020B0604020202020204" pitchFamily="34" charset="0"/>
        <a:buChar char="•"/>
        <a:defRPr sz="3000" kern="1200">
          <a:solidFill>
            <a:schemeClr val="tx1"/>
          </a:solidFill>
          <a:latin typeface="+mn-lt"/>
          <a:ea typeface="+mn-ea"/>
          <a:cs typeface="+mn-cs"/>
        </a:defRPr>
      </a:lvl3pPr>
      <a:lvl4pPr marL="1920240" indent="-274320" algn="l" defTabSz="1097280" rtl="0" eaLnBrk="1" latinLnBrk="0" hangingPunct="1">
        <a:lnSpc>
          <a:spcPts val="4000"/>
        </a:lnSpc>
        <a:spcBef>
          <a:spcPts val="600"/>
        </a:spcBef>
        <a:buFont typeface="Arial" panose="020B0604020202020204" pitchFamily="34" charset="0"/>
        <a:buChar char="•"/>
        <a:defRPr sz="3000" kern="1200">
          <a:solidFill>
            <a:schemeClr val="tx1"/>
          </a:solidFill>
          <a:latin typeface="+mn-lt"/>
          <a:ea typeface="+mn-ea"/>
          <a:cs typeface="+mn-cs"/>
        </a:defRPr>
      </a:lvl4pPr>
      <a:lvl5pPr marL="2468880" indent="-274320" algn="l" defTabSz="1097280" rtl="0" eaLnBrk="1" latinLnBrk="0" hangingPunct="1">
        <a:lnSpc>
          <a:spcPts val="4000"/>
        </a:lnSpc>
        <a:spcBef>
          <a:spcPts val="600"/>
        </a:spcBef>
        <a:buFont typeface="Arial" panose="020B0604020202020204" pitchFamily="34" charset="0"/>
        <a:buChar char="•"/>
        <a:defRPr sz="30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da-DK"/>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320">
          <p15:clr>
            <a:srgbClr val="F26B43"/>
          </p15:clr>
        </p15:guide>
        <p15:guide id="2" pos="7206">
          <p15:clr>
            <a:srgbClr val="F26B43"/>
          </p15:clr>
        </p15:guide>
        <p15:guide id="3" pos="7680">
          <p15:clr>
            <a:srgbClr val="F26B43"/>
          </p15:clr>
        </p15:guide>
        <p15:guide id="4" pos="4550">
          <p15:clr>
            <a:srgbClr val="F26B43"/>
          </p15:clr>
        </p15:guide>
        <p15:guide id="5" pos="4076">
          <p15:clr>
            <a:srgbClr val="F26B43"/>
          </p15:clr>
        </p15:guide>
        <p15:guide id="6" pos="492">
          <p15:clr>
            <a:srgbClr val="F26B43"/>
          </p15:clr>
        </p15:guide>
        <p15:guide id="7" pos="8149">
          <p15:clr>
            <a:srgbClr val="F26B43"/>
          </p15:clr>
        </p15:guide>
        <p15:guide id="8" pos="11269">
          <p15:clr>
            <a:srgbClr val="F26B43"/>
          </p15:clr>
        </p15:guide>
        <p15:guide id="9" pos="10803">
          <p15:clr>
            <a:srgbClr val="F26B43"/>
          </p15:clr>
        </p15:guide>
        <p15:guide id="10" pos="14867">
          <p15:clr>
            <a:srgbClr val="F26B43"/>
          </p15:clr>
        </p15:guide>
        <p15:guide id="11" orient="horz" pos="490">
          <p15:clr>
            <a:srgbClr val="F26B43"/>
          </p15:clr>
        </p15:guide>
        <p15:guide id="12" orient="horz" pos="1447">
          <p15:clr>
            <a:srgbClr val="F26B43"/>
          </p15:clr>
        </p15:guide>
        <p15:guide id="13" orient="horz" pos="1923">
          <p15:clr>
            <a:srgbClr val="F26B43"/>
          </p15:clr>
        </p15:guide>
        <p15:guide id="14" orient="horz" pos="2415">
          <p15:clr>
            <a:srgbClr val="F26B43"/>
          </p15:clr>
        </p15:guide>
        <p15:guide id="15" orient="horz" pos="2903">
          <p15:clr>
            <a:srgbClr val="F26B43"/>
          </p15:clr>
        </p15:guide>
        <p15:guide id="16" orient="horz" pos="7695">
          <p15:clr>
            <a:srgbClr val="F26B43"/>
          </p15:clr>
        </p15:guide>
        <p15:guide id="17" orient="horz" pos="8163">
          <p15:clr>
            <a:srgbClr val="F26B43"/>
          </p15:clr>
        </p15:guide>
        <p15:guide id="18" orient="horz" pos="6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5EE33E8E-8C86-443D-8778-D145EB154122}"/>
              </a:ext>
            </a:extLst>
          </p:cNvPr>
          <p:cNvGraphicFramePr>
            <a:graphicFrameLocks noChangeAspect="1"/>
          </p:cNvGraphicFramePr>
          <p:nvPr userDrawn="1">
            <p:custDataLst>
              <p:tags r:id="rId28"/>
            </p:custDataLst>
            <p:extLst>
              <p:ext uri="{D42A27DB-BD31-4B8C-83A1-F6EECF244321}">
                <p14:modId xmlns:p14="http://schemas.microsoft.com/office/powerpoint/2010/main" val="1466906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87" name="think-cell Slide" r:id="rId29" imgW="378" imgH="379" progId="TCLayout.ActiveDocument.1">
                  <p:embed/>
                </p:oleObj>
              </mc:Choice>
              <mc:Fallback>
                <p:oleObj name="think-cell Slide" r:id="rId29" imgW="378" imgH="379" progId="TCLayout.ActiveDocument.1">
                  <p:embed/>
                  <p:pic>
                    <p:nvPicPr>
                      <p:cNvPr id="8" name="Objekt 7" hidden="1">
                        <a:extLst>
                          <a:ext uri="{FF2B5EF4-FFF2-40B4-BE49-F238E27FC236}">
                            <a16:creationId xmlns:a16="http://schemas.microsoft.com/office/drawing/2014/main" id="{5EE33E8E-8C86-443D-8778-D145EB154122}"/>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Pladsholder til titel 1">
            <a:extLst>
              <a:ext uri="{FF2B5EF4-FFF2-40B4-BE49-F238E27FC236}">
                <a16:creationId xmlns:a16="http://schemas.microsoft.com/office/drawing/2014/main" id="{0B752735-BD1D-45E3-830D-1AD36E282075}"/>
              </a:ext>
            </a:extLst>
          </p:cNvPr>
          <p:cNvSpPr>
            <a:spLocks noGrp="1"/>
          </p:cNvSpPr>
          <p:nvPr>
            <p:ph type="title"/>
          </p:nvPr>
        </p:nvSpPr>
        <p:spPr>
          <a:xfrm>
            <a:off x="796876" y="2316956"/>
            <a:ext cx="22785492" cy="1515272"/>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E5F33F4-9956-4E6C-932C-61A319B9F088}"/>
              </a:ext>
            </a:extLst>
          </p:cNvPr>
          <p:cNvSpPr>
            <a:spLocks noGrp="1"/>
          </p:cNvSpPr>
          <p:nvPr>
            <p:ph type="body" idx="1"/>
          </p:nvPr>
        </p:nvSpPr>
        <p:spPr>
          <a:xfrm>
            <a:off x="796410" y="4625910"/>
            <a:ext cx="22804542" cy="7607300"/>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325A58E-9719-4A73-824F-6E5DCF1157F3}"/>
              </a:ext>
            </a:extLst>
          </p:cNvPr>
          <p:cNvSpPr>
            <a:spLocks noGrp="1"/>
          </p:cNvSpPr>
          <p:nvPr>
            <p:ph type="dt" sz="half" idx="2"/>
          </p:nvPr>
        </p:nvSpPr>
        <p:spPr>
          <a:xfrm>
            <a:off x="777826" y="13716002"/>
            <a:ext cx="5486043" cy="730250"/>
          </a:xfrm>
          <a:prstGeom prst="rect">
            <a:avLst/>
          </a:prstGeom>
        </p:spPr>
        <p:txBody>
          <a:bodyPr vert="horz" lIns="91440" tIns="45720" rIns="91440" bIns="45720" rtlCol="0" anchor="ctr"/>
          <a:lstStyle>
            <a:lvl1pPr algn="l">
              <a:defRPr sz="1440">
                <a:solidFill>
                  <a:schemeClr val="tx1">
                    <a:tint val="75000"/>
                  </a:schemeClr>
                </a:solidFill>
              </a:defRPr>
            </a:lvl1pPr>
          </a:lstStyle>
          <a:p>
            <a:fld id="{C18FD3E5-382F-4F87-9551-BE4B4052F0ED}" type="datetime1">
              <a:rPr lang="da-DK" smtClean="0"/>
              <a:t>18-09-2024</a:t>
            </a:fld>
            <a:endParaRPr lang="da-DK"/>
          </a:p>
        </p:txBody>
      </p:sp>
      <p:sp>
        <p:nvSpPr>
          <p:cNvPr id="5" name="Pladsholder til sidefod 4">
            <a:extLst>
              <a:ext uri="{FF2B5EF4-FFF2-40B4-BE49-F238E27FC236}">
                <a16:creationId xmlns:a16="http://schemas.microsoft.com/office/drawing/2014/main" id="{CECF4FA7-EB68-4358-969B-9A0A52E666FC}"/>
              </a:ext>
            </a:extLst>
          </p:cNvPr>
          <p:cNvSpPr>
            <a:spLocks noGrp="1"/>
          </p:cNvSpPr>
          <p:nvPr>
            <p:ph type="ftr" sz="quarter" idx="3"/>
          </p:nvPr>
        </p:nvSpPr>
        <p:spPr>
          <a:xfrm>
            <a:off x="18247260" y="1034404"/>
            <a:ext cx="4873306" cy="321468"/>
          </a:xfrm>
          <a:prstGeom prst="rect">
            <a:avLst/>
          </a:prstGeom>
        </p:spPr>
        <p:txBody>
          <a:bodyPr vert="horz" lIns="0" tIns="0" rIns="0" bIns="0" rtlCol="0" anchor="t" anchorCtr="0"/>
          <a:lstStyle>
            <a:lvl1pPr algn="r">
              <a:defRPr sz="1600">
                <a:solidFill>
                  <a:schemeClr val="bg1"/>
                </a:solidFill>
              </a:defRPr>
            </a:lvl1pPr>
          </a:lstStyle>
          <a:p>
            <a:r>
              <a:rPr lang="da-DK" smtClean="0"/>
              <a:t>Roskildemodellen</a:t>
            </a:r>
            <a:endParaRPr lang="da-DK" dirty="0"/>
          </a:p>
        </p:txBody>
      </p:sp>
      <p:sp>
        <p:nvSpPr>
          <p:cNvPr id="6" name="Pladsholder til slidenummer 5">
            <a:extLst>
              <a:ext uri="{FF2B5EF4-FFF2-40B4-BE49-F238E27FC236}">
                <a16:creationId xmlns:a16="http://schemas.microsoft.com/office/drawing/2014/main" id="{80632E8B-3B65-473C-8EFE-6D2BD8D9A7C3}"/>
              </a:ext>
            </a:extLst>
          </p:cNvPr>
          <p:cNvSpPr>
            <a:spLocks noGrp="1"/>
          </p:cNvSpPr>
          <p:nvPr>
            <p:ph type="sldNum" sz="quarter" idx="4"/>
          </p:nvPr>
        </p:nvSpPr>
        <p:spPr>
          <a:xfrm>
            <a:off x="23122010" y="1034401"/>
            <a:ext cx="479969" cy="321468"/>
          </a:xfrm>
          <a:prstGeom prst="rect">
            <a:avLst/>
          </a:prstGeom>
        </p:spPr>
        <p:txBody>
          <a:bodyPr vert="horz" lIns="0" tIns="0" rIns="0" bIns="0" rtlCol="0" anchor="t" anchorCtr="0"/>
          <a:lstStyle>
            <a:lvl1pPr algn="r">
              <a:defRPr sz="1600">
                <a:solidFill>
                  <a:schemeClr val="bg1"/>
                </a:solidFill>
              </a:defRPr>
            </a:lvl1pPr>
          </a:lstStyle>
          <a:p>
            <a:fld id="{86514068-1FDC-406F-8DC9-A3ED74E5E153}" type="slidenum">
              <a:rPr lang="da-DK" smtClean="0"/>
              <a:pPr/>
              <a:t>‹nr.›</a:t>
            </a:fld>
            <a:endParaRPr lang="da-DK" dirty="0"/>
          </a:p>
        </p:txBody>
      </p:sp>
    </p:spTree>
    <p:extLst>
      <p:ext uri="{BB962C8B-B14F-4D97-AF65-F5344CB8AC3E}">
        <p14:creationId xmlns:p14="http://schemas.microsoft.com/office/powerpoint/2010/main" val="230018790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22" r:id="rId23"/>
    <p:sldLayoutId id="2147483723" r:id="rId24"/>
    <p:sldLayoutId id="2147483724" r:id="rId25"/>
  </p:sldLayoutIdLst>
  <p:hf hdr="0" dt="0"/>
  <p:txStyles>
    <p:titleStyle>
      <a:lvl1pPr algn="l" defTabSz="1097280" rtl="0" eaLnBrk="1" latinLnBrk="0" hangingPunct="1">
        <a:lnSpc>
          <a:spcPts val="6000"/>
        </a:lnSpc>
        <a:spcBef>
          <a:spcPct val="0"/>
        </a:spcBef>
        <a:buNone/>
        <a:defRPr sz="5000" kern="1200" baseline="0">
          <a:solidFill>
            <a:schemeClr val="bg1"/>
          </a:solidFill>
          <a:latin typeface="+mj-lt"/>
          <a:ea typeface="+mj-ea"/>
          <a:cs typeface="+mj-cs"/>
        </a:defRPr>
      </a:lvl1pPr>
    </p:titleStyle>
    <p:bodyStyle>
      <a:lvl1pPr marL="274320" indent="-274320" algn="l" defTabSz="1097280" rtl="0" eaLnBrk="1" latinLnBrk="0" hangingPunct="1">
        <a:lnSpc>
          <a:spcPts val="4000"/>
        </a:lnSpc>
        <a:spcBef>
          <a:spcPts val="1200"/>
        </a:spcBef>
        <a:buFont typeface="Arial" panose="020B0604020202020204" pitchFamily="34" charset="0"/>
        <a:buChar char="•"/>
        <a:defRPr sz="3000" kern="1200">
          <a:solidFill>
            <a:schemeClr val="bg1"/>
          </a:solidFill>
          <a:latin typeface="+mn-lt"/>
          <a:ea typeface="+mn-ea"/>
          <a:cs typeface="+mn-cs"/>
        </a:defRPr>
      </a:lvl1pPr>
      <a:lvl2pPr marL="822960" indent="-274320" algn="l" defTabSz="1097280" rtl="0" eaLnBrk="1" latinLnBrk="0" hangingPunct="1">
        <a:lnSpc>
          <a:spcPts val="4000"/>
        </a:lnSpc>
        <a:spcBef>
          <a:spcPts val="600"/>
        </a:spcBef>
        <a:buFont typeface="Arial" panose="020B0604020202020204" pitchFamily="34" charset="0"/>
        <a:buChar char="•"/>
        <a:defRPr sz="3000" kern="1200">
          <a:solidFill>
            <a:schemeClr val="bg1"/>
          </a:solidFill>
          <a:latin typeface="+mn-lt"/>
          <a:ea typeface="+mn-ea"/>
          <a:cs typeface="+mn-cs"/>
        </a:defRPr>
      </a:lvl2pPr>
      <a:lvl3pPr marL="1371600" indent="-274320" algn="l" defTabSz="1097280" rtl="0" eaLnBrk="1" latinLnBrk="0" hangingPunct="1">
        <a:lnSpc>
          <a:spcPts val="4000"/>
        </a:lnSpc>
        <a:spcBef>
          <a:spcPts val="600"/>
        </a:spcBef>
        <a:buFont typeface="Arial" panose="020B0604020202020204" pitchFamily="34" charset="0"/>
        <a:buChar char="•"/>
        <a:defRPr sz="3000" kern="1200">
          <a:solidFill>
            <a:schemeClr val="bg1"/>
          </a:solidFill>
          <a:latin typeface="+mn-lt"/>
          <a:ea typeface="+mn-ea"/>
          <a:cs typeface="+mn-cs"/>
        </a:defRPr>
      </a:lvl3pPr>
      <a:lvl4pPr marL="1920240" indent="-274320" algn="l" defTabSz="1097280" rtl="0" eaLnBrk="1" latinLnBrk="0" hangingPunct="1">
        <a:lnSpc>
          <a:spcPts val="4000"/>
        </a:lnSpc>
        <a:spcBef>
          <a:spcPts val="600"/>
        </a:spcBef>
        <a:buFont typeface="Arial" panose="020B0604020202020204" pitchFamily="34" charset="0"/>
        <a:buChar char="•"/>
        <a:defRPr sz="3000" kern="1200">
          <a:solidFill>
            <a:schemeClr val="bg1"/>
          </a:solidFill>
          <a:latin typeface="+mn-lt"/>
          <a:ea typeface="+mn-ea"/>
          <a:cs typeface="+mn-cs"/>
        </a:defRPr>
      </a:lvl4pPr>
      <a:lvl5pPr marL="2468880" indent="-274320" algn="l" defTabSz="1097280" rtl="0" eaLnBrk="1" latinLnBrk="0" hangingPunct="1">
        <a:lnSpc>
          <a:spcPts val="4000"/>
        </a:lnSpc>
        <a:spcBef>
          <a:spcPts val="600"/>
        </a:spcBef>
        <a:buFont typeface="Arial" panose="020B0604020202020204" pitchFamily="34" charset="0"/>
        <a:buChar char="•"/>
        <a:defRPr sz="3000" kern="1200">
          <a:solidFill>
            <a:schemeClr val="bg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da-DK"/>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320" userDrawn="1">
          <p15:clr>
            <a:srgbClr val="F26B43"/>
          </p15:clr>
        </p15:guide>
        <p15:guide id="2" pos="7206" userDrawn="1">
          <p15:clr>
            <a:srgbClr val="F26B43"/>
          </p15:clr>
        </p15:guide>
        <p15:guide id="3" pos="7680" userDrawn="1">
          <p15:clr>
            <a:srgbClr val="F26B43"/>
          </p15:clr>
        </p15:guide>
        <p15:guide id="4" pos="4550" userDrawn="1">
          <p15:clr>
            <a:srgbClr val="F26B43"/>
          </p15:clr>
        </p15:guide>
        <p15:guide id="5" pos="4076" userDrawn="1">
          <p15:clr>
            <a:srgbClr val="F26B43"/>
          </p15:clr>
        </p15:guide>
        <p15:guide id="6" pos="492" userDrawn="1">
          <p15:clr>
            <a:srgbClr val="F26B43"/>
          </p15:clr>
        </p15:guide>
        <p15:guide id="7" pos="8149" userDrawn="1">
          <p15:clr>
            <a:srgbClr val="F26B43"/>
          </p15:clr>
        </p15:guide>
        <p15:guide id="8" pos="11269" userDrawn="1">
          <p15:clr>
            <a:srgbClr val="F26B43"/>
          </p15:clr>
        </p15:guide>
        <p15:guide id="9" pos="10803" userDrawn="1">
          <p15:clr>
            <a:srgbClr val="F26B43"/>
          </p15:clr>
        </p15:guide>
        <p15:guide id="10" pos="14867" userDrawn="1">
          <p15:clr>
            <a:srgbClr val="F26B43"/>
          </p15:clr>
        </p15:guide>
        <p15:guide id="11" orient="horz" pos="490" userDrawn="1">
          <p15:clr>
            <a:srgbClr val="F26B43"/>
          </p15:clr>
        </p15:guide>
        <p15:guide id="12" orient="horz" pos="1447" userDrawn="1">
          <p15:clr>
            <a:srgbClr val="F26B43"/>
          </p15:clr>
        </p15:guide>
        <p15:guide id="13" orient="horz" pos="1923" userDrawn="1">
          <p15:clr>
            <a:srgbClr val="F26B43"/>
          </p15:clr>
        </p15:guide>
        <p15:guide id="14" orient="horz" pos="2415" userDrawn="1">
          <p15:clr>
            <a:srgbClr val="F26B43"/>
          </p15:clr>
        </p15:guide>
        <p15:guide id="15" orient="horz" pos="2903" userDrawn="1">
          <p15:clr>
            <a:srgbClr val="F26B43"/>
          </p15:clr>
        </p15:guide>
        <p15:guide id="16" orient="horz" pos="7695" userDrawn="1">
          <p15:clr>
            <a:srgbClr val="F26B43"/>
          </p15:clr>
        </p15:guide>
        <p15:guide id="17" orient="horz" pos="8163" userDrawn="1">
          <p15:clr>
            <a:srgbClr val="F26B43"/>
          </p15:clr>
        </p15:guide>
        <p15:guide id="18" orient="horz" pos="6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dertitel 5"/>
          <p:cNvSpPr>
            <a:spLocks noGrp="1"/>
          </p:cNvSpPr>
          <p:nvPr>
            <p:ph type="subTitle" idx="1"/>
          </p:nvPr>
        </p:nvSpPr>
        <p:spPr>
          <a:xfrm>
            <a:off x="4137660" y="6646862"/>
            <a:ext cx="17093087" cy="1584323"/>
          </a:xfrm>
        </p:spPr>
        <p:txBody>
          <a:bodyPr/>
          <a:lstStyle/>
          <a:p>
            <a:r>
              <a:rPr lang="da-DK" sz="5400" b="1" dirty="0" smtClean="0"/>
              <a:t>Introduktionsworkshop</a:t>
            </a:r>
            <a:endParaRPr lang="da-DK" sz="5400" b="1" dirty="0"/>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27" y="1311034"/>
            <a:ext cx="23268148" cy="2422766"/>
          </a:xfrm>
          <a:prstGeom prst="rect">
            <a:avLst/>
          </a:prstGeom>
        </p:spPr>
      </p:pic>
      <p:pic>
        <p:nvPicPr>
          <p:cNvPr id="5" name="Bille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2181" y="2994659"/>
            <a:ext cx="8423179" cy="8013403"/>
          </a:xfrm>
          <a:prstGeom prst="rect">
            <a:avLst/>
          </a:prstGeom>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189" y="6030758"/>
            <a:ext cx="8004628" cy="6889925"/>
          </a:xfrm>
          <a:prstGeom prst="rect">
            <a:avLst/>
          </a:prstGeom>
        </p:spPr>
      </p:pic>
    </p:spTree>
    <p:extLst>
      <p:ext uri="{BB962C8B-B14F-4D97-AF65-F5344CB8AC3E}">
        <p14:creationId xmlns:p14="http://schemas.microsoft.com/office/powerpoint/2010/main" val="667061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Roskildemodellen</a:t>
            </a:r>
            <a:endParaRPr lang="da-DK"/>
          </a:p>
        </p:txBody>
      </p:sp>
      <p:sp>
        <p:nvSpPr>
          <p:cNvPr id="3" name="Pladsholder til slidenummer 2"/>
          <p:cNvSpPr>
            <a:spLocks noGrp="1"/>
          </p:cNvSpPr>
          <p:nvPr>
            <p:ph type="sldNum" sz="quarter" idx="12"/>
          </p:nvPr>
        </p:nvSpPr>
        <p:spPr/>
        <p:txBody>
          <a:bodyPr/>
          <a:lstStyle/>
          <a:p>
            <a:fld id="{86514068-1FDC-406F-8DC9-A3ED74E5E153}" type="slidenum">
              <a:rPr lang="da-DK" smtClean="0"/>
              <a:t>10</a:t>
            </a:fld>
            <a:endParaRPr lang="da-DK"/>
          </a:p>
        </p:txBody>
      </p:sp>
      <p:sp>
        <p:nvSpPr>
          <p:cNvPr id="4" name="Rektangel 3"/>
          <p:cNvSpPr/>
          <p:nvPr/>
        </p:nvSpPr>
        <p:spPr>
          <a:xfrm>
            <a:off x="3565850" y="534537"/>
            <a:ext cx="16609034" cy="1321196"/>
          </a:xfrm>
          <a:prstGeom prst="rect">
            <a:avLst/>
          </a:prstGeom>
        </p:spPr>
        <p:txBody>
          <a:bodyPr wrap="none">
            <a:spAutoFit/>
          </a:bodyPr>
          <a:lstStyle/>
          <a:p>
            <a:pPr>
              <a:lnSpc>
                <a:spcPct val="150000"/>
              </a:lnSpc>
            </a:pPr>
            <a:r>
              <a:rPr lang="da-DK" sz="6000" b="1" dirty="0"/>
              <a:t>Ledelse – Skabe mening og sammenhæng</a:t>
            </a:r>
          </a:p>
        </p:txBody>
      </p:sp>
      <p:sp>
        <p:nvSpPr>
          <p:cNvPr id="5" name="Rektangel 4"/>
          <p:cNvSpPr/>
          <p:nvPr/>
        </p:nvSpPr>
        <p:spPr>
          <a:xfrm>
            <a:off x="1341120" y="2682389"/>
            <a:ext cx="16626840" cy="9139618"/>
          </a:xfrm>
          <a:prstGeom prst="rect">
            <a:avLst/>
          </a:prstGeom>
        </p:spPr>
        <p:txBody>
          <a:bodyPr wrap="square">
            <a:spAutoFit/>
          </a:bodyPr>
          <a:lstStyle/>
          <a:p>
            <a:pPr marL="685766" indent="-685766">
              <a:lnSpc>
                <a:spcPct val="150000"/>
              </a:lnSpc>
              <a:buFont typeface="Arial" panose="020B0604020202020204" pitchFamily="34" charset="0"/>
              <a:buChar char="•"/>
            </a:pPr>
            <a:r>
              <a:rPr lang="da-DK" dirty="0"/>
              <a:t>Ledelsen skal bære fortællingen videre om Roskildemodellen og italesætte formålet og vigtigheden af, at der en fælles praksis og tværgående systematik, i arbejdet med børn og unge med behov for støtte. </a:t>
            </a:r>
          </a:p>
          <a:p>
            <a:pPr marL="685766" indent="-685766">
              <a:lnSpc>
                <a:spcPct val="150000"/>
              </a:lnSpc>
              <a:buFont typeface="Arial" panose="020B0604020202020204" pitchFamily="34" charset="0"/>
              <a:buChar char="•"/>
            </a:pPr>
            <a:r>
              <a:rPr lang="da-DK" dirty="0"/>
              <a:t>Ledelsen skal løbende tydeliggøre koblingen mellem Roskildemodellen og det der i øvrigt sker eller iværksættes i organisationen, så modellens legitimitet og aktualitet bevares. </a:t>
            </a:r>
          </a:p>
          <a:p>
            <a:pPr marL="685766" indent="-685766">
              <a:lnSpc>
                <a:spcPct val="150000"/>
              </a:lnSpc>
              <a:buFont typeface="Arial" panose="020B0604020202020204" pitchFamily="34" charset="0"/>
              <a:buChar char="•"/>
            </a:pPr>
            <a:r>
              <a:rPr lang="da-DK" dirty="0"/>
              <a:t>Det er ledelsens ansvar at sikre en systematik i brugen af Roskildemodellen</a:t>
            </a:r>
          </a:p>
          <a:p>
            <a:pPr marL="685766" indent="-685766">
              <a:lnSpc>
                <a:spcPct val="150000"/>
              </a:lnSpc>
              <a:buFont typeface="Arial" panose="020B0604020202020204" pitchFamily="34" charset="0"/>
              <a:buChar char="•"/>
            </a:pPr>
            <a:r>
              <a:rPr lang="da-DK" dirty="0"/>
              <a:t>Det er ledelsens opgave at understøtte egne nøglepersoner samt sikre at nye medarbejdere bliver introduceret til modellen</a:t>
            </a:r>
          </a:p>
        </p:txBody>
      </p:sp>
    </p:spTree>
    <p:extLst>
      <p:ext uri="{BB962C8B-B14F-4D97-AF65-F5344CB8AC3E}">
        <p14:creationId xmlns:p14="http://schemas.microsoft.com/office/powerpoint/2010/main" val="562528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En systematisk praksis</a:t>
            </a:r>
            <a:endParaRPr lang="da-DK" dirty="0"/>
          </a:p>
        </p:txBody>
      </p:sp>
      <p:sp>
        <p:nvSpPr>
          <p:cNvPr id="3" name="Pladsholder til indhold 2"/>
          <p:cNvSpPr>
            <a:spLocks noGrp="1"/>
          </p:cNvSpPr>
          <p:nvPr>
            <p:ph idx="1"/>
          </p:nvPr>
        </p:nvSpPr>
        <p:spPr/>
        <p:txBody>
          <a:bodyPr/>
          <a:lstStyle/>
          <a:p>
            <a:pPr marL="0" indent="0">
              <a:buNone/>
            </a:pPr>
            <a:r>
              <a:rPr lang="da-DK" dirty="0"/>
              <a:t>Roskildemodellen understøtter at der etableres en </a:t>
            </a:r>
            <a:r>
              <a:rPr lang="da-DK" b="1" dirty="0"/>
              <a:t>systematik</a:t>
            </a:r>
            <a:r>
              <a:rPr lang="da-DK" dirty="0"/>
              <a:t> i den tidlige indsats. Systematikken skal sikre, </a:t>
            </a:r>
          </a:p>
          <a:p>
            <a:pPr lvl="0"/>
            <a:r>
              <a:rPr lang="da-DK" dirty="0"/>
              <a:t>at vi ikke overser børn og unge med udfordringer eller i mistrivsel </a:t>
            </a:r>
          </a:p>
          <a:p>
            <a:pPr lvl="0"/>
            <a:r>
              <a:rPr lang="da-DK" dirty="0"/>
              <a:t>at vi handler hurtigt og arbejder målrettet</a:t>
            </a:r>
          </a:p>
          <a:p>
            <a:pPr lvl="0"/>
            <a:r>
              <a:rPr lang="da-DK" dirty="0"/>
              <a:t>at vi har en tydelig rollefordeling og klare arbejdsgange</a:t>
            </a:r>
          </a:p>
          <a:p>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11</a:t>
            </a:fld>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981666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Det tværfaglige samarbejde</a:t>
            </a:r>
            <a:endParaRPr lang="da-DK" dirty="0"/>
          </a:p>
        </p:txBody>
      </p:sp>
      <p:sp>
        <p:nvSpPr>
          <p:cNvPr id="3" name="Pladsholder til indhold 2"/>
          <p:cNvSpPr>
            <a:spLocks noGrp="1"/>
          </p:cNvSpPr>
          <p:nvPr>
            <p:ph idx="1"/>
          </p:nvPr>
        </p:nvSpPr>
        <p:spPr/>
        <p:txBody>
          <a:bodyPr/>
          <a:lstStyle/>
          <a:p>
            <a:pPr marL="0" indent="0">
              <a:buNone/>
            </a:pPr>
            <a:r>
              <a:rPr lang="da-DK" dirty="0"/>
              <a:t>Det tværfaglige samarbejde er omdrejningspunktet for den gode praksis i relation til børnefællesskaber med svære dynamikker og børn og unge med brug for øget opmærksomhed og/eller støtte. Når det tværfaglige samarbejde er koordineret og sammenhængende kan det bidrage til en merværdi i form af ny viden og nye løsninger til gavn for børnene/de unge. </a:t>
            </a:r>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12</a:t>
            </a:fld>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486884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Fælles </a:t>
            </a:r>
            <a:r>
              <a:rPr lang="da-DK" dirty="0" err="1" smtClean="0"/>
              <a:t>mindset</a:t>
            </a:r>
            <a:endParaRPr lang="da-DK" dirty="0"/>
          </a:p>
        </p:txBody>
      </p:sp>
      <p:sp>
        <p:nvSpPr>
          <p:cNvPr id="3" name="Pladsholder til indhold 2"/>
          <p:cNvSpPr>
            <a:spLocks noGrp="1"/>
          </p:cNvSpPr>
          <p:nvPr>
            <p:ph idx="1"/>
          </p:nvPr>
        </p:nvSpPr>
        <p:spPr/>
        <p:txBody>
          <a:bodyPr/>
          <a:lstStyle/>
          <a:p>
            <a:pPr marL="0" indent="0" fontAlgn="base">
              <a:buNone/>
            </a:pPr>
            <a:r>
              <a:rPr lang="da-DK" dirty="0" smtClean="0"/>
              <a:t>Roskildemodellens </a:t>
            </a:r>
            <a:r>
              <a:rPr lang="da-DK" dirty="0"/>
              <a:t>fem grundværdier</a:t>
            </a:r>
            <a:r>
              <a:rPr lang="da-DK" dirty="0" smtClean="0"/>
              <a:t>:</a:t>
            </a:r>
          </a:p>
          <a:p>
            <a:pPr fontAlgn="base"/>
            <a:endParaRPr lang="da-DK" dirty="0"/>
          </a:p>
          <a:p>
            <a:pPr fontAlgn="base"/>
            <a:r>
              <a:rPr lang="da-DK" dirty="0" smtClean="0"/>
              <a:t>Anderkendende </a:t>
            </a:r>
            <a:r>
              <a:rPr lang="da-DK" dirty="0"/>
              <a:t>tilgang</a:t>
            </a:r>
          </a:p>
          <a:p>
            <a:pPr fontAlgn="base"/>
            <a:r>
              <a:rPr lang="da-DK" dirty="0"/>
              <a:t>Ressourceorienteret børnesyn</a:t>
            </a:r>
          </a:p>
          <a:p>
            <a:pPr fontAlgn="base"/>
            <a:r>
              <a:rPr lang="da-DK" dirty="0"/>
              <a:t>Helhedsorienteret indsatser</a:t>
            </a:r>
          </a:p>
          <a:p>
            <a:pPr fontAlgn="base"/>
            <a:r>
              <a:rPr lang="da-DK" dirty="0" smtClean="0"/>
              <a:t>Barnets perspektiv</a:t>
            </a:r>
            <a:endParaRPr lang="da-DK" dirty="0"/>
          </a:p>
          <a:p>
            <a:pPr fontAlgn="base"/>
            <a:r>
              <a:rPr lang="da-DK" dirty="0"/>
              <a:t>Løsningsorienteret tilgang</a:t>
            </a:r>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13</a:t>
            </a:fld>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2138245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pPr marL="0" indent="0">
              <a:buNone/>
            </a:pPr>
            <a:r>
              <a:rPr lang="da-DK" b="1" dirty="0"/>
              <a:t>Helhedsorienteret tilgang</a:t>
            </a:r>
          </a:p>
          <a:p>
            <a:pPr marL="0" indent="0">
              <a:buNone/>
            </a:pPr>
            <a:r>
              <a:rPr lang="da-DK" dirty="0"/>
              <a:t>De gode løsninger tager afsæt i helheden, med blik for det væsentlige i et barns hverdag som dagtilbud, skole, venner, familie og fritid.</a:t>
            </a:r>
          </a:p>
          <a:p>
            <a:endParaRPr lang="da-DK" dirty="0"/>
          </a:p>
          <a:p>
            <a:pPr marL="0" indent="0">
              <a:buNone/>
            </a:pPr>
            <a:r>
              <a:rPr lang="da-DK" b="1" dirty="0"/>
              <a:t>Løsningsorienteret</a:t>
            </a:r>
          </a:p>
          <a:p>
            <a:pPr marL="0" indent="0">
              <a:buNone/>
            </a:pPr>
            <a:r>
              <a:rPr lang="da-DK" dirty="0"/>
              <a:t>Vi arbejder løsningsorienteret, da handling er en vigtig forudsætning for at skabe forandring. </a:t>
            </a:r>
          </a:p>
          <a:p>
            <a:endParaRPr lang="da-DK" dirty="0"/>
          </a:p>
          <a:p>
            <a:pPr marL="0" indent="0">
              <a:buNone/>
            </a:pPr>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14</a:t>
            </a:fld>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1128668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pPr marL="0" indent="0">
              <a:buNone/>
            </a:pPr>
            <a:r>
              <a:rPr lang="da-DK" b="1" dirty="0"/>
              <a:t>Anerkendende og ressourceorienteret tilgang</a:t>
            </a:r>
          </a:p>
          <a:p>
            <a:pPr marL="0" indent="0">
              <a:buNone/>
            </a:pPr>
            <a:r>
              <a:rPr lang="da-DK" dirty="0"/>
              <a:t>Roskildemodellen bygger på en anerkendende og ressourceorienteret tilgang, der hjælper os med at se muligheder frem for begrænsninger. Fokus ligger på det, der virker, og den forandring, vi ønsker at skabe for barnet.</a:t>
            </a:r>
          </a:p>
          <a:p>
            <a:endParaRPr lang="da-DK" dirty="0"/>
          </a:p>
          <a:p>
            <a:pPr marL="0" indent="0">
              <a:buNone/>
            </a:pPr>
            <a:r>
              <a:rPr lang="da-DK" b="1" dirty="0" smtClean="0"/>
              <a:t>Barnets perspektiv</a:t>
            </a:r>
            <a:endParaRPr lang="da-DK" b="1" dirty="0"/>
          </a:p>
          <a:p>
            <a:pPr marL="0" indent="0">
              <a:buNone/>
            </a:pPr>
            <a:r>
              <a:rPr lang="da-DK" dirty="0"/>
              <a:t>Det er afgørende, at vi ser tingene fra </a:t>
            </a:r>
            <a:r>
              <a:rPr lang="da-DK" dirty="0" smtClean="0"/>
              <a:t>børnenes </a:t>
            </a:r>
            <a:r>
              <a:rPr lang="da-DK" dirty="0"/>
              <a:t>perspektiv, og at vi lytter til deres oplevelser. På den måde når vi frem til de bedste løsninger og understøtter børnenes ret til indflydelse på eget liv.</a:t>
            </a:r>
          </a:p>
          <a:p>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15</a:t>
            </a:fld>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3932677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582" y="1814933"/>
            <a:ext cx="13797665" cy="1502008"/>
          </a:xfrm>
        </p:spPr>
        <p:txBody>
          <a:bodyPr/>
          <a:lstStyle/>
          <a:p>
            <a:r>
              <a:rPr lang="da-DK" dirty="0" smtClean="0"/>
              <a:t>Det ressourceorienterede </a:t>
            </a:r>
            <a:r>
              <a:rPr lang="da-DK" dirty="0"/>
              <a:t>børnesyn</a:t>
            </a:r>
          </a:p>
        </p:txBody>
      </p:sp>
      <p:sp>
        <p:nvSpPr>
          <p:cNvPr id="3" name="Pladsholder til indhold 2"/>
          <p:cNvSpPr>
            <a:spLocks noGrp="1"/>
          </p:cNvSpPr>
          <p:nvPr>
            <p:ph idx="1"/>
          </p:nvPr>
        </p:nvSpPr>
        <p:spPr>
          <a:xfrm>
            <a:off x="796878" y="4606925"/>
            <a:ext cx="18190369" cy="8350250"/>
          </a:xfrm>
        </p:spPr>
        <p:txBody>
          <a:bodyPr/>
          <a:lstStyle/>
          <a:p>
            <a:pPr fontAlgn="base"/>
            <a:r>
              <a:rPr lang="da-DK" dirty="0" smtClean="0"/>
              <a:t>Det </a:t>
            </a:r>
            <a:r>
              <a:rPr lang="da-DK" dirty="0"/>
              <a:t>ressourceorienterede børnesyn fokuserer på at identificere og udvikle de enkelte børns og unges styrker, evner og potentialer. </a:t>
            </a:r>
            <a:endParaRPr lang="da-DK" dirty="0" smtClean="0"/>
          </a:p>
          <a:p>
            <a:pPr fontAlgn="base"/>
            <a:r>
              <a:rPr lang="da-DK" dirty="0" smtClean="0"/>
              <a:t>I </a:t>
            </a:r>
            <a:r>
              <a:rPr lang="da-DK" dirty="0"/>
              <a:t>Roskilde Kommune lægger vi vægt på at anerkende og inddrage barnets/den unges perspektiv i alle aspekter af deres hverdagsliv. </a:t>
            </a:r>
            <a:endParaRPr lang="da-DK" dirty="0" smtClean="0"/>
          </a:p>
          <a:p>
            <a:pPr fontAlgn="base"/>
            <a:r>
              <a:rPr lang="da-DK" dirty="0" smtClean="0"/>
              <a:t>Vi </a:t>
            </a:r>
            <a:r>
              <a:rPr lang="da-DK" dirty="0"/>
              <a:t>har fokus på at integrere barnets/den unges perspektiv og rettigheder på en respektfuld måde gennem åbenhed, tillidsbaseret dialog og samarbejde med både barnet/den unge, forældre og netværk. </a:t>
            </a:r>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16</a:t>
            </a:fld>
            <a:endParaRPr lang="da-DK"/>
          </a:p>
        </p:txBody>
      </p:sp>
      <p:pic>
        <p:nvPicPr>
          <p:cNvPr id="10242" name="Picture 2" descr="https://www.roskildemodellen.dk/wp-content/uploads/2023/10/midlertidig-boerne-og-ungepolitik-206x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1646" y="6400800"/>
            <a:ext cx="4764562" cy="6938682"/>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169942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Fælles drøftelse</a:t>
            </a:r>
            <a:endParaRPr lang="da-DK" dirty="0"/>
          </a:p>
        </p:txBody>
      </p:sp>
      <p:sp>
        <p:nvSpPr>
          <p:cNvPr id="3" name="Pladsholder til indhold 2"/>
          <p:cNvSpPr>
            <a:spLocks noGrp="1"/>
          </p:cNvSpPr>
          <p:nvPr>
            <p:ph idx="1"/>
          </p:nvPr>
        </p:nvSpPr>
        <p:spPr/>
        <p:txBody>
          <a:bodyPr/>
          <a:lstStyle/>
          <a:p>
            <a:pPr marL="0" indent="0">
              <a:buNone/>
            </a:pPr>
            <a:r>
              <a:rPr lang="da-DK" dirty="0" smtClean="0"/>
              <a:t>Giv praksiseksempel hvor </a:t>
            </a:r>
            <a:r>
              <a:rPr lang="da-DK" dirty="0" err="1" smtClean="0"/>
              <a:t>mindset</a:t>
            </a:r>
            <a:r>
              <a:rPr lang="da-DK" dirty="0" smtClean="0"/>
              <a:t> var en integreret del af jeres tilgang/løsning</a:t>
            </a:r>
          </a:p>
          <a:p>
            <a:pPr marL="0" indent="0">
              <a:buNone/>
            </a:pPr>
            <a:endParaRPr lang="da-DK" dirty="0"/>
          </a:p>
          <a:p>
            <a:pPr marL="0" indent="0">
              <a:buNone/>
            </a:pPr>
            <a:r>
              <a:rPr lang="da-DK" dirty="0" smtClean="0"/>
              <a:t>Giv praksiseksempel hvor det var svært eller hvor det ikke lykkedes</a:t>
            </a:r>
          </a:p>
          <a:p>
            <a:pPr marL="0" indent="0">
              <a:buNone/>
            </a:pPr>
            <a:endParaRPr lang="da-DK" dirty="0"/>
          </a:p>
          <a:p>
            <a:pPr marL="0" indent="0">
              <a:buNone/>
            </a:pPr>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17</a:t>
            </a:fld>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4072310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Roskildemodellens elementer</a:t>
            </a:r>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18</a:t>
            </a:fld>
            <a:endParaRPr lang="da-DK"/>
          </a:p>
        </p:txBody>
      </p:sp>
      <p:graphicFrame>
        <p:nvGraphicFramePr>
          <p:cNvPr id="6" name="Pladsholder til indhold 3"/>
          <p:cNvGraphicFramePr>
            <a:graphicFrameLocks/>
          </p:cNvGraphicFramePr>
          <p:nvPr>
            <p:extLst/>
          </p:nvPr>
        </p:nvGraphicFramePr>
        <p:xfrm>
          <a:off x="5001208" y="3396344"/>
          <a:ext cx="14219853" cy="9560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1208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b="64911"/>
          <a:stretch/>
        </p:blipFill>
        <p:spPr>
          <a:xfrm>
            <a:off x="2974949" y="4060287"/>
            <a:ext cx="18648736" cy="1791873"/>
          </a:xfrm>
        </p:spPr>
      </p:pic>
      <p:sp>
        <p:nvSpPr>
          <p:cNvPr id="2" name="Pladsholder til sidefod 1"/>
          <p:cNvSpPr>
            <a:spLocks noGrp="1"/>
          </p:cNvSpPr>
          <p:nvPr>
            <p:ph type="ftr" sz="quarter" idx="11"/>
          </p:nvPr>
        </p:nvSpPr>
        <p:spPr/>
        <p:txBody>
          <a:bodyPr/>
          <a:lstStyle/>
          <a:p>
            <a:r>
              <a:rPr lang="da-DK" smtClean="0"/>
              <a:t>Roskildemodellen</a:t>
            </a:r>
            <a:endParaRPr lang="da-DK"/>
          </a:p>
        </p:txBody>
      </p:sp>
      <p:sp>
        <p:nvSpPr>
          <p:cNvPr id="3" name="Pladsholder til slidenummer 2"/>
          <p:cNvSpPr>
            <a:spLocks noGrp="1"/>
          </p:cNvSpPr>
          <p:nvPr>
            <p:ph type="sldNum" sz="quarter" idx="12"/>
          </p:nvPr>
        </p:nvSpPr>
        <p:spPr/>
        <p:txBody>
          <a:bodyPr/>
          <a:lstStyle/>
          <a:p>
            <a:fld id="{66DE51B6-4601-4B1E-982C-CCE92A5F69C3}" type="slidenum">
              <a:rPr lang="da-DK" smtClean="0"/>
              <a:t>19</a:t>
            </a:fld>
            <a:endParaRPr lang="da-DK"/>
          </a:p>
        </p:txBody>
      </p:sp>
      <p:pic>
        <p:nvPicPr>
          <p:cNvPr id="6" name="Billede 5"/>
          <p:cNvPicPr>
            <a:picLocks noChangeAspect="1"/>
          </p:cNvPicPr>
          <p:nvPr/>
        </p:nvPicPr>
        <p:blipFill>
          <a:blip r:embed="rId4"/>
          <a:stretch>
            <a:fillRect/>
          </a:stretch>
        </p:blipFill>
        <p:spPr>
          <a:xfrm>
            <a:off x="2974949" y="5805487"/>
            <a:ext cx="18648736" cy="3204799"/>
          </a:xfrm>
          <a:prstGeom prst="rect">
            <a:avLst/>
          </a:prstGeom>
        </p:spPr>
      </p:pic>
    </p:spTree>
    <p:extLst>
      <p:ext uri="{BB962C8B-B14F-4D97-AF65-F5344CB8AC3E}">
        <p14:creationId xmlns:p14="http://schemas.microsoft.com/office/powerpoint/2010/main" val="576298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9982" y="1097756"/>
            <a:ext cx="8221618" cy="1515272"/>
          </a:xfrm>
        </p:spPr>
        <p:txBody>
          <a:bodyPr/>
          <a:lstStyle/>
          <a:p>
            <a:r>
              <a:rPr lang="da-DK" sz="9600" dirty="0"/>
              <a:t>Dagsorden</a:t>
            </a:r>
            <a:endParaRPr lang="da-DK" dirty="0"/>
          </a:p>
        </p:txBody>
      </p:sp>
      <p:sp>
        <p:nvSpPr>
          <p:cNvPr id="6" name="Pladsholder til indhold 5"/>
          <p:cNvSpPr>
            <a:spLocks noGrp="1"/>
          </p:cNvSpPr>
          <p:nvPr>
            <p:ph sz="half" idx="1"/>
          </p:nvPr>
        </p:nvSpPr>
        <p:spPr>
          <a:xfrm>
            <a:off x="796876" y="3675529"/>
            <a:ext cx="5673354" cy="9281648"/>
          </a:xfrm>
          <a:ln w="38100"/>
        </p:spPr>
        <p:style>
          <a:lnRef idx="2">
            <a:schemeClr val="accent1"/>
          </a:lnRef>
          <a:fillRef idx="1">
            <a:schemeClr val="lt1"/>
          </a:fillRef>
          <a:effectRef idx="0">
            <a:schemeClr val="accent1"/>
          </a:effectRef>
          <a:fontRef idx="minor">
            <a:schemeClr val="dk1"/>
          </a:fontRef>
        </p:style>
        <p:txBody>
          <a:bodyPr/>
          <a:lstStyle/>
          <a:p>
            <a:pPr marL="0" indent="0">
              <a:buNone/>
            </a:pPr>
            <a:r>
              <a:rPr lang="da-DK" sz="4000" b="1" dirty="0" smtClean="0"/>
              <a:t>Præsentation af os</a:t>
            </a:r>
          </a:p>
          <a:p>
            <a:pPr>
              <a:lnSpc>
                <a:spcPct val="150000"/>
              </a:lnSpc>
            </a:pPr>
            <a:r>
              <a:rPr lang="da-DK" sz="4000" dirty="0" smtClean="0"/>
              <a:t>Tidlig </a:t>
            </a:r>
            <a:r>
              <a:rPr lang="da-DK" sz="4000" dirty="0"/>
              <a:t>indsats </a:t>
            </a:r>
            <a:endParaRPr lang="da-DK" sz="4000" dirty="0" smtClean="0"/>
          </a:p>
          <a:p>
            <a:pPr>
              <a:lnSpc>
                <a:spcPct val="150000"/>
              </a:lnSpc>
            </a:pPr>
            <a:r>
              <a:rPr lang="da-DK" sz="4000" dirty="0" smtClean="0"/>
              <a:t>Hvad </a:t>
            </a:r>
            <a:r>
              <a:rPr lang="da-DK" sz="4000" dirty="0"/>
              <a:t>er Roskildemodellen og jeres </a:t>
            </a:r>
            <a:r>
              <a:rPr lang="da-DK" sz="4000" dirty="0" smtClean="0"/>
              <a:t>roller</a:t>
            </a:r>
          </a:p>
          <a:p>
            <a:pPr>
              <a:lnSpc>
                <a:spcPct val="150000"/>
              </a:lnSpc>
            </a:pPr>
            <a:r>
              <a:rPr lang="da-DK" sz="4000" dirty="0" smtClean="0"/>
              <a:t>Hjemmeside</a:t>
            </a:r>
          </a:p>
          <a:p>
            <a:pPr>
              <a:lnSpc>
                <a:spcPct val="150000"/>
              </a:lnSpc>
            </a:pPr>
            <a:r>
              <a:rPr lang="da-DK" sz="4000" dirty="0" smtClean="0"/>
              <a:t>Linealen </a:t>
            </a:r>
            <a:r>
              <a:rPr lang="da-DK" sz="4000" dirty="0"/>
              <a:t/>
            </a:r>
            <a:br>
              <a:rPr lang="da-DK" sz="4000" dirty="0"/>
            </a:br>
            <a:endParaRPr lang="da-DK" sz="4000" dirty="0"/>
          </a:p>
        </p:txBody>
      </p:sp>
      <p:sp>
        <p:nvSpPr>
          <p:cNvPr id="8" name="Pladsholder til indhold 7"/>
          <p:cNvSpPr>
            <a:spLocks noGrp="1"/>
          </p:cNvSpPr>
          <p:nvPr>
            <p:ph sz="half" idx="2"/>
          </p:nvPr>
        </p:nvSpPr>
        <p:spPr>
          <a:xfrm>
            <a:off x="7222660" y="3675529"/>
            <a:ext cx="8537294" cy="9294348"/>
          </a:xfrm>
          <a:ln w="38100"/>
        </p:spPr>
        <p:style>
          <a:lnRef idx="2">
            <a:schemeClr val="accent1"/>
          </a:lnRef>
          <a:fillRef idx="1">
            <a:schemeClr val="lt1"/>
          </a:fillRef>
          <a:effectRef idx="0">
            <a:schemeClr val="accent1"/>
          </a:effectRef>
          <a:fontRef idx="minor">
            <a:schemeClr val="dk1"/>
          </a:fontRef>
        </p:style>
        <p:txBody>
          <a:bodyPr/>
          <a:lstStyle/>
          <a:p>
            <a:pPr marL="0" indent="0">
              <a:buNone/>
            </a:pPr>
            <a:r>
              <a:rPr lang="da-DK" sz="4000" b="1" dirty="0" smtClean="0"/>
              <a:t>Regler under </a:t>
            </a:r>
            <a:r>
              <a:rPr lang="da-DK" sz="4000" b="1" dirty="0" err="1" smtClean="0"/>
              <a:t>webinar</a:t>
            </a:r>
            <a:endParaRPr lang="da-DK" sz="4000" b="1" dirty="0" smtClean="0"/>
          </a:p>
          <a:p>
            <a:pPr>
              <a:lnSpc>
                <a:spcPct val="150000"/>
              </a:lnSpc>
            </a:pPr>
            <a:r>
              <a:rPr lang="da-DK" sz="4000" dirty="0" smtClean="0"/>
              <a:t>Sluk mikrofonen under </a:t>
            </a:r>
            <a:r>
              <a:rPr lang="da-DK" sz="4000" dirty="0" err="1" smtClean="0"/>
              <a:t>webinar</a:t>
            </a:r>
            <a:endParaRPr lang="da-DK" sz="4000" dirty="0" smtClean="0"/>
          </a:p>
          <a:p>
            <a:pPr>
              <a:lnSpc>
                <a:spcPct val="150000"/>
              </a:lnSpc>
            </a:pPr>
            <a:r>
              <a:rPr lang="da-DK" sz="4000" dirty="0" smtClean="0"/>
              <a:t>Deltag uden dit kamera</a:t>
            </a:r>
          </a:p>
          <a:p>
            <a:pPr>
              <a:lnSpc>
                <a:spcPct val="150000"/>
              </a:lnSpc>
            </a:pPr>
            <a:r>
              <a:rPr lang="da-DK" sz="4000" dirty="0" smtClean="0"/>
              <a:t>Hvis du har spørgsmål, så brug chat-funktion</a:t>
            </a:r>
          </a:p>
          <a:p>
            <a:pPr>
              <a:lnSpc>
                <a:spcPct val="150000"/>
              </a:lnSpc>
            </a:pPr>
            <a:r>
              <a:rPr lang="da-DK" sz="4000" dirty="0" smtClean="0"/>
              <a:t>Ved gruppedrøftelser sendes I ud i virtuelle grupperum</a:t>
            </a:r>
          </a:p>
        </p:txBody>
      </p:sp>
      <p:pic>
        <p:nvPicPr>
          <p:cNvPr id="9" name="Pladsholder til indho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9954" y="1228127"/>
            <a:ext cx="8118155" cy="8350250"/>
          </a:xfrm>
          <a:prstGeom prst="rect">
            <a:avLst/>
          </a:prstGeom>
        </p:spPr>
      </p:pic>
    </p:spTree>
    <p:extLst>
      <p:ext uri="{BB962C8B-B14F-4D97-AF65-F5344CB8AC3E}">
        <p14:creationId xmlns:p14="http://schemas.microsoft.com/office/powerpoint/2010/main" val="1664362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Tværfagligt samarbejde</a:t>
            </a:r>
            <a:endParaRPr lang="da-DK" dirty="0"/>
          </a:p>
        </p:txBody>
      </p:sp>
      <p:pic>
        <p:nvPicPr>
          <p:cNvPr id="8" name="Pladsholder til indhold 7"/>
          <p:cNvPicPr>
            <a:picLocks noGrp="1" noChangeAspect="1"/>
          </p:cNvPicPr>
          <p:nvPr>
            <p:ph sz="half" idx="1"/>
          </p:nvPr>
        </p:nvPicPr>
        <p:blipFill>
          <a:blip r:embed="rId3"/>
          <a:stretch>
            <a:fillRect/>
          </a:stretch>
        </p:blipFill>
        <p:spPr>
          <a:xfrm>
            <a:off x="3320912" y="4405727"/>
            <a:ext cx="4260229" cy="5250156"/>
          </a:xfrm>
          <a:prstGeom prst="rect">
            <a:avLst/>
          </a:prstGeom>
        </p:spPr>
      </p:pic>
      <p:sp>
        <p:nvSpPr>
          <p:cNvPr id="6" name="Pladsholder til indhold 5"/>
          <p:cNvSpPr>
            <a:spLocks noGrp="1"/>
          </p:cNvSpPr>
          <p:nvPr>
            <p:ph sz="half" idx="2"/>
          </p:nvPr>
        </p:nvSpPr>
        <p:spPr>
          <a:xfrm>
            <a:off x="11570178" y="3832228"/>
            <a:ext cx="11175700" cy="8541126"/>
          </a:xfrm>
        </p:spPr>
        <p:txBody>
          <a:bodyPr>
            <a:normAutofit/>
          </a:bodyPr>
          <a:lstStyle/>
          <a:p>
            <a:pPr marL="0" indent="0">
              <a:buNone/>
            </a:pPr>
            <a:r>
              <a:rPr lang="da-DK" dirty="0"/>
              <a:t>Det gode tværfaglige samarbejde forudsætter, at vi har kendskab til hinanden, og at vi er enige om arbejdsgangen. </a:t>
            </a:r>
          </a:p>
          <a:p>
            <a:pPr marL="0" indent="0">
              <a:buNone/>
            </a:pPr>
            <a:r>
              <a:rPr lang="da-DK" dirty="0"/>
              <a:t>På siden Tværfagligt samarbejde kan du få et overblik over, hvem og hvordan du kan få sparring, når du har bekymringer for et barn eller ung. </a:t>
            </a:r>
          </a:p>
          <a:p>
            <a:pPr marL="0" indent="0">
              <a:buNone/>
            </a:pPr>
            <a:endParaRPr lang="da-DK" dirty="0" smtClean="0"/>
          </a:p>
          <a:p>
            <a:pPr marL="0" indent="0">
              <a:buNone/>
            </a:pPr>
            <a:r>
              <a:rPr lang="da-DK" dirty="0" smtClean="0"/>
              <a:t>Eksempler </a:t>
            </a:r>
            <a:r>
              <a:rPr lang="da-DK" dirty="0"/>
              <a:t>på indhold: </a:t>
            </a:r>
          </a:p>
          <a:p>
            <a:r>
              <a:rPr lang="da-DK" dirty="0" smtClean="0"/>
              <a:t>Beskrivelse </a:t>
            </a:r>
            <a:r>
              <a:rPr lang="da-DK" dirty="0"/>
              <a:t>af aftalte arbejdsgange, møder og procedure </a:t>
            </a:r>
          </a:p>
          <a:p>
            <a:r>
              <a:rPr lang="da-DK" dirty="0" smtClean="0"/>
              <a:t>Beskrivelse </a:t>
            </a:r>
            <a:r>
              <a:rPr lang="da-DK" dirty="0"/>
              <a:t>af fokusteam i dagtilbud og skole </a:t>
            </a:r>
          </a:p>
          <a:p>
            <a:r>
              <a:rPr lang="da-DK" dirty="0" smtClean="0"/>
              <a:t>Kontaktdata </a:t>
            </a:r>
            <a:r>
              <a:rPr lang="da-DK" dirty="0"/>
              <a:t>på aktører i Roskilde Kommune </a:t>
            </a:r>
          </a:p>
        </p:txBody>
      </p:sp>
      <p:sp>
        <p:nvSpPr>
          <p:cNvPr id="2" name="Pladsholder til sidefod 1"/>
          <p:cNvSpPr>
            <a:spLocks noGrp="1"/>
          </p:cNvSpPr>
          <p:nvPr>
            <p:ph type="ftr" sz="quarter" idx="11"/>
          </p:nvPr>
        </p:nvSpPr>
        <p:spPr/>
        <p:txBody>
          <a:bodyPr/>
          <a:lstStyle/>
          <a:p>
            <a:r>
              <a:rPr lang="da-DK" smtClean="0"/>
              <a:t>Roskildemodellen</a:t>
            </a:r>
            <a:endParaRPr lang="da-DK"/>
          </a:p>
        </p:txBody>
      </p:sp>
      <p:sp>
        <p:nvSpPr>
          <p:cNvPr id="3" name="Pladsholder til slidenummer 2"/>
          <p:cNvSpPr>
            <a:spLocks noGrp="1"/>
          </p:cNvSpPr>
          <p:nvPr>
            <p:ph type="sldNum" sz="quarter" idx="12"/>
          </p:nvPr>
        </p:nvSpPr>
        <p:spPr/>
        <p:txBody>
          <a:bodyPr/>
          <a:lstStyle/>
          <a:p>
            <a:fld id="{86514068-1FDC-406F-8DC9-A3ED74E5E153}" type="slidenum">
              <a:rPr lang="da-DK" smtClean="0"/>
              <a:t>20</a:t>
            </a:fld>
            <a:endParaRPr lang="da-DK"/>
          </a:p>
        </p:txBody>
      </p:sp>
    </p:spTree>
    <p:extLst>
      <p:ext uri="{BB962C8B-B14F-4D97-AF65-F5344CB8AC3E}">
        <p14:creationId xmlns:p14="http://schemas.microsoft.com/office/powerpoint/2010/main" val="350870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Tavshedspligt</a:t>
            </a:r>
            <a:endParaRPr lang="da-DK" dirty="0"/>
          </a:p>
        </p:txBody>
      </p:sp>
      <p:sp>
        <p:nvSpPr>
          <p:cNvPr id="4" name="Pladsholder til indhold 3"/>
          <p:cNvSpPr>
            <a:spLocks noGrp="1"/>
          </p:cNvSpPr>
          <p:nvPr>
            <p:ph sz="half" idx="2"/>
          </p:nvPr>
        </p:nvSpPr>
        <p:spPr>
          <a:xfrm>
            <a:off x="11636392" y="4439568"/>
            <a:ext cx="11051452" cy="8350250"/>
          </a:xfrm>
        </p:spPr>
        <p:txBody>
          <a:bodyPr>
            <a:normAutofit/>
          </a:bodyPr>
          <a:lstStyle/>
          <a:p>
            <a:pPr marL="0" indent="0">
              <a:buNone/>
            </a:pPr>
            <a:r>
              <a:rPr lang="da-DK" dirty="0"/>
              <a:t>I arbejdet med børn og unge er det ofte nødvendigt at dele oplysninger og viden med andre fagprofessionelle. </a:t>
            </a:r>
          </a:p>
          <a:p>
            <a:pPr marL="0" indent="0">
              <a:buNone/>
            </a:pPr>
            <a:r>
              <a:rPr lang="da-DK" dirty="0"/>
              <a:t>På siden Tavshedspligt kan du læse om hvad du må dele med hvem og hvornår din tavshedspligt er gældende. </a:t>
            </a:r>
          </a:p>
          <a:p>
            <a:pPr marL="0" indent="0">
              <a:buNone/>
            </a:pPr>
            <a:endParaRPr lang="da-DK" dirty="0" smtClean="0"/>
          </a:p>
          <a:p>
            <a:pPr marL="0" indent="0">
              <a:buNone/>
            </a:pPr>
            <a:r>
              <a:rPr lang="da-DK" dirty="0" smtClean="0"/>
              <a:t>Eksempler </a:t>
            </a:r>
            <a:r>
              <a:rPr lang="da-DK" dirty="0"/>
              <a:t>på indhold: </a:t>
            </a:r>
          </a:p>
          <a:p>
            <a:r>
              <a:rPr lang="da-DK" dirty="0" smtClean="0"/>
              <a:t>FAQ </a:t>
            </a:r>
            <a:r>
              <a:rPr lang="da-DK" dirty="0"/>
              <a:t>om personoplysninger </a:t>
            </a:r>
          </a:p>
          <a:p>
            <a:r>
              <a:rPr lang="da-DK" dirty="0" smtClean="0"/>
              <a:t>Hvornår </a:t>
            </a:r>
            <a:r>
              <a:rPr lang="da-DK" dirty="0"/>
              <a:t>skal jeg indhente samtykke fra forældrene </a:t>
            </a:r>
          </a:p>
          <a:p>
            <a:r>
              <a:rPr lang="da-DK" dirty="0" smtClean="0"/>
              <a:t>Cases </a:t>
            </a:r>
            <a:r>
              <a:rPr lang="da-DK" dirty="0"/>
              <a:t>med eksempler på vidensdeling </a:t>
            </a:r>
          </a:p>
        </p:txBody>
      </p:sp>
      <p:sp>
        <p:nvSpPr>
          <p:cNvPr id="3" name="Pladsholder til sidefod 2"/>
          <p:cNvSpPr>
            <a:spLocks noGrp="1"/>
          </p:cNvSpPr>
          <p:nvPr>
            <p:ph type="ftr" sz="quarter" idx="11"/>
          </p:nvPr>
        </p:nvSpPr>
        <p:spPr/>
        <p:txBody>
          <a:bodyPr/>
          <a:lstStyle/>
          <a:p>
            <a:r>
              <a:rPr lang="da-DK" smtClean="0"/>
              <a:t>Roskildemodellen</a:t>
            </a:r>
            <a:endParaRPr lang="da-DK"/>
          </a:p>
        </p:txBody>
      </p:sp>
      <p:sp>
        <p:nvSpPr>
          <p:cNvPr id="5" name="Pladsholder til slidenummer 4"/>
          <p:cNvSpPr>
            <a:spLocks noGrp="1"/>
          </p:cNvSpPr>
          <p:nvPr>
            <p:ph type="sldNum" sz="quarter" idx="12"/>
          </p:nvPr>
        </p:nvSpPr>
        <p:spPr/>
        <p:txBody>
          <a:bodyPr/>
          <a:lstStyle/>
          <a:p>
            <a:fld id="{86514068-1FDC-406F-8DC9-A3ED74E5E153}" type="slidenum">
              <a:rPr lang="da-DK" smtClean="0"/>
              <a:t>21</a:t>
            </a:fld>
            <a:endParaRPr lang="da-DK"/>
          </a:p>
        </p:txBody>
      </p:sp>
      <p:pic>
        <p:nvPicPr>
          <p:cNvPr id="6" name="Billede 5"/>
          <p:cNvPicPr>
            <a:picLocks noChangeAspect="1"/>
          </p:cNvPicPr>
          <p:nvPr/>
        </p:nvPicPr>
        <p:blipFill>
          <a:blip r:embed="rId3"/>
          <a:stretch>
            <a:fillRect/>
          </a:stretch>
        </p:blipFill>
        <p:spPr>
          <a:xfrm>
            <a:off x="3999858" y="4439568"/>
            <a:ext cx="4574056" cy="5655198"/>
          </a:xfrm>
          <a:prstGeom prst="rect">
            <a:avLst/>
          </a:prstGeom>
        </p:spPr>
      </p:pic>
    </p:spTree>
    <p:extLst>
      <p:ext uri="{BB962C8B-B14F-4D97-AF65-F5344CB8AC3E}">
        <p14:creationId xmlns:p14="http://schemas.microsoft.com/office/powerpoint/2010/main" val="2378541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Underretning</a:t>
            </a:r>
            <a:endParaRPr lang="da-DK" dirty="0"/>
          </a:p>
        </p:txBody>
      </p:sp>
      <p:sp>
        <p:nvSpPr>
          <p:cNvPr id="4" name="Pladsholder til indhold 3"/>
          <p:cNvSpPr>
            <a:spLocks noGrp="1"/>
          </p:cNvSpPr>
          <p:nvPr>
            <p:ph sz="half" idx="2"/>
          </p:nvPr>
        </p:nvSpPr>
        <p:spPr>
          <a:xfrm>
            <a:off x="11636392" y="4439568"/>
            <a:ext cx="11051452" cy="8350250"/>
          </a:xfrm>
        </p:spPr>
        <p:txBody>
          <a:bodyPr>
            <a:normAutofit/>
          </a:bodyPr>
          <a:lstStyle/>
          <a:p>
            <a:pPr marL="0" indent="0">
              <a:buNone/>
            </a:pPr>
            <a:r>
              <a:rPr lang="da-DK" dirty="0" smtClean="0"/>
              <a:t> </a:t>
            </a:r>
            <a:endParaRPr lang="da-DK" dirty="0"/>
          </a:p>
        </p:txBody>
      </p:sp>
      <p:sp>
        <p:nvSpPr>
          <p:cNvPr id="6" name="Pladsholder til sidefod 5"/>
          <p:cNvSpPr>
            <a:spLocks noGrp="1"/>
          </p:cNvSpPr>
          <p:nvPr>
            <p:ph type="ftr" sz="quarter" idx="11"/>
          </p:nvPr>
        </p:nvSpPr>
        <p:spPr/>
        <p:txBody>
          <a:bodyPr/>
          <a:lstStyle/>
          <a:p>
            <a:r>
              <a:rPr lang="da-DK" smtClean="0"/>
              <a:t>Roskildemodellen</a:t>
            </a:r>
            <a:endParaRPr lang="da-DK"/>
          </a:p>
        </p:txBody>
      </p:sp>
      <p:sp>
        <p:nvSpPr>
          <p:cNvPr id="7" name="Pladsholder til slidenummer 6"/>
          <p:cNvSpPr>
            <a:spLocks noGrp="1"/>
          </p:cNvSpPr>
          <p:nvPr>
            <p:ph type="sldNum" sz="quarter" idx="12"/>
          </p:nvPr>
        </p:nvSpPr>
        <p:spPr/>
        <p:txBody>
          <a:bodyPr/>
          <a:lstStyle/>
          <a:p>
            <a:fld id="{86514068-1FDC-406F-8DC9-A3ED74E5E153}" type="slidenum">
              <a:rPr lang="da-DK" smtClean="0"/>
              <a:t>22</a:t>
            </a:fld>
            <a:endParaRPr lang="da-DK"/>
          </a:p>
        </p:txBody>
      </p:sp>
      <p:pic>
        <p:nvPicPr>
          <p:cNvPr id="5" name="Pladsholder til indhold 6"/>
          <p:cNvPicPr>
            <a:picLocks noGrp="1" noChangeAspect="1"/>
          </p:cNvPicPr>
          <p:nvPr>
            <p:ph sz="half" idx="4294967295"/>
          </p:nvPr>
        </p:nvPicPr>
        <p:blipFill>
          <a:blip r:embed="rId3"/>
          <a:stretch>
            <a:fillRect/>
          </a:stretch>
        </p:blipFill>
        <p:spPr>
          <a:xfrm>
            <a:off x="2758135" y="4439568"/>
            <a:ext cx="4592638" cy="5622925"/>
          </a:xfrm>
          <a:prstGeom prst="rect">
            <a:avLst/>
          </a:prstGeom>
        </p:spPr>
      </p:pic>
      <p:sp>
        <p:nvSpPr>
          <p:cNvPr id="3" name="Rektangel 2"/>
          <p:cNvSpPr/>
          <p:nvPr/>
        </p:nvSpPr>
        <p:spPr>
          <a:xfrm>
            <a:off x="10310192" y="4469561"/>
            <a:ext cx="12188825" cy="5170646"/>
          </a:xfrm>
          <a:prstGeom prst="rect">
            <a:avLst/>
          </a:prstGeom>
        </p:spPr>
        <p:txBody>
          <a:bodyPr>
            <a:spAutoFit/>
          </a:bodyPr>
          <a:lstStyle/>
          <a:p>
            <a:r>
              <a:rPr lang="da-DK" sz="3000" dirty="0">
                <a:solidFill>
                  <a:srgbClr val="000000"/>
                </a:solidFill>
              </a:rPr>
              <a:t>På siden Underretning kan du finde alt, hvad du skal bruge, hvis du skal udarbejde en underretning. </a:t>
            </a:r>
          </a:p>
          <a:p>
            <a:endParaRPr lang="da-DK" sz="3000" dirty="0" smtClean="0">
              <a:solidFill>
                <a:srgbClr val="000000"/>
              </a:solidFill>
            </a:endParaRPr>
          </a:p>
          <a:p>
            <a:r>
              <a:rPr lang="da-DK" sz="3000" dirty="0" smtClean="0">
                <a:solidFill>
                  <a:srgbClr val="000000"/>
                </a:solidFill>
              </a:rPr>
              <a:t>Eksempler </a:t>
            </a:r>
            <a:r>
              <a:rPr lang="da-DK" sz="3000" dirty="0">
                <a:solidFill>
                  <a:srgbClr val="000000"/>
                </a:solidFill>
              </a:rPr>
              <a:t>på indhold: </a:t>
            </a:r>
            <a:endParaRPr lang="da-DK" sz="3000" dirty="0" smtClean="0">
              <a:solidFill>
                <a:srgbClr val="000000"/>
              </a:solidFill>
            </a:endParaRPr>
          </a:p>
          <a:p>
            <a:endParaRPr lang="da-DK" sz="3000" dirty="0">
              <a:solidFill>
                <a:srgbClr val="000000"/>
              </a:solidFill>
            </a:endParaRPr>
          </a:p>
          <a:p>
            <a:pPr marL="457200" indent="-457200">
              <a:buFont typeface="Arial" panose="020B0604020202020204" pitchFamily="34" charset="0"/>
              <a:buChar char="•"/>
            </a:pPr>
            <a:r>
              <a:rPr lang="da-DK" sz="3000" dirty="0" smtClean="0">
                <a:solidFill>
                  <a:srgbClr val="000000"/>
                </a:solidFill>
              </a:rPr>
              <a:t>Hvor kan </a:t>
            </a:r>
            <a:r>
              <a:rPr lang="da-DK" sz="3000" dirty="0">
                <a:solidFill>
                  <a:srgbClr val="000000"/>
                </a:solidFill>
              </a:rPr>
              <a:t>jeg hente sparring i forbindelse med en underretning </a:t>
            </a:r>
          </a:p>
          <a:p>
            <a:pPr marL="457200" indent="-457200">
              <a:buFont typeface="Arial" panose="020B0604020202020204" pitchFamily="34" charset="0"/>
              <a:buChar char="•"/>
            </a:pPr>
            <a:r>
              <a:rPr lang="da-DK" sz="3000" dirty="0" smtClean="0">
                <a:solidFill>
                  <a:srgbClr val="000000"/>
                </a:solidFill>
              </a:rPr>
              <a:t>Hvordan </a:t>
            </a:r>
            <a:r>
              <a:rPr lang="da-DK" sz="3000" dirty="0">
                <a:solidFill>
                  <a:srgbClr val="000000"/>
                </a:solidFill>
              </a:rPr>
              <a:t>laver jeg en god underretning </a:t>
            </a:r>
            <a:endParaRPr lang="da-DK" sz="3000" dirty="0" smtClean="0">
              <a:solidFill>
                <a:srgbClr val="000000"/>
              </a:solidFill>
            </a:endParaRPr>
          </a:p>
          <a:p>
            <a:pPr marL="457200" indent="-457200">
              <a:buFont typeface="Arial" panose="020B0604020202020204" pitchFamily="34" charset="0"/>
              <a:buChar char="•"/>
            </a:pPr>
            <a:r>
              <a:rPr lang="da-DK" sz="3000" dirty="0" smtClean="0">
                <a:solidFill>
                  <a:srgbClr val="000000"/>
                </a:solidFill>
              </a:rPr>
              <a:t>Hvad sker der når du har sendt en underretning</a:t>
            </a:r>
            <a:endParaRPr lang="da-DK" sz="3000" dirty="0">
              <a:solidFill>
                <a:srgbClr val="000000"/>
              </a:solidFill>
            </a:endParaRPr>
          </a:p>
          <a:p>
            <a:pPr marL="457200" indent="-457200">
              <a:buFont typeface="Arial" panose="020B0604020202020204" pitchFamily="34" charset="0"/>
              <a:buChar char="•"/>
            </a:pPr>
            <a:r>
              <a:rPr lang="da-DK" sz="3000" dirty="0" smtClean="0">
                <a:solidFill>
                  <a:srgbClr val="000000"/>
                </a:solidFill>
              </a:rPr>
              <a:t>Kontaktinformationer </a:t>
            </a:r>
            <a:r>
              <a:rPr lang="da-DK" sz="3000" dirty="0">
                <a:solidFill>
                  <a:srgbClr val="000000"/>
                </a:solidFill>
              </a:rPr>
              <a:t>til </a:t>
            </a:r>
            <a:r>
              <a:rPr lang="da-DK" sz="3000" dirty="0" smtClean="0">
                <a:solidFill>
                  <a:srgbClr val="000000"/>
                </a:solidFill>
              </a:rPr>
              <a:t>Børn og Unge</a:t>
            </a:r>
            <a:endParaRPr lang="da-DK" sz="3000" dirty="0">
              <a:solidFill>
                <a:srgbClr val="000000"/>
              </a:solidFill>
            </a:endParaRPr>
          </a:p>
          <a:p>
            <a:pPr marL="457200" indent="-457200">
              <a:buFont typeface="Arial" panose="020B0604020202020204" pitchFamily="34" charset="0"/>
              <a:buChar char="•"/>
            </a:pPr>
            <a:r>
              <a:rPr lang="da-DK" sz="3000" dirty="0" smtClean="0">
                <a:solidFill>
                  <a:srgbClr val="000000"/>
                </a:solidFill>
              </a:rPr>
              <a:t>Underretningsskema </a:t>
            </a:r>
          </a:p>
        </p:txBody>
      </p:sp>
    </p:spTree>
    <p:extLst>
      <p:ext uri="{BB962C8B-B14F-4D97-AF65-F5344CB8AC3E}">
        <p14:creationId xmlns:p14="http://schemas.microsoft.com/office/powerpoint/2010/main" val="1722799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Viden om</a:t>
            </a:r>
            <a:endParaRPr lang="da-DK" dirty="0"/>
          </a:p>
        </p:txBody>
      </p:sp>
      <p:pic>
        <p:nvPicPr>
          <p:cNvPr id="5" name="Pladsholder til indhold 4"/>
          <p:cNvPicPr>
            <a:picLocks noGrp="1" noChangeAspect="1"/>
          </p:cNvPicPr>
          <p:nvPr>
            <p:ph sz="half" idx="1"/>
          </p:nvPr>
        </p:nvPicPr>
        <p:blipFill>
          <a:blip r:embed="rId3"/>
          <a:stretch>
            <a:fillRect/>
          </a:stretch>
        </p:blipFill>
        <p:spPr>
          <a:xfrm>
            <a:off x="2628017" y="4174436"/>
            <a:ext cx="4485570" cy="5593452"/>
          </a:xfrm>
          <a:prstGeom prst="rect">
            <a:avLst/>
          </a:prstGeom>
        </p:spPr>
      </p:pic>
      <p:sp>
        <p:nvSpPr>
          <p:cNvPr id="4" name="Pladsholder til indhold 3"/>
          <p:cNvSpPr>
            <a:spLocks noGrp="1"/>
          </p:cNvSpPr>
          <p:nvPr>
            <p:ph sz="half" idx="2"/>
          </p:nvPr>
        </p:nvSpPr>
        <p:spPr>
          <a:xfrm>
            <a:off x="11636392" y="4439568"/>
            <a:ext cx="11051452" cy="8350250"/>
          </a:xfrm>
        </p:spPr>
        <p:txBody>
          <a:bodyPr>
            <a:normAutofit/>
          </a:bodyPr>
          <a:lstStyle/>
          <a:p>
            <a:pPr marL="0" indent="0">
              <a:buNone/>
            </a:pPr>
            <a:r>
              <a:rPr lang="da-DK" dirty="0"/>
              <a:t>På siden Viden om kan du få mere viden om centrale emner i relation til mistrivsel hos børn og </a:t>
            </a:r>
            <a:r>
              <a:rPr lang="da-DK" dirty="0" smtClean="0"/>
              <a:t>unge.</a:t>
            </a:r>
          </a:p>
          <a:p>
            <a:pPr marL="0" indent="0">
              <a:buNone/>
            </a:pPr>
            <a:endParaRPr lang="da-DK" dirty="0"/>
          </a:p>
          <a:p>
            <a:pPr marL="0" indent="0">
              <a:buNone/>
            </a:pPr>
            <a:r>
              <a:rPr lang="da-DK" dirty="0"/>
              <a:t>Eksempler på indhold: </a:t>
            </a:r>
          </a:p>
          <a:p>
            <a:r>
              <a:rPr lang="da-DK" dirty="0" smtClean="0"/>
              <a:t>Beskrivelse </a:t>
            </a:r>
            <a:r>
              <a:rPr lang="da-DK" dirty="0"/>
              <a:t>af temaer som kan føre til mistrivsel </a:t>
            </a:r>
          </a:p>
          <a:p>
            <a:pPr marL="0" indent="0">
              <a:buNone/>
            </a:pPr>
            <a:r>
              <a:rPr lang="da-DK" dirty="0"/>
              <a:t>fx ADHD, angst, ensomhed og sorg </a:t>
            </a:r>
          </a:p>
          <a:p>
            <a:r>
              <a:rPr lang="da-DK" dirty="0" smtClean="0"/>
              <a:t>Links </a:t>
            </a:r>
            <a:r>
              <a:rPr lang="da-DK" dirty="0"/>
              <a:t>til diverse </a:t>
            </a:r>
            <a:r>
              <a:rPr lang="da-DK" dirty="0" smtClean="0"/>
              <a:t>foreninger og interesseorganisationer  </a:t>
            </a:r>
            <a:endParaRPr lang="da-DK" dirty="0"/>
          </a:p>
          <a:p>
            <a:r>
              <a:rPr lang="da-DK" dirty="0" smtClean="0"/>
              <a:t>Når </a:t>
            </a:r>
            <a:r>
              <a:rPr lang="da-DK" dirty="0"/>
              <a:t>barnets/den unges forældre eller netværk er i </a:t>
            </a:r>
            <a:r>
              <a:rPr lang="da-DK" dirty="0" smtClean="0"/>
              <a:t>krise</a:t>
            </a:r>
          </a:p>
          <a:p>
            <a:r>
              <a:rPr lang="da-DK" dirty="0" smtClean="0"/>
              <a:t>Information om Åben Anonym Rådgivning</a:t>
            </a:r>
            <a:endParaRPr lang="da-DK" dirty="0"/>
          </a:p>
        </p:txBody>
      </p:sp>
      <p:sp>
        <p:nvSpPr>
          <p:cNvPr id="3" name="Pladsholder til sidefod 2"/>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23</a:t>
            </a:fld>
            <a:endParaRPr lang="da-DK"/>
          </a:p>
        </p:txBody>
      </p:sp>
    </p:spTree>
    <p:extLst>
      <p:ext uri="{BB962C8B-B14F-4D97-AF65-F5344CB8AC3E}">
        <p14:creationId xmlns:p14="http://schemas.microsoft.com/office/powerpoint/2010/main" val="3953087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Skemaer</a:t>
            </a:r>
            <a:endParaRPr lang="da-DK" dirty="0"/>
          </a:p>
        </p:txBody>
      </p:sp>
      <p:sp>
        <p:nvSpPr>
          <p:cNvPr id="4" name="Pladsholder til indhold 3"/>
          <p:cNvSpPr>
            <a:spLocks noGrp="1"/>
          </p:cNvSpPr>
          <p:nvPr>
            <p:ph sz="half" idx="2"/>
          </p:nvPr>
        </p:nvSpPr>
        <p:spPr>
          <a:xfrm>
            <a:off x="11636392" y="4439568"/>
            <a:ext cx="11051452" cy="8350250"/>
          </a:xfrm>
        </p:spPr>
        <p:txBody>
          <a:bodyPr>
            <a:normAutofit/>
          </a:bodyPr>
          <a:lstStyle/>
          <a:p>
            <a:pPr marL="0" indent="0">
              <a:buNone/>
            </a:pPr>
            <a:r>
              <a:rPr lang="da-DK" dirty="0" smtClean="0"/>
              <a:t> </a:t>
            </a:r>
            <a:endParaRPr lang="da-DK" dirty="0"/>
          </a:p>
        </p:txBody>
      </p:sp>
      <p:sp>
        <p:nvSpPr>
          <p:cNvPr id="6" name="Pladsholder til sidefod 5"/>
          <p:cNvSpPr>
            <a:spLocks noGrp="1"/>
          </p:cNvSpPr>
          <p:nvPr>
            <p:ph type="ftr" sz="quarter" idx="11"/>
          </p:nvPr>
        </p:nvSpPr>
        <p:spPr/>
        <p:txBody>
          <a:bodyPr/>
          <a:lstStyle/>
          <a:p>
            <a:r>
              <a:rPr lang="da-DK" smtClean="0"/>
              <a:t>Roskildemodellen</a:t>
            </a:r>
            <a:endParaRPr lang="da-DK"/>
          </a:p>
        </p:txBody>
      </p:sp>
      <p:sp>
        <p:nvSpPr>
          <p:cNvPr id="7" name="Pladsholder til slidenummer 6"/>
          <p:cNvSpPr>
            <a:spLocks noGrp="1"/>
          </p:cNvSpPr>
          <p:nvPr>
            <p:ph type="sldNum" sz="quarter" idx="12"/>
          </p:nvPr>
        </p:nvSpPr>
        <p:spPr/>
        <p:txBody>
          <a:bodyPr/>
          <a:lstStyle/>
          <a:p>
            <a:fld id="{86514068-1FDC-406F-8DC9-A3ED74E5E153}" type="slidenum">
              <a:rPr lang="da-DK" smtClean="0"/>
              <a:t>24</a:t>
            </a:fld>
            <a:endParaRPr lang="da-DK"/>
          </a:p>
        </p:txBody>
      </p:sp>
      <p:sp>
        <p:nvSpPr>
          <p:cNvPr id="3" name="Rektangel 2"/>
          <p:cNvSpPr/>
          <p:nvPr/>
        </p:nvSpPr>
        <p:spPr>
          <a:xfrm>
            <a:off x="10290313" y="4288703"/>
            <a:ext cx="12188825" cy="5170646"/>
          </a:xfrm>
          <a:prstGeom prst="rect">
            <a:avLst/>
          </a:prstGeom>
        </p:spPr>
        <p:txBody>
          <a:bodyPr>
            <a:spAutoFit/>
          </a:bodyPr>
          <a:lstStyle/>
          <a:p>
            <a:r>
              <a:rPr lang="da-DK" sz="3000" dirty="0">
                <a:solidFill>
                  <a:srgbClr val="000000"/>
                </a:solidFill>
              </a:rPr>
              <a:t>På siden Skemaer er samlet alle de standardskabeloner og skemaer, som du skal anvende. </a:t>
            </a:r>
            <a:endParaRPr lang="da-DK" sz="3000" dirty="0" smtClean="0">
              <a:solidFill>
                <a:srgbClr val="000000"/>
              </a:solidFill>
            </a:endParaRPr>
          </a:p>
          <a:p>
            <a:endParaRPr lang="da-DK" sz="3000" dirty="0">
              <a:solidFill>
                <a:srgbClr val="000000"/>
              </a:solidFill>
            </a:endParaRPr>
          </a:p>
          <a:p>
            <a:r>
              <a:rPr lang="da-DK" sz="3000" dirty="0">
                <a:solidFill>
                  <a:srgbClr val="000000"/>
                </a:solidFill>
              </a:rPr>
              <a:t>Eksempler på indhold: </a:t>
            </a:r>
            <a:endParaRPr lang="da-DK" sz="3000" dirty="0" smtClean="0">
              <a:solidFill>
                <a:srgbClr val="000000"/>
              </a:solidFill>
            </a:endParaRPr>
          </a:p>
          <a:p>
            <a:endParaRPr lang="da-DK" sz="3000" dirty="0">
              <a:solidFill>
                <a:srgbClr val="000000"/>
              </a:solidFill>
            </a:endParaRPr>
          </a:p>
          <a:p>
            <a:pPr marL="457200" indent="-457200">
              <a:buFont typeface="Arial" panose="020B0604020202020204" pitchFamily="34" charset="0"/>
              <a:buChar char="•"/>
            </a:pPr>
            <a:r>
              <a:rPr lang="da-DK" sz="3000" dirty="0" smtClean="0">
                <a:solidFill>
                  <a:srgbClr val="000000"/>
                </a:solidFill>
              </a:rPr>
              <a:t>Forberedelsesskema </a:t>
            </a:r>
            <a:r>
              <a:rPr lang="da-DK" sz="3000" dirty="0">
                <a:solidFill>
                  <a:srgbClr val="000000"/>
                </a:solidFill>
              </a:rPr>
              <a:t>til fokusteam </a:t>
            </a:r>
          </a:p>
          <a:p>
            <a:pPr marL="457200" indent="-457200">
              <a:buFont typeface="Arial" panose="020B0604020202020204" pitchFamily="34" charset="0"/>
              <a:buChar char="•"/>
            </a:pPr>
            <a:r>
              <a:rPr lang="da-DK" sz="3000" dirty="0" smtClean="0">
                <a:solidFill>
                  <a:srgbClr val="000000"/>
                </a:solidFill>
              </a:rPr>
              <a:t>Underretningsskema </a:t>
            </a:r>
            <a:endParaRPr lang="da-DK" sz="3000" dirty="0">
              <a:solidFill>
                <a:srgbClr val="000000"/>
              </a:solidFill>
            </a:endParaRPr>
          </a:p>
          <a:p>
            <a:pPr marL="457200" indent="-457200">
              <a:buFont typeface="Arial" panose="020B0604020202020204" pitchFamily="34" charset="0"/>
              <a:buChar char="•"/>
            </a:pPr>
            <a:r>
              <a:rPr lang="da-DK" sz="3000" dirty="0" smtClean="0">
                <a:solidFill>
                  <a:srgbClr val="000000"/>
                </a:solidFill>
              </a:rPr>
              <a:t>Indstillingsskema </a:t>
            </a:r>
            <a:r>
              <a:rPr lang="da-DK" sz="3000" dirty="0">
                <a:solidFill>
                  <a:srgbClr val="000000"/>
                </a:solidFill>
              </a:rPr>
              <a:t>til PPR </a:t>
            </a:r>
            <a:endParaRPr lang="da-DK" sz="3000" dirty="0" smtClean="0">
              <a:solidFill>
                <a:srgbClr val="000000"/>
              </a:solidFill>
            </a:endParaRPr>
          </a:p>
          <a:p>
            <a:pPr marL="457200" indent="-457200">
              <a:buFont typeface="Arial" panose="020B0604020202020204" pitchFamily="34" charset="0"/>
              <a:buChar char="•"/>
            </a:pPr>
            <a:r>
              <a:rPr lang="da-DK" sz="3000" dirty="0" smtClean="0">
                <a:solidFill>
                  <a:srgbClr val="000000"/>
                </a:solidFill>
              </a:rPr>
              <a:t>Fysisk magtanvendelse </a:t>
            </a:r>
          </a:p>
          <a:p>
            <a:pPr marL="457200" indent="-457200">
              <a:buFont typeface="Arial" panose="020B0604020202020204" pitchFamily="34" charset="0"/>
              <a:buChar char="•"/>
            </a:pPr>
            <a:r>
              <a:rPr lang="da-DK" sz="3000" dirty="0" smtClean="0">
                <a:solidFill>
                  <a:srgbClr val="000000"/>
                </a:solidFill>
              </a:rPr>
              <a:t>Tværgående småbørnsteam</a:t>
            </a:r>
          </a:p>
          <a:p>
            <a:pPr marL="457200" indent="-457200">
              <a:buFont typeface="Arial" panose="020B0604020202020204" pitchFamily="34" charset="0"/>
              <a:buChar char="•"/>
            </a:pPr>
            <a:r>
              <a:rPr lang="da-DK" sz="3000" dirty="0" smtClean="0">
                <a:solidFill>
                  <a:srgbClr val="000000"/>
                </a:solidFill>
              </a:rPr>
              <a:t>Beredskabsplaner</a:t>
            </a:r>
            <a:endParaRPr lang="da-DK" sz="3000" dirty="0"/>
          </a:p>
        </p:txBody>
      </p:sp>
      <p:pic>
        <p:nvPicPr>
          <p:cNvPr id="10" name="Billede 9"/>
          <p:cNvPicPr>
            <a:picLocks noChangeAspect="1"/>
          </p:cNvPicPr>
          <p:nvPr/>
        </p:nvPicPr>
        <p:blipFill>
          <a:blip r:embed="rId3"/>
          <a:stretch>
            <a:fillRect/>
          </a:stretch>
        </p:blipFill>
        <p:spPr>
          <a:xfrm>
            <a:off x="3408218" y="4156271"/>
            <a:ext cx="4589911" cy="6361965"/>
          </a:xfrm>
          <a:prstGeom prst="rect">
            <a:avLst/>
          </a:prstGeom>
        </p:spPr>
      </p:pic>
    </p:spTree>
    <p:extLst>
      <p:ext uri="{BB962C8B-B14F-4D97-AF65-F5344CB8AC3E}">
        <p14:creationId xmlns:p14="http://schemas.microsoft.com/office/powerpoint/2010/main" val="2440502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 på overgreb</a:t>
            </a:r>
            <a:endParaRPr lang="da-DK" dirty="0"/>
          </a:p>
        </p:txBody>
      </p:sp>
      <p:pic>
        <p:nvPicPr>
          <p:cNvPr id="5" name="Pladsholder til indhold 4"/>
          <p:cNvPicPr>
            <a:picLocks noGrp="1" noChangeAspect="1"/>
          </p:cNvPicPr>
          <p:nvPr>
            <p:ph sz="half" idx="1"/>
          </p:nvPr>
        </p:nvPicPr>
        <p:blipFill>
          <a:blip r:embed="rId3"/>
          <a:stretch>
            <a:fillRect/>
          </a:stretch>
        </p:blipFill>
        <p:spPr>
          <a:xfrm>
            <a:off x="3319670" y="4623902"/>
            <a:ext cx="4514717" cy="5748553"/>
          </a:xfrm>
          <a:prstGeom prst="rect">
            <a:avLst/>
          </a:prstGeom>
        </p:spPr>
      </p:pic>
      <p:sp>
        <p:nvSpPr>
          <p:cNvPr id="4" name="Pladsholder til indhold 3"/>
          <p:cNvSpPr>
            <a:spLocks noGrp="1"/>
          </p:cNvSpPr>
          <p:nvPr>
            <p:ph sz="half" idx="2"/>
          </p:nvPr>
        </p:nvSpPr>
        <p:spPr>
          <a:xfrm>
            <a:off x="11636392" y="4439568"/>
            <a:ext cx="11051452" cy="8350250"/>
          </a:xfrm>
        </p:spPr>
        <p:txBody>
          <a:bodyPr>
            <a:normAutofit/>
          </a:bodyPr>
          <a:lstStyle/>
          <a:p>
            <a:pPr marL="0" indent="0">
              <a:buNone/>
            </a:pPr>
            <a:r>
              <a:rPr lang="da-DK" dirty="0" smtClean="0"/>
              <a:t> </a:t>
            </a:r>
            <a:endParaRPr lang="da-DK" dirty="0"/>
          </a:p>
        </p:txBody>
      </p:sp>
      <p:sp>
        <p:nvSpPr>
          <p:cNvPr id="6" name="Pladsholder til sidefod 5"/>
          <p:cNvSpPr>
            <a:spLocks noGrp="1"/>
          </p:cNvSpPr>
          <p:nvPr>
            <p:ph type="ftr" sz="quarter" idx="11"/>
          </p:nvPr>
        </p:nvSpPr>
        <p:spPr/>
        <p:txBody>
          <a:bodyPr/>
          <a:lstStyle/>
          <a:p>
            <a:r>
              <a:rPr lang="da-DK" smtClean="0"/>
              <a:t>Roskildemodellen</a:t>
            </a:r>
            <a:endParaRPr lang="da-DK"/>
          </a:p>
        </p:txBody>
      </p:sp>
      <p:sp>
        <p:nvSpPr>
          <p:cNvPr id="7" name="Pladsholder til slidenummer 6"/>
          <p:cNvSpPr>
            <a:spLocks noGrp="1"/>
          </p:cNvSpPr>
          <p:nvPr>
            <p:ph type="sldNum" sz="quarter" idx="12"/>
          </p:nvPr>
        </p:nvSpPr>
        <p:spPr/>
        <p:txBody>
          <a:bodyPr/>
          <a:lstStyle/>
          <a:p>
            <a:fld id="{86514068-1FDC-406F-8DC9-A3ED74E5E153}" type="slidenum">
              <a:rPr lang="da-DK" smtClean="0"/>
              <a:t>25</a:t>
            </a:fld>
            <a:endParaRPr lang="da-DK"/>
          </a:p>
        </p:txBody>
      </p:sp>
      <p:sp>
        <p:nvSpPr>
          <p:cNvPr id="3" name="Rektangel 2"/>
          <p:cNvSpPr/>
          <p:nvPr/>
        </p:nvSpPr>
        <p:spPr>
          <a:xfrm>
            <a:off x="9972261" y="4023263"/>
            <a:ext cx="12188825" cy="5632311"/>
          </a:xfrm>
          <a:prstGeom prst="rect">
            <a:avLst/>
          </a:prstGeom>
        </p:spPr>
        <p:txBody>
          <a:bodyPr>
            <a:spAutoFit/>
          </a:bodyPr>
          <a:lstStyle/>
          <a:p>
            <a:r>
              <a:rPr lang="da-DK" sz="3000" dirty="0">
                <a:solidFill>
                  <a:srgbClr val="000000"/>
                </a:solidFill>
              </a:rPr>
              <a:t>Har du mistanke eller viden om, at et barn/ung er udsat for vold </a:t>
            </a:r>
            <a:r>
              <a:rPr lang="da-DK" sz="3000" dirty="0" smtClean="0">
                <a:solidFill>
                  <a:srgbClr val="000000"/>
                </a:solidFill>
              </a:rPr>
              <a:t>eller </a:t>
            </a:r>
            <a:r>
              <a:rPr lang="da-DK" sz="3000" dirty="0">
                <a:solidFill>
                  <a:srgbClr val="000000"/>
                </a:solidFill>
              </a:rPr>
              <a:t>seksuelle overgreb, er der særlige regler, som gør sig gældende. </a:t>
            </a:r>
            <a:endParaRPr lang="da-DK" sz="3000" dirty="0" smtClean="0">
              <a:solidFill>
                <a:srgbClr val="000000"/>
              </a:solidFill>
            </a:endParaRPr>
          </a:p>
          <a:p>
            <a:endParaRPr lang="da-DK" sz="3000" dirty="0">
              <a:solidFill>
                <a:srgbClr val="000000"/>
              </a:solidFill>
            </a:endParaRPr>
          </a:p>
          <a:p>
            <a:r>
              <a:rPr lang="da-DK" sz="3000" dirty="0">
                <a:solidFill>
                  <a:srgbClr val="000000"/>
                </a:solidFill>
              </a:rPr>
              <a:t>På siden Tegn på overgreb kan du finde beskrivelser af hvordan, du skal håndtere mistanke eller viden om </a:t>
            </a:r>
            <a:r>
              <a:rPr lang="da-DK" sz="3000" dirty="0" smtClean="0">
                <a:solidFill>
                  <a:srgbClr val="000000"/>
                </a:solidFill>
              </a:rPr>
              <a:t>overgreb</a:t>
            </a:r>
          </a:p>
          <a:p>
            <a:r>
              <a:rPr lang="da-DK" sz="3000" dirty="0" smtClean="0">
                <a:solidFill>
                  <a:srgbClr val="000000"/>
                </a:solidFill>
              </a:rPr>
              <a:t> </a:t>
            </a:r>
            <a:endParaRPr lang="da-DK" sz="3000" dirty="0">
              <a:solidFill>
                <a:srgbClr val="000000"/>
              </a:solidFill>
            </a:endParaRPr>
          </a:p>
          <a:p>
            <a:r>
              <a:rPr lang="da-DK" sz="3000" dirty="0">
                <a:solidFill>
                  <a:srgbClr val="000000"/>
                </a:solidFill>
              </a:rPr>
              <a:t>Eksempler på indhold: </a:t>
            </a:r>
            <a:endParaRPr lang="da-DK" sz="3000" dirty="0" smtClean="0">
              <a:solidFill>
                <a:srgbClr val="000000"/>
              </a:solidFill>
            </a:endParaRPr>
          </a:p>
          <a:p>
            <a:endParaRPr lang="da-DK" sz="3000" dirty="0">
              <a:solidFill>
                <a:srgbClr val="000000"/>
              </a:solidFill>
            </a:endParaRPr>
          </a:p>
          <a:p>
            <a:pPr marL="457200" indent="-457200">
              <a:buFont typeface="Arial" panose="020B0604020202020204" pitchFamily="34" charset="0"/>
              <a:buChar char="•"/>
            </a:pPr>
            <a:r>
              <a:rPr lang="da-DK" sz="3000" dirty="0" smtClean="0">
                <a:solidFill>
                  <a:srgbClr val="000000"/>
                </a:solidFill>
              </a:rPr>
              <a:t>Tegn </a:t>
            </a:r>
            <a:r>
              <a:rPr lang="da-DK" sz="3000" dirty="0">
                <a:solidFill>
                  <a:srgbClr val="000000"/>
                </a:solidFill>
              </a:rPr>
              <a:t>på fysisk og psykisk vold </a:t>
            </a:r>
          </a:p>
          <a:p>
            <a:pPr marL="457200" indent="-457200">
              <a:buFont typeface="Arial" panose="020B0604020202020204" pitchFamily="34" charset="0"/>
              <a:buChar char="•"/>
            </a:pPr>
            <a:r>
              <a:rPr lang="da-DK" sz="3000" dirty="0" smtClean="0">
                <a:solidFill>
                  <a:srgbClr val="000000"/>
                </a:solidFill>
              </a:rPr>
              <a:t>Hvor </a:t>
            </a:r>
            <a:r>
              <a:rPr lang="da-DK" sz="3000" dirty="0">
                <a:solidFill>
                  <a:srgbClr val="000000"/>
                </a:solidFill>
              </a:rPr>
              <a:t>kan jeg få sparring </a:t>
            </a:r>
          </a:p>
          <a:p>
            <a:pPr marL="457200" indent="-457200">
              <a:buFont typeface="Arial" panose="020B0604020202020204" pitchFamily="34" charset="0"/>
              <a:buChar char="•"/>
            </a:pPr>
            <a:r>
              <a:rPr lang="da-DK" sz="3000" dirty="0" smtClean="0">
                <a:solidFill>
                  <a:srgbClr val="000000"/>
                </a:solidFill>
              </a:rPr>
              <a:t>Roskilde </a:t>
            </a:r>
            <a:r>
              <a:rPr lang="da-DK" sz="3000" dirty="0">
                <a:solidFill>
                  <a:srgbClr val="000000"/>
                </a:solidFill>
              </a:rPr>
              <a:t>kommunes beredskabsplan </a:t>
            </a:r>
            <a:endParaRPr lang="da-DK" sz="3000" dirty="0"/>
          </a:p>
        </p:txBody>
      </p:sp>
    </p:spTree>
    <p:extLst>
      <p:ext uri="{BB962C8B-B14F-4D97-AF65-F5344CB8AC3E}">
        <p14:creationId xmlns:p14="http://schemas.microsoft.com/office/powerpoint/2010/main" val="19658822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Fravær</a:t>
            </a:r>
            <a:endParaRPr lang="da-DK" dirty="0"/>
          </a:p>
        </p:txBody>
      </p:sp>
      <p:pic>
        <p:nvPicPr>
          <p:cNvPr id="7" name="Pladsholder til indhold 6"/>
          <p:cNvPicPr>
            <a:picLocks noGrp="1" noChangeAspect="1"/>
          </p:cNvPicPr>
          <p:nvPr>
            <p:ph sz="half" idx="1"/>
          </p:nvPr>
        </p:nvPicPr>
        <p:blipFill>
          <a:blip r:embed="rId2"/>
          <a:stretch>
            <a:fillRect/>
          </a:stretch>
        </p:blipFill>
        <p:spPr>
          <a:xfrm>
            <a:off x="3429000" y="4651389"/>
            <a:ext cx="5029199" cy="7178240"/>
          </a:xfrm>
          <a:prstGeom prst="rect">
            <a:avLst/>
          </a:prstGeom>
        </p:spPr>
      </p:pic>
      <p:sp>
        <p:nvSpPr>
          <p:cNvPr id="4" name="Pladsholder til indhold 3"/>
          <p:cNvSpPr>
            <a:spLocks noGrp="1"/>
          </p:cNvSpPr>
          <p:nvPr>
            <p:ph sz="half" idx="2"/>
          </p:nvPr>
        </p:nvSpPr>
        <p:spPr>
          <a:xfrm>
            <a:off x="11799394" y="3535908"/>
            <a:ext cx="11051452" cy="8350250"/>
          </a:xfrm>
        </p:spPr>
        <p:txBody>
          <a:bodyPr/>
          <a:lstStyle/>
          <a:p>
            <a:pPr marL="0" indent="0">
              <a:buNone/>
            </a:pPr>
            <a:r>
              <a:rPr lang="da-DK" dirty="0"/>
              <a:t>I arbejdet med bekymrende skolefravær er </a:t>
            </a:r>
            <a:r>
              <a:rPr lang="da-DK" dirty="0" smtClean="0"/>
              <a:t>det </a:t>
            </a:r>
            <a:r>
              <a:rPr lang="da-DK" dirty="0"/>
              <a:t>vigtigt, at både skolen og Kom i skole teamet tilrettelægger arbejdet med fokus på inddragelse af barn/ung, forældre, relevante fagprofessionelle og eventuelt andre betydningsfulde personer i barnets/den unges netværk.</a:t>
            </a:r>
            <a:endParaRPr lang="da-DK" dirty="0" smtClean="0"/>
          </a:p>
          <a:p>
            <a:pPr marL="0" indent="0">
              <a:buNone/>
            </a:pPr>
            <a:endParaRPr lang="da-DK" dirty="0"/>
          </a:p>
          <a:p>
            <a:pPr marL="0" indent="0">
              <a:buNone/>
            </a:pPr>
            <a:r>
              <a:rPr lang="da-DK" dirty="0" smtClean="0"/>
              <a:t>På siden Fravær kan du finde inspiration samt materiale til at arbejde systematisk med fravær ved brug af  modellen ”Fra fravær til fællesskab”, som består af fire elementer:</a:t>
            </a:r>
          </a:p>
          <a:p>
            <a:pPr marL="3840480" lvl="7" indent="0">
              <a:buNone/>
            </a:pPr>
            <a:r>
              <a:rPr lang="da-DK" sz="3000" dirty="0" smtClean="0"/>
              <a:t>Opsporing</a:t>
            </a:r>
          </a:p>
          <a:p>
            <a:pPr marL="3840480" lvl="7" indent="0">
              <a:buNone/>
            </a:pPr>
            <a:r>
              <a:rPr lang="da-DK" sz="3000" dirty="0" smtClean="0"/>
              <a:t>Afdækning</a:t>
            </a:r>
          </a:p>
          <a:p>
            <a:pPr marL="3840480" lvl="7" indent="0">
              <a:buNone/>
            </a:pPr>
            <a:r>
              <a:rPr lang="da-DK" sz="3000" dirty="0" smtClean="0"/>
              <a:t>Indsatser</a:t>
            </a:r>
          </a:p>
          <a:p>
            <a:pPr marL="3840480" lvl="7" indent="0">
              <a:buNone/>
            </a:pPr>
            <a:r>
              <a:rPr lang="da-DK" sz="3000" dirty="0" smtClean="0"/>
              <a:t>Opfølgning</a:t>
            </a:r>
          </a:p>
          <a:p>
            <a:pPr marL="0" indent="0">
              <a:buNone/>
            </a:pPr>
            <a:endParaRPr lang="da-DK" dirty="0"/>
          </a:p>
          <a:p>
            <a:pPr marL="0" indent="0">
              <a:buNone/>
            </a:pPr>
            <a:endParaRPr lang="da-DK" dirty="0" smtClean="0"/>
          </a:p>
        </p:txBody>
      </p:sp>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26</a:t>
            </a:fld>
            <a:endParaRPr lang="da-DK"/>
          </a:p>
        </p:txBody>
      </p:sp>
    </p:spTree>
    <p:extLst>
      <p:ext uri="{BB962C8B-B14F-4D97-AF65-F5344CB8AC3E}">
        <p14:creationId xmlns:p14="http://schemas.microsoft.com/office/powerpoint/2010/main" val="3452531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Øvelse					</a:t>
            </a:r>
            <a:br>
              <a:rPr lang="da-DK" dirty="0" smtClean="0"/>
            </a:br>
            <a:endParaRPr lang="da-DK" dirty="0"/>
          </a:p>
        </p:txBody>
      </p:sp>
      <p:sp>
        <p:nvSpPr>
          <p:cNvPr id="3" name="Pladsholder til indhold 2"/>
          <p:cNvSpPr>
            <a:spLocks noGrp="1"/>
          </p:cNvSpPr>
          <p:nvPr>
            <p:ph idx="1"/>
          </p:nvPr>
        </p:nvSpPr>
        <p:spPr/>
        <p:txBody>
          <a:bodyPr/>
          <a:lstStyle/>
          <a:p>
            <a:r>
              <a:rPr lang="da-DK" dirty="0"/>
              <a:t>Find </a:t>
            </a:r>
            <a:r>
              <a:rPr lang="da-DK" dirty="0" smtClean="0"/>
              <a:t>vejledning til fokusteam på dagtilbud…</a:t>
            </a:r>
          </a:p>
          <a:p>
            <a:r>
              <a:rPr lang="da-DK" dirty="0" smtClean="0"/>
              <a:t>Find oversigt over fokusteam på skoler…</a:t>
            </a:r>
            <a:endParaRPr lang="da-DK" dirty="0"/>
          </a:p>
          <a:p>
            <a:r>
              <a:rPr lang="da-DK" dirty="0" smtClean="0"/>
              <a:t>Find underretningsskema…</a:t>
            </a:r>
          </a:p>
          <a:p>
            <a:r>
              <a:rPr lang="da-DK" dirty="0"/>
              <a:t>Find </a:t>
            </a:r>
            <a:r>
              <a:rPr lang="da-DK" dirty="0" smtClean="0"/>
              <a:t>viden om sorg</a:t>
            </a:r>
            <a:r>
              <a:rPr lang="da-DK" i="1" dirty="0" smtClean="0"/>
              <a:t>…</a:t>
            </a:r>
          </a:p>
          <a:p>
            <a:r>
              <a:rPr lang="da-DK" dirty="0" smtClean="0"/>
              <a:t>Find case om vidensdeling fra sundhedsplejen til dagtilbud…</a:t>
            </a:r>
            <a:endParaRPr lang="da-DK" i="1" dirty="0" smtClean="0"/>
          </a:p>
          <a:p>
            <a:r>
              <a:rPr lang="da-DK" dirty="0" smtClean="0"/>
              <a:t>Find podcast om spiseforstyrrelse og selvskade…</a:t>
            </a:r>
            <a:r>
              <a:rPr lang="da-DK" i="1" dirty="0"/>
              <a:t/>
            </a:r>
            <a:br>
              <a:rPr lang="da-DK" i="1" dirty="0"/>
            </a:br>
            <a:r>
              <a:rPr lang="da-DK" dirty="0"/>
              <a:t/>
            </a:r>
            <a:br>
              <a:rPr lang="da-DK" dirty="0"/>
            </a:br>
            <a:r>
              <a:rPr lang="da-DK" dirty="0"/>
              <a:t/>
            </a:r>
            <a:br>
              <a:rPr lang="da-DK" dirty="0"/>
            </a:br>
            <a:r>
              <a:rPr lang="da-DK" dirty="0"/>
              <a:t/>
            </a:r>
            <a:br>
              <a:rPr lang="da-DK" dirty="0"/>
            </a:br>
            <a:r>
              <a:rPr lang="da-DK" dirty="0"/>
              <a:t/>
            </a:r>
            <a:br>
              <a:rPr lang="da-DK" dirty="0"/>
            </a:br>
            <a:endParaRPr lang="da-DK" dirty="0"/>
          </a:p>
        </p:txBody>
      </p:sp>
      <p:sp>
        <p:nvSpPr>
          <p:cNvPr id="4" name="Pladsholder til sidefod 3"/>
          <p:cNvSpPr>
            <a:spLocks noGrp="1"/>
          </p:cNvSpPr>
          <p:nvPr>
            <p:ph type="ftr" sz="quarter" idx="11"/>
          </p:nvPr>
        </p:nvSpPr>
        <p:spPr/>
        <p:txBody>
          <a:bodyPr/>
          <a:lstStyle/>
          <a:p>
            <a:r>
              <a:rPr lang="da-DK" dirty="0"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27</a:t>
            </a:fld>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797000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PAUSE 10 min</a:t>
            </a:r>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28</a:t>
            </a:fld>
            <a:endParaRPr lang="da-DK"/>
          </a:p>
        </p:txBody>
      </p:sp>
      <p:pic>
        <p:nvPicPr>
          <p:cNvPr id="10242" name="Picture 2" descr="Pause Stock-illustration | Adobe Stock"/>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673"/>
          <a:stretch/>
        </p:blipFill>
        <p:spPr bwMode="auto">
          <a:xfrm>
            <a:off x="4930588" y="3266939"/>
            <a:ext cx="12819530" cy="9323079"/>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97818" y="10623703"/>
            <a:ext cx="2940385" cy="2684255"/>
          </a:xfrm>
          <a:prstGeom prst="rect">
            <a:avLst/>
          </a:prstGeom>
        </p:spPr>
      </p:pic>
    </p:spTree>
    <p:extLst>
      <p:ext uri="{BB962C8B-B14F-4D97-AF65-F5344CB8AC3E}">
        <p14:creationId xmlns:p14="http://schemas.microsoft.com/office/powerpoint/2010/main" val="1259020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smtClean="0"/>
              <a:t>Hvad er Linealen?</a:t>
            </a:r>
            <a:endParaRPr lang="da-DK" dirty="0"/>
          </a:p>
        </p:txBody>
      </p:sp>
      <p:sp>
        <p:nvSpPr>
          <p:cNvPr id="7" name="Pladsholder til indhold 6"/>
          <p:cNvSpPr>
            <a:spLocks noGrp="1"/>
          </p:cNvSpPr>
          <p:nvPr>
            <p:ph idx="1"/>
          </p:nvPr>
        </p:nvSpPr>
        <p:spPr/>
        <p:txBody>
          <a:bodyPr/>
          <a:lstStyle/>
          <a:p>
            <a:r>
              <a:rPr lang="da-DK" dirty="0" smtClean="0"/>
              <a:t>Et fælles værktøj der skal understøtte et fælles sprog og en fælles praksis på tværs i kommunen</a:t>
            </a:r>
          </a:p>
          <a:p>
            <a:r>
              <a:rPr lang="da-DK" dirty="0" smtClean="0"/>
              <a:t>Et digitalt og intuitivt værktøj</a:t>
            </a:r>
          </a:p>
          <a:p>
            <a:r>
              <a:rPr lang="da-DK" dirty="0" smtClean="0"/>
              <a:t>Et værktøj der tager afsæt i det du ved/ser </a:t>
            </a:r>
          </a:p>
          <a:p>
            <a:r>
              <a:rPr lang="da-DK" dirty="0" smtClean="0"/>
              <a:t>Et værktøj alle kan bruge</a:t>
            </a:r>
            <a:endParaRPr lang="da-DK" dirty="0"/>
          </a:p>
        </p:txBody>
      </p:sp>
      <p:sp>
        <p:nvSpPr>
          <p:cNvPr id="3" name="Pladsholder til sidefod 2"/>
          <p:cNvSpPr>
            <a:spLocks noGrp="1"/>
          </p:cNvSpPr>
          <p:nvPr>
            <p:ph type="ftr" sz="quarter" idx="11"/>
          </p:nvPr>
        </p:nvSpPr>
        <p:spPr/>
        <p:txBody>
          <a:bodyPr/>
          <a:lstStyle/>
          <a:p>
            <a:r>
              <a:rPr lang="da-DK" smtClean="0"/>
              <a:t>Roskildemodellen</a:t>
            </a:r>
            <a:endParaRPr lang="da-DK" sz="1600" dirty="0"/>
          </a:p>
        </p:txBody>
      </p:sp>
      <p:sp>
        <p:nvSpPr>
          <p:cNvPr id="4" name="Pladsholder til slidenummer 3"/>
          <p:cNvSpPr>
            <a:spLocks noGrp="1"/>
          </p:cNvSpPr>
          <p:nvPr>
            <p:ph type="sldNum" sz="quarter" idx="12"/>
          </p:nvPr>
        </p:nvSpPr>
        <p:spPr/>
        <p:txBody>
          <a:bodyPr/>
          <a:lstStyle/>
          <a:p>
            <a:fld id="{86514068-1FDC-406F-8DC9-A3ED74E5E153}" type="slidenum">
              <a:rPr lang="da-DK" smtClean="0"/>
              <a:pPr/>
              <a:t>29</a:t>
            </a:fld>
            <a:endParaRPr lang="da-DK" sz="1600" dirty="0"/>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3607940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6876" y="2316956"/>
            <a:ext cx="11223674" cy="1515272"/>
          </a:xfrm>
        </p:spPr>
        <p:txBody>
          <a:bodyPr/>
          <a:lstStyle/>
          <a:p>
            <a:r>
              <a:rPr lang="da-DK" dirty="0" smtClean="0"/>
              <a:t>Kobling til Børne- og ungepolitikken </a:t>
            </a:r>
            <a:endParaRPr lang="da-DK" dirty="0"/>
          </a:p>
        </p:txBody>
      </p:sp>
      <p:sp>
        <p:nvSpPr>
          <p:cNvPr id="9" name="Pladsholder til indhold 8"/>
          <p:cNvSpPr>
            <a:spLocks noGrp="1"/>
          </p:cNvSpPr>
          <p:nvPr>
            <p:ph sz="half" idx="1"/>
          </p:nvPr>
        </p:nvSpPr>
        <p:spPr/>
        <p:txBody>
          <a:bodyPr/>
          <a:lstStyle/>
          <a:p>
            <a:pPr marL="0" indent="0">
              <a:buNone/>
            </a:pPr>
            <a:endParaRPr lang="da-DK" dirty="0" smtClean="0"/>
          </a:p>
          <a:p>
            <a:endParaRPr lang="da-DK" dirty="0"/>
          </a:p>
          <a:p>
            <a:r>
              <a:rPr lang="da-DK" dirty="0" smtClean="0"/>
              <a:t>Alle </a:t>
            </a:r>
            <a:r>
              <a:rPr lang="da-DK" dirty="0"/>
              <a:t>børn og unge skal trives og blive hele </a:t>
            </a:r>
            <a:r>
              <a:rPr lang="da-DK" dirty="0" smtClean="0"/>
              <a:t>mennesker </a:t>
            </a:r>
          </a:p>
          <a:p>
            <a:r>
              <a:rPr lang="da-DK" dirty="0" smtClean="0"/>
              <a:t>Alle </a:t>
            </a:r>
            <a:r>
              <a:rPr lang="da-DK" dirty="0"/>
              <a:t>børn og unge har evner og kompetencer, </a:t>
            </a:r>
            <a:r>
              <a:rPr lang="da-DK" dirty="0" smtClean="0"/>
              <a:t>som de </a:t>
            </a:r>
            <a:r>
              <a:rPr lang="da-DK" dirty="0"/>
              <a:t>skal have mulighed for at udfolde og udvikle, både individuelt og i fællesskab med andre. </a:t>
            </a:r>
            <a:endParaRPr lang="da-DK" dirty="0" smtClean="0"/>
          </a:p>
          <a:p>
            <a:r>
              <a:rPr lang="da-DK" dirty="0" smtClean="0"/>
              <a:t>Alle </a:t>
            </a:r>
            <a:r>
              <a:rPr lang="da-DK" dirty="0"/>
              <a:t>børn </a:t>
            </a:r>
            <a:r>
              <a:rPr lang="da-DK" dirty="0" smtClean="0"/>
              <a:t>og unge </a:t>
            </a:r>
            <a:r>
              <a:rPr lang="da-DK" dirty="0"/>
              <a:t>skal have gode forudsætninger for at mestre livet og de muligheder og udfordringer, det byder på.</a:t>
            </a:r>
          </a:p>
          <a:p>
            <a:pPr marL="0" indent="0">
              <a:buNone/>
            </a:pPr>
            <a:endParaRPr lang="da-DK" dirty="0" smtClean="0"/>
          </a:p>
          <a:p>
            <a:pPr marL="0" indent="0">
              <a:buNone/>
            </a:pPr>
            <a:endParaRPr lang="da-DK" dirty="0" smtClean="0"/>
          </a:p>
          <a:p>
            <a:pPr marL="0" indent="0">
              <a:buNone/>
            </a:pPr>
            <a:r>
              <a:rPr lang="da-DK" dirty="0" smtClean="0"/>
              <a:t>Målet </a:t>
            </a:r>
            <a:r>
              <a:rPr lang="da-DK" dirty="0"/>
              <a:t>er børn og unge, der har det godt, trives og får de bedste forudsætninger for et godt liv.</a:t>
            </a:r>
          </a:p>
        </p:txBody>
      </p:sp>
      <p:sp>
        <p:nvSpPr>
          <p:cNvPr id="10" name="Pladsholder til indhold 9"/>
          <p:cNvSpPr>
            <a:spLocks noGrp="1"/>
          </p:cNvSpPr>
          <p:nvPr>
            <p:ph sz="half" idx="2"/>
          </p:nvPr>
        </p:nvSpPr>
        <p:spPr/>
        <p:txBody>
          <a:bodyPr/>
          <a:lstStyle/>
          <a:p>
            <a:endParaRPr lang="da-DK"/>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3</a:t>
            </a:fld>
            <a:endParaRPr lang="da-DK"/>
          </a:p>
        </p:txBody>
      </p:sp>
      <p:pic>
        <p:nvPicPr>
          <p:cNvPr id="6" name="Billede 5"/>
          <p:cNvPicPr>
            <a:picLocks noChangeAspect="1"/>
          </p:cNvPicPr>
          <p:nvPr/>
        </p:nvPicPr>
        <p:blipFill>
          <a:blip r:embed="rId3"/>
          <a:stretch>
            <a:fillRect/>
          </a:stretch>
        </p:blipFill>
        <p:spPr>
          <a:xfrm>
            <a:off x="12520450" y="2735762"/>
            <a:ext cx="11061916" cy="9889880"/>
          </a:xfrm>
          <a:prstGeom prst="rect">
            <a:avLst/>
          </a:prstGeom>
        </p:spPr>
      </p:pic>
    </p:spTree>
    <p:extLst>
      <p:ext uri="{BB962C8B-B14F-4D97-AF65-F5344CB8AC3E}">
        <p14:creationId xmlns:p14="http://schemas.microsoft.com/office/powerpoint/2010/main" val="690049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smtClean="0"/>
              <a:t>Hvad gør Linealen  </a:t>
            </a:r>
            <a:endParaRPr lang="da-DK" dirty="0"/>
          </a:p>
        </p:txBody>
      </p:sp>
      <p:sp>
        <p:nvSpPr>
          <p:cNvPr id="7" name="Pladsholder til indhold 6"/>
          <p:cNvSpPr>
            <a:spLocks noGrp="1"/>
          </p:cNvSpPr>
          <p:nvPr>
            <p:ph idx="1"/>
          </p:nvPr>
        </p:nvSpPr>
        <p:spPr/>
        <p:txBody>
          <a:bodyPr/>
          <a:lstStyle/>
          <a:p>
            <a:r>
              <a:rPr lang="da-DK" dirty="0"/>
              <a:t>Linealen understøtter fokus på begyndende mistrivsel</a:t>
            </a:r>
          </a:p>
          <a:p>
            <a:r>
              <a:rPr lang="da-DK" dirty="0"/>
              <a:t>Linealen understøtter systematik og </a:t>
            </a:r>
            <a:r>
              <a:rPr lang="da-DK" dirty="0" smtClean="0"/>
              <a:t>refleksion</a:t>
            </a:r>
          </a:p>
          <a:p>
            <a:r>
              <a:rPr lang="da-DK" dirty="0" smtClean="0"/>
              <a:t>Linealen hjælper med at vurdere i hvilken grad barnet/den unge er i mistrivsel</a:t>
            </a:r>
            <a:endParaRPr lang="da-DK" dirty="0"/>
          </a:p>
          <a:p>
            <a:r>
              <a:rPr lang="da-DK" dirty="0" smtClean="0"/>
              <a:t>Linealen </a:t>
            </a:r>
            <a:r>
              <a:rPr lang="da-DK" dirty="0"/>
              <a:t>skaber et godt fundament for en samtale med ledelse, kolleger, forældre og andre fagprofessionelle om din </a:t>
            </a:r>
            <a:r>
              <a:rPr lang="da-DK" dirty="0" smtClean="0"/>
              <a:t>bekymring</a:t>
            </a:r>
          </a:p>
          <a:p>
            <a:r>
              <a:rPr lang="da-DK" dirty="0"/>
              <a:t>Linealen understøtter muligheden for dokumentation</a:t>
            </a:r>
          </a:p>
          <a:p>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30</a:t>
            </a:fld>
            <a:endParaRPr lang="da-DK"/>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30079706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a:t>
            </a:r>
            <a:r>
              <a:rPr lang="da-DK" dirty="0"/>
              <a:t>gør </a:t>
            </a:r>
            <a:r>
              <a:rPr lang="da-DK" dirty="0" smtClean="0"/>
              <a:t>Linealen </a:t>
            </a:r>
            <a:r>
              <a:rPr lang="da-DK" i="1" dirty="0" smtClean="0"/>
              <a:t>ikke</a:t>
            </a:r>
            <a:r>
              <a:rPr lang="da-DK" dirty="0"/>
              <a:t>?</a:t>
            </a:r>
          </a:p>
        </p:txBody>
      </p:sp>
      <p:sp>
        <p:nvSpPr>
          <p:cNvPr id="7" name="Pladsholder til indhold 6"/>
          <p:cNvSpPr>
            <a:spLocks noGrp="1"/>
          </p:cNvSpPr>
          <p:nvPr>
            <p:ph idx="1"/>
          </p:nvPr>
        </p:nvSpPr>
        <p:spPr/>
        <p:txBody>
          <a:bodyPr/>
          <a:lstStyle/>
          <a:p>
            <a:r>
              <a:rPr lang="da-DK" dirty="0"/>
              <a:t>Linealen kommer </a:t>
            </a:r>
            <a:r>
              <a:rPr lang="da-DK" i="1" dirty="0"/>
              <a:t>ikke</a:t>
            </a:r>
            <a:r>
              <a:rPr lang="da-DK" dirty="0"/>
              <a:t> med en årsagsforklaring</a:t>
            </a:r>
          </a:p>
          <a:p>
            <a:r>
              <a:rPr lang="da-DK" dirty="0" smtClean="0"/>
              <a:t>Linealen </a:t>
            </a:r>
            <a:r>
              <a:rPr lang="da-DK" dirty="0"/>
              <a:t>kommer </a:t>
            </a:r>
            <a:r>
              <a:rPr lang="da-DK" i="1" dirty="0"/>
              <a:t>ikke</a:t>
            </a:r>
            <a:r>
              <a:rPr lang="da-DK" dirty="0"/>
              <a:t> med en handleplan</a:t>
            </a:r>
          </a:p>
          <a:p>
            <a:endParaRPr lang="da-DK" dirty="0"/>
          </a:p>
        </p:txBody>
      </p:sp>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31</a:t>
            </a:fld>
            <a:endParaRPr lang="da-DK"/>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26427765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Hvornår skal jeg bruge Linealen</a:t>
            </a:r>
            <a:endParaRPr lang="da-DK" dirty="0"/>
          </a:p>
        </p:txBody>
      </p:sp>
      <p:sp>
        <p:nvSpPr>
          <p:cNvPr id="3" name="Pladsholder til indhold 2"/>
          <p:cNvSpPr>
            <a:spLocks noGrp="1"/>
          </p:cNvSpPr>
          <p:nvPr>
            <p:ph idx="1"/>
          </p:nvPr>
        </p:nvSpPr>
        <p:spPr/>
        <p:txBody>
          <a:bodyPr/>
          <a:lstStyle/>
          <a:p>
            <a:pPr marL="285750" indent="-285750"/>
            <a:r>
              <a:rPr lang="da-DK" dirty="0"/>
              <a:t>Når du ser ændret  adfærd</a:t>
            </a:r>
          </a:p>
          <a:p>
            <a:pPr marL="285750" indent="-285750"/>
            <a:r>
              <a:rPr lang="da-DK" dirty="0"/>
              <a:t>Eller når du ser de første tegn på begyndende mistrivsel</a:t>
            </a:r>
          </a:p>
          <a:p>
            <a:pPr marL="285750" indent="-285750"/>
            <a:r>
              <a:rPr lang="da-DK" dirty="0"/>
              <a:t>Eller når du er bekymret </a:t>
            </a:r>
          </a:p>
          <a:p>
            <a:pPr marL="285750" indent="-285750"/>
            <a:r>
              <a:rPr lang="da-DK" dirty="0"/>
              <a:t>Eller som forberedelse til en dialog om din bekymring med fx dine nærmeste kolleger, leder, forældre, </a:t>
            </a:r>
            <a:r>
              <a:rPr lang="da-DK" dirty="0" smtClean="0"/>
              <a:t>Børn og Unge eller </a:t>
            </a:r>
            <a:r>
              <a:rPr lang="da-DK" dirty="0"/>
              <a:t>fokusteam</a:t>
            </a:r>
          </a:p>
          <a:p>
            <a:endParaRPr lang="da-DK" dirty="0"/>
          </a:p>
          <a:p>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32</a:t>
            </a:fld>
            <a:endParaRPr lang="da-DK"/>
          </a:p>
        </p:txBody>
      </p:sp>
    </p:spTree>
    <p:extLst>
      <p:ext uri="{BB962C8B-B14F-4D97-AF65-F5344CB8AC3E}">
        <p14:creationId xmlns:p14="http://schemas.microsoft.com/office/powerpoint/2010/main" val="529008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Linealens indbyggede </a:t>
            </a:r>
            <a:r>
              <a:rPr lang="da-DK" i="1" dirty="0" smtClean="0"/>
              <a:t>flow</a:t>
            </a:r>
            <a:endParaRPr lang="da-DK" dirty="0"/>
          </a:p>
        </p:txBody>
      </p:sp>
      <p:graphicFrame>
        <p:nvGraphicFramePr>
          <p:cNvPr id="7" name="Pladsholder til billede 8"/>
          <p:cNvGraphicFramePr>
            <a:graphicFrameLocks noGrp="1"/>
          </p:cNvGraphicFramePr>
          <p:nvPr>
            <p:ph idx="1"/>
            <p:extLst>
              <p:ext uri="{D42A27DB-BD31-4B8C-83A1-F6EECF244321}">
                <p14:modId xmlns:p14="http://schemas.microsoft.com/office/powerpoint/2010/main" val="1771647792"/>
              </p:ext>
            </p:extLst>
          </p:nvPr>
        </p:nvGraphicFramePr>
        <p:xfrm>
          <a:off x="440359" y="2316956"/>
          <a:ext cx="22804438" cy="8350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33</a:t>
            </a:fld>
            <a:endParaRPr lang="da-DK"/>
          </a:p>
        </p:txBody>
      </p:sp>
      <p:pic>
        <p:nvPicPr>
          <p:cNvPr id="6" name="Billed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2270127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idefod 4"/>
          <p:cNvSpPr>
            <a:spLocks noGrp="1"/>
          </p:cNvSpPr>
          <p:nvPr>
            <p:ph type="ftr" sz="quarter" idx="11"/>
          </p:nvPr>
        </p:nvSpPr>
        <p:spPr/>
        <p:txBody>
          <a:bodyPr/>
          <a:lstStyle/>
          <a:p>
            <a:r>
              <a:rPr lang="da-DK" smtClean="0"/>
              <a:t>Roskildemodellen</a:t>
            </a:r>
            <a:endParaRPr lang="da-DK" dirty="0"/>
          </a:p>
        </p:txBody>
      </p:sp>
      <p:sp>
        <p:nvSpPr>
          <p:cNvPr id="6" name="Pladsholder til slidenummer 5"/>
          <p:cNvSpPr>
            <a:spLocks noGrp="1"/>
          </p:cNvSpPr>
          <p:nvPr>
            <p:ph type="sldNum" sz="quarter" idx="12"/>
          </p:nvPr>
        </p:nvSpPr>
        <p:spPr/>
        <p:txBody>
          <a:bodyPr/>
          <a:lstStyle/>
          <a:p>
            <a:fld id="{86514068-1FDC-406F-8DC9-A3ED74E5E153}" type="slidenum">
              <a:rPr lang="da-DK" smtClean="0"/>
              <a:t>34</a:t>
            </a:fld>
            <a:endParaRPr lang="da-DK"/>
          </a:p>
        </p:txBody>
      </p:sp>
      <p:pic>
        <p:nvPicPr>
          <p:cNvPr id="13314" name="Billed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714" y="2090662"/>
            <a:ext cx="13911636" cy="916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10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smtClean="0"/>
              <a:t>Barnets alder</a:t>
            </a:r>
            <a:endParaRPr lang="da-DK" dirty="0"/>
          </a:p>
        </p:txBody>
      </p:sp>
      <p:sp>
        <p:nvSpPr>
          <p:cNvPr id="7" name="Pladsholder til indhold 6"/>
          <p:cNvSpPr>
            <a:spLocks noGrp="1"/>
          </p:cNvSpPr>
          <p:nvPr>
            <p:ph sz="half" idx="1"/>
          </p:nvPr>
        </p:nvSpPr>
        <p:spPr/>
        <p:txBody>
          <a:bodyPr/>
          <a:lstStyle/>
          <a:p>
            <a:r>
              <a:rPr lang="da-DK" dirty="0"/>
              <a:t>Først skal du vælge aldersgruppe</a:t>
            </a:r>
          </a:p>
          <a:p>
            <a:pPr marL="0" indent="0">
              <a:buNone/>
            </a:pPr>
            <a:endParaRPr lang="da-DK" dirty="0"/>
          </a:p>
        </p:txBody>
      </p:sp>
      <p:pic>
        <p:nvPicPr>
          <p:cNvPr id="9" name="Pladsholder til indhold 8"/>
          <p:cNvPicPr>
            <a:picLocks noGrp="1" noChangeAspect="1"/>
          </p:cNvPicPr>
          <p:nvPr>
            <p:ph sz="half" idx="2"/>
          </p:nvPr>
        </p:nvPicPr>
        <p:blipFill>
          <a:blip r:embed="rId3"/>
          <a:stretch>
            <a:fillRect/>
          </a:stretch>
        </p:blipFill>
        <p:spPr>
          <a:xfrm>
            <a:off x="10354693" y="3317620"/>
            <a:ext cx="12246723" cy="4442439"/>
          </a:xfrm>
          <a:prstGeom prst="rect">
            <a:avLst/>
          </a:prstGeom>
        </p:spPr>
      </p:pic>
      <p:sp>
        <p:nvSpPr>
          <p:cNvPr id="3" name="Pladsholder til sidefod 2"/>
          <p:cNvSpPr>
            <a:spLocks noGrp="1"/>
          </p:cNvSpPr>
          <p:nvPr>
            <p:ph type="ftr" sz="quarter" idx="11"/>
          </p:nvPr>
        </p:nvSpPr>
        <p:spPr/>
        <p:txBody>
          <a:bodyPr/>
          <a:lstStyle/>
          <a:p>
            <a:r>
              <a:rPr lang="da-DK" smtClean="0"/>
              <a:t>Roskildemodellen</a:t>
            </a:r>
            <a:endParaRPr lang="da-DK" dirty="0"/>
          </a:p>
        </p:txBody>
      </p:sp>
      <p:sp>
        <p:nvSpPr>
          <p:cNvPr id="4" name="Pladsholder til slidenummer 3"/>
          <p:cNvSpPr>
            <a:spLocks noGrp="1"/>
          </p:cNvSpPr>
          <p:nvPr>
            <p:ph type="sldNum" sz="quarter" idx="12"/>
          </p:nvPr>
        </p:nvSpPr>
        <p:spPr/>
        <p:txBody>
          <a:bodyPr/>
          <a:lstStyle/>
          <a:p>
            <a:fld id="{86514068-1FDC-406F-8DC9-A3ED74E5E153}" type="slidenum">
              <a:rPr lang="da-DK" smtClean="0"/>
              <a:pPr/>
              <a:t>35</a:t>
            </a:fld>
            <a:endParaRPr lang="da-DK" dirty="0"/>
          </a:p>
        </p:txBody>
      </p:sp>
    </p:spTree>
    <p:extLst>
      <p:ext uri="{BB962C8B-B14F-4D97-AF65-F5344CB8AC3E}">
        <p14:creationId xmlns:p14="http://schemas.microsoft.com/office/powerpoint/2010/main" val="1394946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Din funktion</a:t>
            </a:r>
            <a:endParaRPr lang="da-DK" dirty="0"/>
          </a:p>
        </p:txBody>
      </p:sp>
      <p:sp>
        <p:nvSpPr>
          <p:cNvPr id="3" name="Pladsholder til indhold 2"/>
          <p:cNvSpPr>
            <a:spLocks noGrp="1"/>
          </p:cNvSpPr>
          <p:nvPr>
            <p:ph sz="half" idx="1"/>
          </p:nvPr>
        </p:nvSpPr>
        <p:spPr/>
        <p:txBody>
          <a:bodyPr/>
          <a:lstStyle/>
          <a:p>
            <a:pPr marL="571443" indent="-571443"/>
            <a:r>
              <a:rPr lang="da-DK" dirty="0"/>
              <a:t>Når du har valgt en aldersgruppe, vil systemet præsentere dig for en række </a:t>
            </a:r>
            <a:r>
              <a:rPr lang="da-DK" dirty="0" smtClean="0"/>
              <a:t>funktioner</a:t>
            </a:r>
          </a:p>
          <a:p>
            <a:pPr marL="0" indent="0">
              <a:buNone/>
            </a:pPr>
            <a:endParaRPr lang="da-DK" dirty="0"/>
          </a:p>
          <a:p>
            <a:pPr marL="571443" indent="-571443"/>
            <a:r>
              <a:rPr lang="da-DK" dirty="0"/>
              <a:t>Vælg den funktion, der passer på dig</a:t>
            </a:r>
          </a:p>
          <a:p>
            <a:pPr marL="0" indent="0">
              <a:buNone/>
            </a:pPr>
            <a:endParaRPr lang="da-DK" dirty="0"/>
          </a:p>
        </p:txBody>
      </p:sp>
      <p:pic>
        <p:nvPicPr>
          <p:cNvPr id="7" name="Pladsholder til indhold 6"/>
          <p:cNvPicPr>
            <a:picLocks noGrp="1" noChangeAspect="1"/>
          </p:cNvPicPr>
          <p:nvPr>
            <p:ph sz="half" idx="2"/>
          </p:nvPr>
        </p:nvPicPr>
        <p:blipFill>
          <a:blip r:embed="rId3"/>
          <a:stretch>
            <a:fillRect/>
          </a:stretch>
        </p:blipFill>
        <p:spPr>
          <a:xfrm>
            <a:off x="11601729" y="3796042"/>
            <a:ext cx="12562180" cy="3703397"/>
          </a:xfrm>
          <a:prstGeom prst="rect">
            <a:avLst/>
          </a:prstGeom>
        </p:spPr>
      </p:pic>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36</a:t>
            </a:fld>
            <a:endParaRPr lang="da-DK"/>
          </a:p>
        </p:txBody>
      </p:sp>
    </p:spTree>
    <p:extLst>
      <p:ext uri="{BB962C8B-B14F-4D97-AF65-F5344CB8AC3E}">
        <p14:creationId xmlns:p14="http://schemas.microsoft.com/office/powerpoint/2010/main" val="10133929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Temaer</a:t>
            </a:r>
            <a:endParaRPr lang="da-DK" dirty="0"/>
          </a:p>
        </p:txBody>
      </p:sp>
      <p:sp>
        <p:nvSpPr>
          <p:cNvPr id="3" name="Pladsholder til indhold 2"/>
          <p:cNvSpPr>
            <a:spLocks noGrp="1"/>
          </p:cNvSpPr>
          <p:nvPr>
            <p:ph sz="half" idx="1"/>
          </p:nvPr>
        </p:nvSpPr>
        <p:spPr/>
        <p:txBody>
          <a:bodyPr/>
          <a:lstStyle/>
          <a:p>
            <a:pPr marL="571443" indent="-571443"/>
            <a:r>
              <a:rPr lang="da-DK" dirty="0"/>
              <a:t>Et tema dækker over et element i barnets liv, som har betydning for barnets trivsel og </a:t>
            </a:r>
            <a:r>
              <a:rPr lang="da-DK" dirty="0" smtClean="0"/>
              <a:t>udvikling</a:t>
            </a:r>
          </a:p>
          <a:p>
            <a:pPr marL="0" indent="0">
              <a:buNone/>
            </a:pPr>
            <a:endParaRPr lang="da-DK" dirty="0"/>
          </a:p>
          <a:p>
            <a:pPr marL="571443" indent="-571443"/>
            <a:r>
              <a:rPr lang="da-DK" dirty="0"/>
              <a:t>Du skal vælge de temaer, hvor du har en </a:t>
            </a:r>
            <a:r>
              <a:rPr lang="da-DK" dirty="0" smtClean="0"/>
              <a:t>bekymring</a:t>
            </a:r>
          </a:p>
          <a:p>
            <a:pPr marL="0" indent="0">
              <a:buNone/>
            </a:pPr>
            <a:endParaRPr lang="da-DK" dirty="0"/>
          </a:p>
          <a:p>
            <a:pPr marL="571443" indent="-571443"/>
            <a:r>
              <a:rPr lang="da-DK" dirty="0"/>
              <a:t>Du kan vælge flere temaer</a:t>
            </a:r>
          </a:p>
          <a:p>
            <a:endParaRPr lang="da-DK" dirty="0"/>
          </a:p>
        </p:txBody>
      </p:sp>
      <p:pic>
        <p:nvPicPr>
          <p:cNvPr id="7" name="Pladsholder til indhold 6"/>
          <p:cNvPicPr>
            <a:picLocks noGrp="1" noChangeAspect="1"/>
          </p:cNvPicPr>
          <p:nvPr>
            <p:ph sz="half" idx="2"/>
          </p:nvPr>
        </p:nvPicPr>
        <p:blipFill>
          <a:blip r:embed="rId3"/>
          <a:stretch>
            <a:fillRect/>
          </a:stretch>
        </p:blipFill>
        <p:spPr>
          <a:xfrm>
            <a:off x="11993322" y="4076882"/>
            <a:ext cx="12388299" cy="4324068"/>
          </a:xfrm>
          <a:prstGeom prst="rect">
            <a:avLst/>
          </a:prstGeom>
        </p:spPr>
      </p:pic>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37</a:t>
            </a:fld>
            <a:endParaRPr lang="da-DK"/>
          </a:p>
        </p:txBody>
      </p:sp>
    </p:spTree>
    <p:extLst>
      <p:ext uri="{BB962C8B-B14F-4D97-AF65-F5344CB8AC3E}">
        <p14:creationId xmlns:p14="http://schemas.microsoft.com/office/powerpoint/2010/main" val="3492186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a:t>
            </a:r>
            <a:endParaRPr lang="da-DK" dirty="0"/>
          </a:p>
        </p:txBody>
      </p:sp>
      <p:sp>
        <p:nvSpPr>
          <p:cNvPr id="3" name="Pladsholder til indhold 2"/>
          <p:cNvSpPr>
            <a:spLocks noGrp="1"/>
          </p:cNvSpPr>
          <p:nvPr>
            <p:ph sz="half" idx="1"/>
          </p:nvPr>
        </p:nvSpPr>
        <p:spPr/>
        <p:txBody>
          <a:bodyPr>
            <a:normAutofit/>
          </a:bodyPr>
          <a:lstStyle/>
          <a:p>
            <a:pPr marL="571443" indent="-571443"/>
            <a:r>
              <a:rPr lang="da-DK" dirty="0"/>
              <a:t>Til hvert tema er knyttet en række </a:t>
            </a:r>
            <a:r>
              <a:rPr lang="da-DK" dirty="0" smtClean="0"/>
              <a:t>tegn</a:t>
            </a:r>
          </a:p>
          <a:p>
            <a:pPr marL="0" indent="0">
              <a:buNone/>
            </a:pPr>
            <a:endParaRPr lang="da-DK" dirty="0"/>
          </a:p>
          <a:p>
            <a:pPr marL="571443" indent="-571443"/>
            <a:r>
              <a:rPr lang="da-DK" dirty="0"/>
              <a:t>Hvert tegn </a:t>
            </a:r>
            <a:r>
              <a:rPr lang="da-DK" i="1" dirty="0"/>
              <a:t>kan </a:t>
            </a:r>
            <a:r>
              <a:rPr lang="da-DK" dirty="0"/>
              <a:t>være en indikator for begyndende </a:t>
            </a:r>
            <a:r>
              <a:rPr lang="da-DK" dirty="0" smtClean="0"/>
              <a:t>mistrivsel</a:t>
            </a:r>
          </a:p>
          <a:p>
            <a:pPr marL="0" indent="0">
              <a:buNone/>
            </a:pPr>
            <a:endParaRPr lang="da-DK" dirty="0"/>
          </a:p>
          <a:p>
            <a:pPr marL="571443" indent="-571443"/>
            <a:r>
              <a:rPr lang="da-DK" dirty="0"/>
              <a:t>Du skal svare på, om du har set </a:t>
            </a:r>
            <a:r>
              <a:rPr lang="da-DK" dirty="0" smtClean="0"/>
              <a:t>tegnet</a:t>
            </a:r>
          </a:p>
          <a:p>
            <a:pPr marL="0" indent="0">
              <a:buNone/>
            </a:pPr>
            <a:endParaRPr lang="da-DK" dirty="0"/>
          </a:p>
          <a:p>
            <a:pPr marL="571443" indent="-571443"/>
            <a:r>
              <a:rPr lang="da-DK" dirty="0" smtClean="0"/>
              <a:t>Øverst </a:t>
            </a:r>
            <a:r>
              <a:rPr lang="da-DK" dirty="0"/>
              <a:t>på siden kan du se, hvor mange tegn der er, og hvilket tegn du er kommet til</a:t>
            </a:r>
          </a:p>
          <a:p>
            <a:pPr marL="571443" indent="-571443"/>
            <a:endParaRPr lang="da-DK" dirty="0"/>
          </a:p>
          <a:p>
            <a:endParaRPr lang="da-DK" dirty="0"/>
          </a:p>
        </p:txBody>
      </p:sp>
      <p:pic>
        <p:nvPicPr>
          <p:cNvPr id="7" name="Pladsholder til indhold 6"/>
          <p:cNvPicPr>
            <a:picLocks noGrp="1" noChangeAspect="1"/>
          </p:cNvPicPr>
          <p:nvPr>
            <p:ph sz="half" idx="2"/>
          </p:nvPr>
        </p:nvPicPr>
        <p:blipFill>
          <a:blip r:embed="rId3"/>
          <a:stretch>
            <a:fillRect/>
          </a:stretch>
        </p:blipFill>
        <p:spPr>
          <a:xfrm>
            <a:off x="12573179" y="4523928"/>
            <a:ext cx="10055509" cy="6179086"/>
          </a:xfrm>
          <a:prstGeom prst="rect">
            <a:avLst/>
          </a:prstGeom>
        </p:spPr>
      </p:pic>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38</a:t>
            </a:fld>
            <a:endParaRPr lang="da-DK"/>
          </a:p>
        </p:txBody>
      </p:sp>
      <p:pic>
        <p:nvPicPr>
          <p:cNvPr id="8" name="Billede 7"/>
          <p:cNvPicPr>
            <a:picLocks noChangeAspect="1"/>
          </p:cNvPicPr>
          <p:nvPr/>
        </p:nvPicPr>
        <p:blipFill>
          <a:blip r:embed="rId4"/>
          <a:stretch>
            <a:fillRect/>
          </a:stretch>
        </p:blipFill>
        <p:spPr>
          <a:xfrm>
            <a:off x="12573180" y="3134041"/>
            <a:ext cx="4571404" cy="1085709"/>
          </a:xfrm>
          <a:prstGeom prst="rect">
            <a:avLst/>
          </a:prstGeom>
        </p:spPr>
      </p:pic>
      <p:cxnSp>
        <p:nvCxnSpPr>
          <p:cNvPr id="9" name="Lige pilforbindelse 8"/>
          <p:cNvCxnSpPr/>
          <p:nvPr/>
        </p:nvCxnSpPr>
        <p:spPr>
          <a:xfrm flipH="1">
            <a:off x="16752749" y="1980885"/>
            <a:ext cx="783669" cy="8489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701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Hyppighed</a:t>
            </a:r>
            <a:endParaRPr lang="da-DK" dirty="0"/>
          </a:p>
        </p:txBody>
      </p:sp>
      <p:sp>
        <p:nvSpPr>
          <p:cNvPr id="3" name="Pladsholder til indhold 2"/>
          <p:cNvSpPr>
            <a:spLocks noGrp="1"/>
          </p:cNvSpPr>
          <p:nvPr>
            <p:ph sz="half" idx="1"/>
          </p:nvPr>
        </p:nvSpPr>
        <p:spPr/>
        <p:txBody>
          <a:bodyPr/>
          <a:lstStyle/>
          <a:p>
            <a:r>
              <a:rPr lang="da-DK" dirty="0"/>
              <a:t>Ved nogle tegn skal du angive, hvor hyppigt det sker </a:t>
            </a:r>
          </a:p>
          <a:p>
            <a:endParaRPr lang="da-DK" dirty="0"/>
          </a:p>
        </p:txBody>
      </p:sp>
      <p:pic>
        <p:nvPicPr>
          <p:cNvPr id="8" name="Pladsholder til indhold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8464" t="24289" r="15168" b="27563"/>
          <a:stretch/>
        </p:blipFill>
        <p:spPr>
          <a:xfrm>
            <a:off x="8705033" y="5387009"/>
            <a:ext cx="15327783" cy="6023113"/>
          </a:xfrm>
        </p:spPr>
      </p:pic>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39</a:t>
            </a:fld>
            <a:endParaRPr lang="da-DK"/>
          </a:p>
        </p:txBody>
      </p:sp>
    </p:spTree>
    <p:extLst>
      <p:ext uri="{BB962C8B-B14F-4D97-AF65-F5344CB8AC3E}">
        <p14:creationId xmlns:p14="http://schemas.microsoft.com/office/powerpoint/2010/main" val="1865260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t>Hvad mener vi når vi siger </a:t>
            </a:r>
            <a:r>
              <a:rPr lang="da-DK" i="1" dirty="0" smtClean="0"/>
              <a:t>tidlig indsats</a:t>
            </a:r>
            <a:r>
              <a:rPr lang="da-DK" dirty="0" smtClean="0"/>
              <a:t>?</a:t>
            </a:r>
            <a:endParaRPr lang="da-DK" dirty="0"/>
          </a:p>
        </p:txBody>
      </p:sp>
      <p:sp>
        <p:nvSpPr>
          <p:cNvPr id="6" name="Pladsholder til indhold 5"/>
          <p:cNvSpPr>
            <a:spLocks noGrp="1"/>
          </p:cNvSpPr>
          <p:nvPr>
            <p:ph idx="1"/>
          </p:nvPr>
        </p:nvSpPr>
        <p:spPr/>
        <p:txBody>
          <a:bodyPr/>
          <a:lstStyle/>
          <a:p>
            <a:r>
              <a:rPr lang="da-DK" dirty="0"/>
              <a:t>Tidlig </a:t>
            </a:r>
            <a:r>
              <a:rPr lang="da-DK" b="1" dirty="0"/>
              <a:t>forebyggelse</a:t>
            </a:r>
            <a:r>
              <a:rPr lang="da-DK" dirty="0"/>
              <a:t> indebærer, at fagpersoner er opmærksomme på at hindre et problem i at opstå</a:t>
            </a:r>
          </a:p>
          <a:p>
            <a:endParaRPr lang="da-DK" dirty="0"/>
          </a:p>
          <a:p>
            <a:r>
              <a:rPr lang="da-DK" dirty="0"/>
              <a:t>Tidlig </a:t>
            </a:r>
            <a:r>
              <a:rPr lang="da-DK" b="1" dirty="0"/>
              <a:t>opsporing</a:t>
            </a:r>
            <a:r>
              <a:rPr lang="da-DK" dirty="0"/>
              <a:t> indebærer en skærpet opmærksomhed på bekymrende adfærd hos eller bekymrende forhold omkring et barn fra fagpersoner i dagtilbud, skole, fritidstilbud og sundhedsplejen</a:t>
            </a:r>
          </a:p>
          <a:p>
            <a:endParaRPr lang="da-DK" dirty="0"/>
          </a:p>
          <a:p>
            <a:r>
              <a:rPr lang="da-DK" dirty="0"/>
              <a:t>Tidlig indsats indebærer, at fagpersoner så vidt muligt </a:t>
            </a:r>
            <a:r>
              <a:rPr lang="da-DK" b="1" dirty="0"/>
              <a:t>afhjælper </a:t>
            </a:r>
            <a:r>
              <a:rPr lang="da-DK" dirty="0"/>
              <a:t>problemer via en rettidig, koordineret og kvalificeret indsats</a:t>
            </a:r>
          </a:p>
          <a:p>
            <a:endParaRPr lang="da-DK" dirty="0"/>
          </a:p>
          <a:p>
            <a:pPr marL="0" indent="0">
              <a:buNone/>
            </a:pPr>
            <a:endParaRPr lang="da-DK" sz="1600" dirty="0" smtClean="0"/>
          </a:p>
          <a:p>
            <a:pPr marL="0" indent="0">
              <a:buNone/>
            </a:pPr>
            <a:endParaRPr lang="da-DK" sz="1600" dirty="0"/>
          </a:p>
          <a:p>
            <a:pPr marL="0" indent="0">
              <a:buNone/>
            </a:pPr>
            <a:endParaRPr lang="da-DK" sz="1600" dirty="0" smtClean="0"/>
          </a:p>
          <a:p>
            <a:pPr marL="0" indent="0">
              <a:buNone/>
            </a:pPr>
            <a:endParaRPr lang="da-DK" sz="1600" dirty="0"/>
          </a:p>
          <a:p>
            <a:pPr marL="0" indent="0">
              <a:buNone/>
            </a:pPr>
            <a:r>
              <a:rPr lang="da-DK" sz="1600" dirty="0" smtClean="0"/>
              <a:t>(</a:t>
            </a:r>
            <a:r>
              <a:rPr lang="da-DK" sz="1600" dirty="0"/>
              <a:t>Kilde: Socialstyrelsen, Inspirationsmateriale Servicelovens § 11 stk. 3)  </a:t>
            </a:r>
          </a:p>
          <a:p>
            <a:pPr marL="0" indent="0">
              <a:buNone/>
            </a:pPr>
            <a:r>
              <a:rPr lang="da-DK" dirty="0" smtClean="0">
                <a:solidFill>
                  <a:srgbClr val="FF0000"/>
                </a:solidFill>
              </a:rPr>
              <a:t>  </a:t>
            </a:r>
            <a:endParaRPr lang="da-DK" dirty="0">
              <a:solidFill>
                <a:srgbClr val="FF0000"/>
              </a:solidFill>
            </a:endParaRPr>
          </a:p>
        </p:txBody>
      </p:sp>
      <p:sp>
        <p:nvSpPr>
          <p:cNvPr id="2" name="Pladsholder til sidefod 1"/>
          <p:cNvSpPr>
            <a:spLocks noGrp="1"/>
          </p:cNvSpPr>
          <p:nvPr>
            <p:ph type="ftr" sz="quarter" idx="11"/>
          </p:nvPr>
        </p:nvSpPr>
        <p:spPr/>
        <p:txBody>
          <a:bodyPr/>
          <a:lstStyle/>
          <a:p>
            <a:r>
              <a:rPr lang="da-DK" smtClean="0"/>
              <a:t>Roskildemodellen</a:t>
            </a:r>
            <a:endParaRPr lang="da-DK" dirty="0"/>
          </a:p>
        </p:txBody>
      </p:sp>
      <p:sp>
        <p:nvSpPr>
          <p:cNvPr id="3" name="Pladsholder til slidenummer 2"/>
          <p:cNvSpPr>
            <a:spLocks noGrp="1"/>
          </p:cNvSpPr>
          <p:nvPr>
            <p:ph type="sldNum" sz="quarter" idx="12"/>
          </p:nvPr>
        </p:nvSpPr>
        <p:spPr/>
        <p:txBody>
          <a:bodyPr/>
          <a:lstStyle/>
          <a:p>
            <a:fld id="{86514068-1FDC-406F-8DC9-A3ED74E5E153}" type="slidenum">
              <a:rPr lang="da-DK" smtClean="0"/>
              <a:t>4</a:t>
            </a:fld>
            <a:endParaRPr lang="da-DK"/>
          </a:p>
        </p:txBody>
      </p:sp>
    </p:spTree>
    <p:extLst>
      <p:ext uri="{BB962C8B-B14F-4D97-AF65-F5344CB8AC3E}">
        <p14:creationId xmlns:p14="http://schemas.microsoft.com/office/powerpoint/2010/main" val="18411316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Vurdering</a:t>
            </a:r>
            <a:endParaRPr lang="da-DK" dirty="0"/>
          </a:p>
        </p:txBody>
      </p:sp>
      <p:sp>
        <p:nvSpPr>
          <p:cNvPr id="3" name="Pladsholder til indhold 2"/>
          <p:cNvSpPr>
            <a:spLocks noGrp="1"/>
          </p:cNvSpPr>
          <p:nvPr>
            <p:ph sz="half" idx="1"/>
          </p:nvPr>
        </p:nvSpPr>
        <p:spPr/>
        <p:txBody>
          <a:bodyPr/>
          <a:lstStyle/>
          <a:p>
            <a:pPr marL="571443" indent="-571443"/>
            <a:r>
              <a:rPr lang="da-DK" dirty="0"/>
              <a:t>Ved alle </a:t>
            </a:r>
            <a:r>
              <a:rPr lang="da-DK" dirty="0" smtClean="0"/>
              <a:t>tegn, som du har observeret, skal </a:t>
            </a:r>
            <a:r>
              <a:rPr lang="da-DK" dirty="0"/>
              <a:t>du angive, i hvilken grad det bekymrer dig</a:t>
            </a:r>
          </a:p>
          <a:p>
            <a:endParaRPr lang="da-DK" dirty="0"/>
          </a:p>
          <a:p>
            <a:endParaRPr lang="da-DK" dirty="0"/>
          </a:p>
        </p:txBody>
      </p:sp>
      <p:pic>
        <p:nvPicPr>
          <p:cNvPr id="7" name="Pladsholder til indhold 6"/>
          <p:cNvPicPr>
            <a:picLocks noGrp="1" noChangeAspect="1"/>
          </p:cNvPicPr>
          <p:nvPr>
            <p:ph sz="half" idx="2"/>
          </p:nvPr>
        </p:nvPicPr>
        <p:blipFill>
          <a:blip r:embed="rId3"/>
          <a:stretch>
            <a:fillRect/>
          </a:stretch>
        </p:blipFill>
        <p:spPr>
          <a:xfrm>
            <a:off x="12189623" y="4511151"/>
            <a:ext cx="10146217" cy="5491842"/>
          </a:xfrm>
          <a:prstGeom prst="rect">
            <a:avLst/>
          </a:prstGeom>
        </p:spPr>
      </p:pic>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40</a:t>
            </a:fld>
            <a:endParaRPr lang="da-DK"/>
          </a:p>
        </p:txBody>
      </p:sp>
    </p:spTree>
    <p:extLst>
      <p:ext uri="{BB962C8B-B14F-4D97-AF65-F5344CB8AC3E}">
        <p14:creationId xmlns:p14="http://schemas.microsoft.com/office/powerpoint/2010/main" val="20660291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Refleksion</a:t>
            </a:r>
            <a:endParaRPr lang="da-DK" dirty="0"/>
          </a:p>
        </p:txBody>
      </p:sp>
      <p:sp>
        <p:nvSpPr>
          <p:cNvPr id="3" name="Pladsholder til indhold 2"/>
          <p:cNvSpPr>
            <a:spLocks noGrp="1"/>
          </p:cNvSpPr>
          <p:nvPr>
            <p:ph sz="half" idx="1"/>
          </p:nvPr>
        </p:nvSpPr>
        <p:spPr/>
        <p:txBody>
          <a:bodyPr/>
          <a:lstStyle/>
          <a:p>
            <a:pPr marL="571443" indent="-571443"/>
            <a:r>
              <a:rPr lang="da-DK" sz="3200" dirty="0"/>
              <a:t>Her skal du tage stilling til, om der er forhold i barnets eller den unges hverdag, som kan være en ressource eller en beskyttende faktor</a:t>
            </a:r>
          </a:p>
          <a:p>
            <a:pPr marL="0" indent="0">
              <a:buNone/>
            </a:pPr>
            <a:endParaRPr lang="da-DK" sz="3200" dirty="0"/>
          </a:p>
          <a:p>
            <a:pPr marL="571443" indent="-571443"/>
            <a:r>
              <a:rPr lang="da-DK" sz="3200" dirty="0"/>
              <a:t>De beskyttende faktorer er del op i tre kategorier:</a:t>
            </a:r>
          </a:p>
          <a:p>
            <a:pPr marL="2285772" lvl="1" indent="-914308">
              <a:buFont typeface="+mj-lt"/>
              <a:buAutoNum type="arabicPeriod"/>
            </a:pPr>
            <a:r>
              <a:rPr lang="da-DK" sz="3200" dirty="0"/>
              <a:t>Barnet</a:t>
            </a:r>
          </a:p>
          <a:p>
            <a:pPr marL="2285772" lvl="1" indent="-914308">
              <a:buFont typeface="+mj-lt"/>
              <a:buAutoNum type="arabicPeriod"/>
            </a:pPr>
            <a:r>
              <a:rPr lang="da-DK" sz="3200" dirty="0"/>
              <a:t>Forældre/netværk</a:t>
            </a:r>
          </a:p>
          <a:p>
            <a:pPr marL="2285772" lvl="1" indent="-914308">
              <a:buFont typeface="+mj-lt"/>
              <a:buAutoNum type="arabicPeriod"/>
            </a:pPr>
            <a:r>
              <a:rPr lang="da-DK" sz="3200" dirty="0"/>
              <a:t>Læringsmiljø/kontekst</a:t>
            </a:r>
          </a:p>
          <a:p>
            <a:endParaRPr lang="da-DK" dirty="0"/>
          </a:p>
        </p:txBody>
      </p:sp>
      <p:pic>
        <p:nvPicPr>
          <p:cNvPr id="7" name="Pladsholder til indhold 6"/>
          <p:cNvPicPr>
            <a:picLocks noGrp="1" noChangeAspect="1"/>
          </p:cNvPicPr>
          <p:nvPr>
            <p:ph sz="half" idx="2"/>
          </p:nvPr>
        </p:nvPicPr>
        <p:blipFill>
          <a:blip r:embed="rId3"/>
          <a:stretch>
            <a:fillRect/>
          </a:stretch>
        </p:blipFill>
        <p:spPr>
          <a:xfrm>
            <a:off x="14482835" y="3471210"/>
            <a:ext cx="7528062" cy="7585748"/>
          </a:xfrm>
          <a:prstGeom prst="rect">
            <a:avLst/>
          </a:prstGeom>
        </p:spPr>
      </p:pic>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41</a:t>
            </a:fld>
            <a:endParaRPr lang="da-DK"/>
          </a:p>
        </p:txBody>
      </p:sp>
    </p:spTree>
    <p:extLst>
      <p:ext uri="{BB962C8B-B14F-4D97-AF65-F5344CB8AC3E}">
        <p14:creationId xmlns:p14="http://schemas.microsoft.com/office/powerpoint/2010/main" val="3347819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Sammenfatning</a:t>
            </a:r>
            <a:endParaRPr lang="da-DK" dirty="0"/>
          </a:p>
        </p:txBody>
      </p:sp>
      <p:sp>
        <p:nvSpPr>
          <p:cNvPr id="3" name="Pladsholder til indhold 2"/>
          <p:cNvSpPr>
            <a:spLocks noGrp="1"/>
          </p:cNvSpPr>
          <p:nvPr>
            <p:ph sz="half" idx="1"/>
          </p:nvPr>
        </p:nvSpPr>
        <p:spPr/>
        <p:txBody>
          <a:bodyPr/>
          <a:lstStyle/>
          <a:p>
            <a:pPr marL="571443" indent="-571443"/>
            <a:r>
              <a:rPr lang="da-DK" dirty="0"/>
              <a:t>Sammenfatningen indeholder en oversigt over de temaer, som du har valgt og de tegn, som ligger under hvert tema</a:t>
            </a:r>
          </a:p>
          <a:p>
            <a:pPr marL="0" indent="0">
              <a:buNone/>
            </a:pPr>
            <a:endParaRPr lang="da-DK" dirty="0" smtClean="0"/>
          </a:p>
          <a:p>
            <a:pPr marL="571443" indent="-571443"/>
            <a:r>
              <a:rPr lang="da-DK" dirty="0" smtClean="0"/>
              <a:t>Med </a:t>
            </a:r>
            <a:r>
              <a:rPr lang="da-DK" dirty="0"/>
              <a:t>en farvekode kan du se, hvad du har svaret ved hvert tegn:</a:t>
            </a:r>
          </a:p>
          <a:p>
            <a:pPr marL="1942907" lvl="1" indent="-571443"/>
            <a:r>
              <a:rPr lang="da-DK" sz="2800" dirty="0">
                <a:solidFill>
                  <a:srgbClr val="FF0000"/>
                </a:solidFill>
              </a:rPr>
              <a:t>Meget bekymret</a:t>
            </a:r>
          </a:p>
          <a:p>
            <a:pPr marL="1942907" lvl="1" indent="-571443"/>
            <a:r>
              <a:rPr lang="da-DK" sz="2800" dirty="0">
                <a:solidFill>
                  <a:srgbClr val="FFC000"/>
                </a:solidFill>
              </a:rPr>
              <a:t>Begyndende bekymret</a:t>
            </a:r>
          </a:p>
          <a:p>
            <a:pPr marL="1942907" lvl="1" indent="-571443"/>
            <a:r>
              <a:rPr lang="da-DK" sz="2800" dirty="0">
                <a:solidFill>
                  <a:srgbClr val="00B050"/>
                </a:solidFill>
              </a:rPr>
              <a:t>Slet ikke bekymret </a:t>
            </a:r>
          </a:p>
          <a:p>
            <a:endParaRPr lang="da-DK" dirty="0"/>
          </a:p>
        </p:txBody>
      </p:sp>
      <p:pic>
        <p:nvPicPr>
          <p:cNvPr id="7" name="Pladsholder til indhold 6"/>
          <p:cNvPicPr>
            <a:picLocks noGrp="1" noChangeAspect="1"/>
          </p:cNvPicPr>
          <p:nvPr>
            <p:ph sz="half" idx="2"/>
          </p:nvPr>
        </p:nvPicPr>
        <p:blipFill>
          <a:blip r:embed="rId3"/>
          <a:stretch>
            <a:fillRect/>
          </a:stretch>
        </p:blipFill>
        <p:spPr>
          <a:xfrm>
            <a:off x="12143592" y="4236272"/>
            <a:ext cx="12206551" cy="6098001"/>
          </a:xfrm>
          <a:prstGeom prst="rect">
            <a:avLst/>
          </a:prstGeom>
        </p:spPr>
      </p:pic>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42</a:t>
            </a:fld>
            <a:endParaRPr lang="da-DK"/>
          </a:p>
        </p:txBody>
      </p:sp>
    </p:spTree>
    <p:extLst>
      <p:ext uri="{BB962C8B-B14F-4D97-AF65-F5344CB8AC3E}">
        <p14:creationId xmlns:p14="http://schemas.microsoft.com/office/powerpoint/2010/main" val="7635472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Sammenfatning </a:t>
            </a:r>
            <a:r>
              <a:rPr lang="da-DK" sz="2400" i="1" dirty="0"/>
              <a:t>(fortsat)</a:t>
            </a:r>
            <a:r>
              <a:rPr lang="da-DK" sz="2400" dirty="0"/>
              <a:t> </a:t>
            </a:r>
          </a:p>
        </p:txBody>
      </p:sp>
      <p:sp>
        <p:nvSpPr>
          <p:cNvPr id="7" name="Pladsholder til indhold 6"/>
          <p:cNvSpPr>
            <a:spLocks noGrp="1"/>
          </p:cNvSpPr>
          <p:nvPr>
            <p:ph idx="1"/>
          </p:nvPr>
        </p:nvSpPr>
        <p:spPr/>
        <p:txBody>
          <a:bodyPr/>
          <a:lstStyle/>
          <a:p>
            <a:pPr marL="571443" indent="-571443"/>
            <a:r>
              <a:rPr lang="da-DK" dirty="0"/>
              <a:t>Sammenfatningen viser, hvor på Linealen barnet/den unge befinder sig ud fra den viden systemet har (dine besvarelser)</a:t>
            </a:r>
          </a:p>
          <a:p>
            <a:pPr marL="571443" indent="-571443"/>
            <a:r>
              <a:rPr lang="da-DK" dirty="0"/>
              <a:t>Som det sidste skal du selv </a:t>
            </a:r>
            <a:r>
              <a:rPr lang="da-DK" dirty="0" smtClean="0"/>
              <a:t>placere </a:t>
            </a:r>
            <a:r>
              <a:rPr lang="da-DK" dirty="0"/>
              <a:t>den blå markør på Linealen, der hvor du vurderer barnet/den unge befinder sig - </a:t>
            </a:r>
            <a:r>
              <a:rPr lang="da-DK" u="sng" dirty="0"/>
              <a:t>dette er den endelige vurdering</a:t>
            </a:r>
          </a:p>
          <a:p>
            <a:pPr marL="0" indent="0">
              <a:buNone/>
            </a:pPr>
            <a:endParaRPr lang="da-DK" dirty="0"/>
          </a:p>
        </p:txBody>
      </p:sp>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43</a:t>
            </a:fld>
            <a:endParaRPr lang="da-DK"/>
          </a:p>
        </p:txBody>
      </p:sp>
      <p:pic>
        <p:nvPicPr>
          <p:cNvPr id="8" name="Billede 7"/>
          <p:cNvPicPr>
            <a:picLocks noChangeAspect="1"/>
          </p:cNvPicPr>
          <p:nvPr/>
        </p:nvPicPr>
        <p:blipFill>
          <a:blip r:embed="rId3"/>
          <a:stretch>
            <a:fillRect/>
          </a:stretch>
        </p:blipFill>
        <p:spPr>
          <a:xfrm>
            <a:off x="3760503" y="8218161"/>
            <a:ext cx="18285977" cy="1566946"/>
          </a:xfrm>
          <a:prstGeom prst="rect">
            <a:avLst/>
          </a:prstGeom>
        </p:spPr>
      </p:pic>
      <p:cxnSp>
        <p:nvCxnSpPr>
          <p:cNvPr id="9" name="Lige pilforbindelse 8"/>
          <p:cNvCxnSpPr/>
          <p:nvPr/>
        </p:nvCxnSpPr>
        <p:spPr>
          <a:xfrm flipH="1">
            <a:off x="10833740" y="7455361"/>
            <a:ext cx="783669" cy="8489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936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smtClean="0"/>
              <a:t>Sammenfatning </a:t>
            </a:r>
            <a:r>
              <a:rPr lang="da-DK" sz="2400" i="1" dirty="0"/>
              <a:t>(fortsat)</a:t>
            </a:r>
            <a:r>
              <a:rPr lang="da-DK" sz="2400" dirty="0"/>
              <a:t> </a:t>
            </a:r>
          </a:p>
        </p:txBody>
      </p:sp>
      <p:sp>
        <p:nvSpPr>
          <p:cNvPr id="7" name="Pladsholder til indhold 6"/>
          <p:cNvSpPr>
            <a:spLocks noGrp="1"/>
          </p:cNvSpPr>
          <p:nvPr>
            <p:ph sz="half" idx="1"/>
          </p:nvPr>
        </p:nvSpPr>
        <p:spPr/>
        <p:txBody>
          <a:bodyPr>
            <a:normAutofit/>
          </a:bodyPr>
          <a:lstStyle/>
          <a:p>
            <a:pPr marL="571443" indent="-571443"/>
            <a:r>
              <a:rPr lang="da-DK" dirty="0"/>
              <a:t>Sammenfatningen indeholder et </a:t>
            </a:r>
            <a:r>
              <a:rPr lang="da-DK" dirty="0" smtClean="0"/>
              <a:t>link og en PDF fil, </a:t>
            </a:r>
            <a:r>
              <a:rPr lang="da-DK" dirty="0"/>
              <a:t>som du kan kopiere og gemme et sikkert sted. Praksis for at gemme personfølsomme oplysninger varierer afhængig af, hvor du arbejder. Spørg din leder, hvis du er i tvivl</a:t>
            </a:r>
            <a:r>
              <a:rPr lang="da-DK" dirty="0" smtClean="0"/>
              <a:t>.</a:t>
            </a:r>
          </a:p>
          <a:p>
            <a:pPr marL="0" indent="0">
              <a:buNone/>
            </a:pPr>
            <a:endParaRPr lang="da-DK" dirty="0"/>
          </a:p>
          <a:p>
            <a:pPr marL="571443" indent="-571443"/>
            <a:r>
              <a:rPr lang="da-DK" dirty="0"/>
              <a:t>Du kan til hver en tid bruge linket og komme tilbage til </a:t>
            </a:r>
            <a:r>
              <a:rPr lang="da-DK" dirty="0" smtClean="0"/>
              <a:t>sammenfatningen</a:t>
            </a:r>
          </a:p>
          <a:p>
            <a:pPr marL="0" indent="0">
              <a:buNone/>
            </a:pPr>
            <a:endParaRPr lang="da-DK" dirty="0"/>
          </a:p>
          <a:p>
            <a:pPr marL="571443" indent="-571443"/>
            <a:r>
              <a:rPr lang="da-DK" dirty="0"/>
              <a:t>Sammenfatningen kan bruges som dokumentation og forberedelse til et møde med fx forældre eller fokusteam</a:t>
            </a:r>
          </a:p>
          <a:p>
            <a:endParaRPr lang="da-DK" dirty="0"/>
          </a:p>
        </p:txBody>
      </p:sp>
      <p:pic>
        <p:nvPicPr>
          <p:cNvPr id="3" name="Pladsholder til indhold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744" t="6027" r="14269" b="50144"/>
          <a:stretch/>
        </p:blipFill>
        <p:spPr>
          <a:xfrm>
            <a:off x="13392949" y="5983356"/>
            <a:ext cx="10189419" cy="3558209"/>
          </a:xfrm>
        </p:spPr>
      </p:pic>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44</a:t>
            </a:fld>
            <a:endParaRPr lang="da-DK"/>
          </a:p>
        </p:txBody>
      </p:sp>
      <p:cxnSp>
        <p:nvCxnSpPr>
          <p:cNvPr id="10" name="Lige pilforbindelse 9"/>
          <p:cNvCxnSpPr/>
          <p:nvPr/>
        </p:nvCxnSpPr>
        <p:spPr>
          <a:xfrm flipH="1">
            <a:off x="21901520" y="4970383"/>
            <a:ext cx="783669" cy="8489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49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Faglig sparring</a:t>
            </a:r>
            <a:endParaRPr lang="da-DK" dirty="0"/>
          </a:p>
        </p:txBody>
      </p:sp>
      <p:sp>
        <p:nvSpPr>
          <p:cNvPr id="3" name="Pladsholder til indhold 2"/>
          <p:cNvSpPr>
            <a:spLocks noGrp="1"/>
          </p:cNvSpPr>
          <p:nvPr>
            <p:ph sz="half" idx="1"/>
          </p:nvPr>
        </p:nvSpPr>
        <p:spPr/>
        <p:txBody>
          <a:bodyPr/>
          <a:lstStyle/>
          <a:p>
            <a:pPr marL="571443" indent="-571443"/>
            <a:r>
              <a:rPr lang="da-DK" dirty="0"/>
              <a:t>Oversigt over muligheder for faglig </a:t>
            </a:r>
            <a:r>
              <a:rPr lang="da-DK" dirty="0" smtClean="0"/>
              <a:t>sparring</a:t>
            </a:r>
          </a:p>
          <a:p>
            <a:pPr marL="0" indent="0">
              <a:buNone/>
            </a:pPr>
            <a:endParaRPr lang="da-DK" dirty="0"/>
          </a:p>
          <a:p>
            <a:pPr marL="571443" indent="-571443"/>
            <a:r>
              <a:rPr lang="da-DK" dirty="0"/>
              <a:t>Mulighederne er udvalgt på baggrund af barnets alder og brugerens funktion og relation til barnet</a:t>
            </a:r>
          </a:p>
          <a:p>
            <a:endParaRPr lang="da-DK" dirty="0"/>
          </a:p>
        </p:txBody>
      </p:sp>
      <p:pic>
        <p:nvPicPr>
          <p:cNvPr id="7" name="Pladsholder til indhold 6"/>
          <p:cNvPicPr>
            <a:picLocks noGrp="1" noChangeAspect="1"/>
          </p:cNvPicPr>
          <p:nvPr>
            <p:ph sz="half" idx="2"/>
          </p:nvPr>
        </p:nvPicPr>
        <p:blipFill>
          <a:blip r:embed="rId3"/>
          <a:stretch>
            <a:fillRect/>
          </a:stretch>
        </p:blipFill>
        <p:spPr>
          <a:xfrm>
            <a:off x="11555210" y="3583167"/>
            <a:ext cx="12187954" cy="8297064"/>
          </a:xfrm>
          <a:prstGeom prst="rect">
            <a:avLst/>
          </a:prstGeom>
        </p:spPr>
      </p:pic>
      <p:sp>
        <p:nvSpPr>
          <p:cNvPr id="5" name="Pladsholder til sidefod 4"/>
          <p:cNvSpPr>
            <a:spLocks noGrp="1"/>
          </p:cNvSpPr>
          <p:nvPr>
            <p:ph type="ftr" sz="quarter" idx="11"/>
          </p:nvPr>
        </p:nvSpPr>
        <p:spPr/>
        <p:txBody>
          <a:bodyPr/>
          <a:lstStyle/>
          <a:p>
            <a:r>
              <a:rPr lang="da-DK" smtClean="0"/>
              <a:t>Roskildemodellen</a:t>
            </a:r>
            <a:endParaRPr lang="da-DK"/>
          </a:p>
        </p:txBody>
      </p:sp>
      <p:sp>
        <p:nvSpPr>
          <p:cNvPr id="6" name="Pladsholder til slidenummer 5"/>
          <p:cNvSpPr>
            <a:spLocks noGrp="1"/>
          </p:cNvSpPr>
          <p:nvPr>
            <p:ph type="sldNum" sz="quarter" idx="12"/>
          </p:nvPr>
        </p:nvSpPr>
        <p:spPr/>
        <p:txBody>
          <a:bodyPr/>
          <a:lstStyle/>
          <a:p>
            <a:fld id="{86514068-1FDC-406F-8DC9-A3ED74E5E153}" type="slidenum">
              <a:rPr lang="da-DK" smtClean="0"/>
              <a:t>45</a:t>
            </a:fld>
            <a:endParaRPr lang="da-DK"/>
          </a:p>
        </p:txBody>
      </p:sp>
    </p:spTree>
    <p:extLst>
      <p:ext uri="{BB962C8B-B14F-4D97-AF65-F5344CB8AC3E}">
        <p14:creationId xmlns:p14="http://schemas.microsoft.com/office/powerpoint/2010/main" val="33710654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Øvelse</a:t>
            </a:r>
            <a:endParaRPr lang="da-DK" dirty="0"/>
          </a:p>
        </p:txBody>
      </p:sp>
      <p:sp>
        <p:nvSpPr>
          <p:cNvPr id="3" name="Pladsholder til indhold 2"/>
          <p:cNvSpPr>
            <a:spLocks noGrp="1"/>
          </p:cNvSpPr>
          <p:nvPr>
            <p:ph idx="1"/>
          </p:nvPr>
        </p:nvSpPr>
        <p:spPr/>
        <p:txBody>
          <a:bodyPr/>
          <a:lstStyle/>
          <a:p>
            <a:r>
              <a:rPr lang="da-DK" dirty="0" smtClean="0"/>
              <a:t>Gå ind på Roskildemodellen og anvend Linealen </a:t>
            </a:r>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46</a:t>
            </a:fld>
            <a:endParaRPr lang="da-DK"/>
          </a:p>
        </p:txBody>
      </p:sp>
      <p:pic>
        <p:nvPicPr>
          <p:cNvPr id="7" name="Billede 6"/>
          <p:cNvPicPr>
            <a:picLocks noChangeAspect="1"/>
          </p:cNvPicPr>
          <p:nvPr/>
        </p:nvPicPr>
        <p:blipFill>
          <a:blip r:embed="rId3"/>
          <a:stretch>
            <a:fillRect/>
          </a:stretch>
        </p:blipFill>
        <p:spPr>
          <a:xfrm>
            <a:off x="1186622" y="5805487"/>
            <a:ext cx="20394261" cy="3504768"/>
          </a:xfrm>
          <a:prstGeom prst="rect">
            <a:avLst/>
          </a:prstGeom>
        </p:spPr>
      </p:pic>
    </p:spTree>
    <p:extLst>
      <p:ext uri="{BB962C8B-B14F-4D97-AF65-F5344CB8AC3E}">
        <p14:creationId xmlns:p14="http://schemas.microsoft.com/office/powerpoint/2010/main" val="41413593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t>Dilemmaspillet</a:t>
            </a:r>
            <a:endParaRPr lang="da-DK" dirty="0"/>
          </a:p>
        </p:txBody>
      </p:sp>
      <p:sp>
        <p:nvSpPr>
          <p:cNvPr id="6" name="Pladsholder til indhold 5"/>
          <p:cNvSpPr>
            <a:spLocks noGrp="1"/>
          </p:cNvSpPr>
          <p:nvPr>
            <p:ph idx="1"/>
          </p:nvPr>
        </p:nvSpPr>
        <p:spPr/>
        <p:txBody>
          <a:bodyPr/>
          <a:lstStyle/>
          <a:p>
            <a:pPr marL="285750" indent="-285750"/>
            <a:r>
              <a:rPr lang="da-DK" dirty="0"/>
              <a:t>Værktøj til implementering af Linealen</a:t>
            </a:r>
          </a:p>
          <a:p>
            <a:pPr marL="285750" indent="-285750"/>
            <a:r>
              <a:rPr lang="da-DK" dirty="0"/>
              <a:t>Anvendes af nøglepersonerne på </a:t>
            </a:r>
            <a:r>
              <a:rPr lang="da-DK" dirty="0" smtClean="0"/>
              <a:t>et personalemøde og </a:t>
            </a:r>
            <a:r>
              <a:rPr lang="da-DK" dirty="0"/>
              <a:t>når der kommer nye kolleger </a:t>
            </a:r>
          </a:p>
          <a:p>
            <a:pPr marL="285750" indent="-285750"/>
            <a:r>
              <a:rPr lang="da-DK" dirty="0"/>
              <a:t>Case-baseret (3 cases fordelt på 3 aldersgrupper)</a:t>
            </a:r>
          </a:p>
          <a:p>
            <a:pPr marL="285750" indent="-285750"/>
            <a:r>
              <a:rPr lang="da-DK" dirty="0"/>
              <a:t>Inkluderer refleksionsspørgsmål vedrørende</a:t>
            </a:r>
          </a:p>
          <a:p>
            <a:pPr marL="1085850" lvl="1" indent="-400050">
              <a:buFont typeface="+mj-lt"/>
              <a:buAutoNum type="romanUcPeriod"/>
            </a:pPr>
            <a:r>
              <a:rPr lang="da-DK" sz="1800" dirty="0"/>
              <a:t>faglige problemstillinger </a:t>
            </a:r>
          </a:p>
          <a:p>
            <a:pPr marL="1085850" lvl="1" indent="-400050">
              <a:buFont typeface="+mj-lt"/>
              <a:buAutoNum type="romanUcPeriod"/>
            </a:pPr>
            <a:r>
              <a:rPr lang="da-DK" sz="1800" dirty="0"/>
              <a:t>etablering af systematisk praksis i </a:t>
            </a:r>
            <a:r>
              <a:rPr lang="da-DK" sz="1800" dirty="0" smtClean="0"/>
              <a:t>eget hus</a:t>
            </a:r>
            <a:endParaRPr lang="da-DK" sz="1800" dirty="0"/>
          </a:p>
          <a:p>
            <a:endParaRPr lang="da-DK" dirty="0"/>
          </a:p>
        </p:txBody>
      </p:sp>
      <p:sp>
        <p:nvSpPr>
          <p:cNvPr id="3" name="Pladsholder til sidefod 2"/>
          <p:cNvSpPr>
            <a:spLocks noGrp="1"/>
          </p:cNvSpPr>
          <p:nvPr>
            <p:ph type="ftr" sz="quarter" idx="11"/>
          </p:nvPr>
        </p:nvSpPr>
        <p:spPr/>
        <p:txBody>
          <a:bodyPr/>
          <a:lstStyle/>
          <a:p>
            <a:r>
              <a:rPr lang="da-DK" smtClean="0"/>
              <a:t>Roskildemodellen</a:t>
            </a:r>
            <a:endParaRPr lang="da-DK"/>
          </a:p>
        </p:txBody>
      </p:sp>
      <p:sp>
        <p:nvSpPr>
          <p:cNvPr id="4" name="Pladsholder til slidenummer 3"/>
          <p:cNvSpPr>
            <a:spLocks noGrp="1"/>
          </p:cNvSpPr>
          <p:nvPr>
            <p:ph type="sldNum" sz="quarter" idx="12"/>
          </p:nvPr>
        </p:nvSpPr>
        <p:spPr/>
        <p:txBody>
          <a:bodyPr/>
          <a:lstStyle/>
          <a:p>
            <a:fld id="{86514068-1FDC-406F-8DC9-A3ED74E5E153}" type="slidenum">
              <a:rPr lang="da-DK" smtClean="0"/>
              <a:t>47</a:t>
            </a:fld>
            <a:endParaRPr lang="da-DK"/>
          </a:p>
        </p:txBody>
      </p:sp>
      <p:pic>
        <p:nvPicPr>
          <p:cNvPr id="7" name="Pladsholder til billede 6"/>
          <p:cNvPicPr>
            <a:picLocks noChangeAspect="1"/>
          </p:cNvPicPr>
          <p:nvPr/>
        </p:nvPicPr>
        <p:blipFill>
          <a:blip r:embed="rId3">
            <a:extLst>
              <a:ext uri="{28A0092B-C50C-407E-A947-70E740481C1C}">
                <a14:useLocalDpi xmlns:a14="http://schemas.microsoft.com/office/drawing/2010/main" val="0"/>
              </a:ext>
            </a:extLst>
          </a:blip>
          <a:srcRect l="7723" r="7723"/>
          <a:stretch>
            <a:fillRect/>
          </a:stretch>
        </p:blipFill>
        <p:spPr>
          <a:xfrm>
            <a:off x="5237698" y="5751230"/>
            <a:ext cx="7023432" cy="7902390"/>
          </a:xfrm>
          <a:prstGeom prst="rect">
            <a:avLst/>
          </a:prstGeom>
        </p:spPr>
      </p:pic>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81" y="8132013"/>
            <a:ext cx="6068219" cy="5223175"/>
          </a:xfrm>
          <a:prstGeom prst="rect">
            <a:avLst/>
          </a:prstGeom>
        </p:spPr>
      </p:pic>
      <p:pic>
        <p:nvPicPr>
          <p:cNvPr id="8" name="Bille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71992" y="1974657"/>
            <a:ext cx="5516161" cy="5495925"/>
          </a:xfrm>
          <a:prstGeom prst="rect">
            <a:avLst/>
          </a:prstGeom>
        </p:spPr>
      </p:pic>
      <p:pic>
        <p:nvPicPr>
          <p:cNvPr id="9" name="Billed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9148" y="4979764"/>
            <a:ext cx="9117405" cy="8673856"/>
          </a:xfrm>
          <a:prstGeom prst="rect">
            <a:avLst/>
          </a:prstGeom>
        </p:spPr>
      </p:pic>
      <p:pic>
        <p:nvPicPr>
          <p:cNvPr id="10" name="Bille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70748" y="5121214"/>
            <a:ext cx="9099132" cy="8656472"/>
          </a:xfrm>
          <a:prstGeom prst="rect">
            <a:avLst/>
          </a:prstGeom>
        </p:spPr>
      </p:pic>
    </p:spTree>
    <p:extLst>
      <p:ext uri="{BB962C8B-B14F-4D97-AF65-F5344CB8AC3E}">
        <p14:creationId xmlns:p14="http://schemas.microsoft.com/office/powerpoint/2010/main" val="16954603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Spørgsmål og feedback på </a:t>
            </a:r>
            <a:r>
              <a:rPr lang="da-DK" dirty="0" err="1" smtClean="0"/>
              <a:t>webinar</a:t>
            </a:r>
            <a:r>
              <a:rPr lang="da-DK" dirty="0" smtClean="0"/>
              <a:t> </a:t>
            </a:r>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48</a:t>
            </a:fld>
            <a:endParaRPr lang="da-DK"/>
          </a:p>
        </p:txBody>
      </p:sp>
      <p:pic>
        <p:nvPicPr>
          <p:cNvPr id="6" name="Pladsholder til ind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40236" y="3131315"/>
            <a:ext cx="8799586" cy="9051163"/>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212" y="2718436"/>
            <a:ext cx="10108939" cy="9617153"/>
          </a:xfrm>
          <a:prstGeom prst="rect">
            <a:avLst/>
          </a:prstGeom>
        </p:spPr>
      </p:pic>
      <p:pic>
        <p:nvPicPr>
          <p:cNvPr id="8" name="Bille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724" y="3074591"/>
            <a:ext cx="10156580" cy="9662477"/>
          </a:xfrm>
          <a:prstGeom prst="rect">
            <a:avLst/>
          </a:prstGeom>
        </p:spPr>
      </p:pic>
    </p:spTree>
    <p:extLst>
      <p:ext uri="{BB962C8B-B14F-4D97-AF65-F5344CB8AC3E}">
        <p14:creationId xmlns:p14="http://schemas.microsoft.com/office/powerpoint/2010/main" val="2734756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40066" y="4606925"/>
            <a:ext cx="8118155" cy="8350250"/>
          </a:xfrm>
        </p:spPr>
      </p:pic>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49</a:t>
            </a:fld>
            <a:endParaRPr lang="da-DK"/>
          </a:p>
        </p:txBody>
      </p:sp>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89" y="6030758"/>
            <a:ext cx="8004628" cy="6889925"/>
          </a:xfrm>
          <a:prstGeom prst="rect">
            <a:avLst/>
          </a:prstGeom>
        </p:spPr>
      </p:pic>
      <p:pic>
        <p:nvPicPr>
          <p:cNvPr id="8" name="Bille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4825" y="3319208"/>
            <a:ext cx="9884676" cy="9403800"/>
          </a:xfrm>
          <a:prstGeom prst="rect">
            <a:avLst/>
          </a:prstGeom>
        </p:spPr>
      </p:pic>
      <p:pic>
        <p:nvPicPr>
          <p:cNvPr id="9" name="Billed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427" y="2107825"/>
            <a:ext cx="23268148" cy="2422766"/>
          </a:xfrm>
          <a:prstGeom prst="rect">
            <a:avLst/>
          </a:prstGeom>
        </p:spPr>
      </p:pic>
    </p:spTree>
    <p:extLst>
      <p:ext uri="{BB962C8B-B14F-4D97-AF65-F5344CB8AC3E}">
        <p14:creationId xmlns:p14="http://schemas.microsoft.com/office/powerpoint/2010/main" val="3532398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Forudsætningerne for at vi lykkes med den tidlige indsats</a:t>
            </a:r>
            <a:endParaRPr lang="da-DK" dirty="0"/>
          </a:p>
        </p:txBody>
      </p:sp>
      <p:sp>
        <p:nvSpPr>
          <p:cNvPr id="3" name="Pladsholder til indhold 2"/>
          <p:cNvSpPr>
            <a:spLocks noGrp="1"/>
          </p:cNvSpPr>
          <p:nvPr>
            <p:ph idx="1"/>
          </p:nvPr>
        </p:nvSpPr>
        <p:spPr>
          <a:xfrm>
            <a:off x="797494" y="3616325"/>
            <a:ext cx="22804485" cy="8350250"/>
          </a:xfrm>
        </p:spPr>
        <p:txBody>
          <a:bodyPr/>
          <a:lstStyle/>
          <a:p>
            <a:pPr marL="0" indent="0">
              <a:buNone/>
            </a:pPr>
            <a:r>
              <a:rPr lang="da-DK" b="1" dirty="0" smtClean="0"/>
              <a:t>Viden</a:t>
            </a:r>
            <a:endParaRPr lang="da-DK" dirty="0"/>
          </a:p>
          <a:p>
            <a:pPr marL="0" indent="0">
              <a:buNone/>
            </a:pPr>
            <a:r>
              <a:rPr lang="da-DK" dirty="0" smtClean="0"/>
              <a:t>Fra </a:t>
            </a:r>
            <a:r>
              <a:rPr lang="da-DK" dirty="0"/>
              <a:t>forskningen ved vi, </a:t>
            </a:r>
            <a:r>
              <a:rPr lang="da-DK" dirty="0" smtClean="0"/>
              <a:t>hvilke greb og tilgange, </a:t>
            </a:r>
            <a:r>
              <a:rPr lang="da-DK" dirty="0"/>
              <a:t>der har </a:t>
            </a:r>
            <a:r>
              <a:rPr lang="da-DK" dirty="0" smtClean="0"/>
              <a:t>størst </a:t>
            </a:r>
            <a:r>
              <a:rPr lang="da-DK" dirty="0"/>
              <a:t>betydning for børns </a:t>
            </a:r>
            <a:r>
              <a:rPr lang="da-DK" dirty="0" smtClean="0"/>
              <a:t>trivsel og udvikling </a:t>
            </a:r>
            <a:r>
              <a:rPr lang="da-DK" dirty="0"/>
              <a:t>og </a:t>
            </a:r>
            <a:r>
              <a:rPr lang="da-DK" dirty="0" smtClean="0"/>
              <a:t>dermed </a:t>
            </a:r>
            <a:r>
              <a:rPr lang="da-DK" dirty="0"/>
              <a:t>børnenes mulighed for at </a:t>
            </a:r>
            <a:r>
              <a:rPr lang="da-DK" dirty="0" smtClean="0"/>
              <a:t>mestre livet. Denne </a:t>
            </a:r>
            <a:r>
              <a:rPr lang="da-DK" dirty="0"/>
              <a:t>viden </a:t>
            </a:r>
            <a:r>
              <a:rPr lang="da-DK" dirty="0" smtClean="0"/>
              <a:t>skal danne </a:t>
            </a:r>
            <a:r>
              <a:rPr lang="da-DK" dirty="0"/>
              <a:t>grundlag for en </a:t>
            </a:r>
            <a:r>
              <a:rPr lang="da-DK" dirty="0" smtClean="0"/>
              <a:t>fælles tidlig </a:t>
            </a:r>
            <a:r>
              <a:rPr lang="da-DK" dirty="0"/>
              <a:t>indsats. </a:t>
            </a:r>
            <a:r>
              <a:rPr lang="da-DK" dirty="0" smtClean="0"/>
              <a:t>Hertil kommer viden om egen organisation og arbejdsgange.</a:t>
            </a:r>
            <a:endParaRPr lang="da-DK" dirty="0"/>
          </a:p>
          <a:p>
            <a:pPr marL="0" indent="0">
              <a:buNone/>
            </a:pPr>
            <a:endParaRPr lang="da-DK" b="1" dirty="0" smtClean="0"/>
          </a:p>
          <a:p>
            <a:pPr marL="0" indent="0">
              <a:buNone/>
            </a:pPr>
            <a:r>
              <a:rPr lang="da-DK" b="1" dirty="0" smtClean="0"/>
              <a:t>Systematik</a:t>
            </a:r>
          </a:p>
          <a:p>
            <a:pPr marL="0" indent="0">
              <a:buNone/>
            </a:pPr>
            <a:r>
              <a:rPr lang="da-DK" dirty="0" smtClean="0"/>
              <a:t>Systematikken </a:t>
            </a:r>
            <a:r>
              <a:rPr lang="da-DK" dirty="0"/>
              <a:t>skal sikre: </a:t>
            </a:r>
          </a:p>
          <a:p>
            <a:pPr lvl="0">
              <a:buFont typeface="Wingdings" panose="05000000000000000000" pitchFamily="2" charset="2"/>
              <a:buChar char="Ø"/>
            </a:pPr>
            <a:r>
              <a:rPr lang="da-DK" dirty="0" smtClean="0"/>
              <a:t> at </a:t>
            </a:r>
            <a:r>
              <a:rPr lang="da-DK" dirty="0"/>
              <a:t>vi ikke overser børn og unge med udfordringer eller i mistrivsel </a:t>
            </a:r>
          </a:p>
          <a:p>
            <a:pPr lvl="0">
              <a:buFont typeface="Wingdings" panose="05000000000000000000" pitchFamily="2" charset="2"/>
              <a:buChar char="Ø"/>
            </a:pPr>
            <a:r>
              <a:rPr lang="da-DK" dirty="0"/>
              <a:t> at vi handler hurtigt </a:t>
            </a:r>
          </a:p>
          <a:p>
            <a:pPr lvl="0">
              <a:buFont typeface="Wingdings" panose="05000000000000000000" pitchFamily="2" charset="2"/>
              <a:buChar char="Ø"/>
            </a:pPr>
            <a:r>
              <a:rPr lang="da-DK" dirty="0"/>
              <a:t> at vi arbejder målrettet</a:t>
            </a:r>
          </a:p>
          <a:p>
            <a:pPr marL="0" indent="0">
              <a:buNone/>
            </a:pPr>
            <a:endParaRPr lang="da-DK" b="1" dirty="0" smtClean="0"/>
          </a:p>
          <a:p>
            <a:pPr marL="0" indent="0">
              <a:buNone/>
            </a:pPr>
            <a:r>
              <a:rPr lang="da-DK" b="1" dirty="0" smtClean="0"/>
              <a:t>Fælles sprog og værktøjer</a:t>
            </a:r>
          </a:p>
          <a:p>
            <a:pPr marL="0" indent="0">
              <a:buNone/>
            </a:pPr>
            <a:r>
              <a:rPr lang="da-DK" dirty="0" smtClean="0"/>
              <a:t>Kompleksiteten i arbejdet med børn og unge i udsatte positioner består </a:t>
            </a:r>
            <a:r>
              <a:rPr lang="da-DK" dirty="0"/>
              <a:t>primært i at finde helhedsorienterede løsninger på tværs i organisationen med afsæt i barnets behov. Det </a:t>
            </a:r>
            <a:r>
              <a:rPr lang="da-DK" dirty="0" smtClean="0"/>
              <a:t>tværfaglige samarbejde og de gode løsninger hjælpes på vej gennem et fælles sprog og fælles værktøjer</a:t>
            </a:r>
            <a:endParaRPr lang="da-DK" dirty="0" smtClean="0">
              <a:solidFill>
                <a:srgbClr val="FF0000"/>
              </a:solidFill>
            </a:endParaRPr>
          </a:p>
          <a:p>
            <a:pPr marL="0" indent="0">
              <a:buNone/>
            </a:pPr>
            <a:endParaRPr lang="da-DK" dirty="0">
              <a:solidFill>
                <a:srgbClr val="FF0000"/>
              </a:solidFill>
            </a:endParaRPr>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5</a:t>
            </a:fld>
            <a:endParaRPr lang="da-DK"/>
          </a:p>
        </p:txBody>
      </p:sp>
    </p:spTree>
    <p:extLst>
      <p:ext uri="{BB962C8B-B14F-4D97-AF65-F5344CB8AC3E}">
        <p14:creationId xmlns:p14="http://schemas.microsoft.com/office/powerpoint/2010/main" val="2150475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er Roskildemodellen?</a:t>
            </a:r>
            <a:endParaRPr lang="da-DK" dirty="0"/>
          </a:p>
        </p:txBody>
      </p:sp>
      <p:sp>
        <p:nvSpPr>
          <p:cNvPr id="3" name="Pladsholder til indhold 2"/>
          <p:cNvSpPr>
            <a:spLocks noGrp="1"/>
          </p:cNvSpPr>
          <p:nvPr>
            <p:ph idx="1"/>
          </p:nvPr>
        </p:nvSpPr>
        <p:spPr/>
        <p:txBody>
          <a:bodyPr/>
          <a:lstStyle/>
          <a:p>
            <a:pPr marL="0" indent="0">
              <a:buNone/>
            </a:pPr>
            <a:r>
              <a:rPr lang="da-DK" dirty="0"/>
              <a:t>Roskildemodellen er en ramme, der på tværs af organisationen skal sikre, at der handles, når de første tegn på begyndende mistrivsel hos børn og unge viser sig. Roskildemodellen skal sikre at der sættes ind med den rette indsats på det rette tidspunkt. </a:t>
            </a:r>
            <a:endParaRPr lang="da-DK" dirty="0" smtClean="0"/>
          </a:p>
          <a:p>
            <a:pPr marL="0" indent="0">
              <a:buNone/>
            </a:pPr>
            <a:endParaRPr lang="da-DK" dirty="0"/>
          </a:p>
          <a:p>
            <a:pPr marL="0" indent="0">
              <a:buNone/>
            </a:pPr>
            <a:r>
              <a:rPr lang="da-DK" b="1" dirty="0" smtClean="0"/>
              <a:t>FILM</a:t>
            </a:r>
          </a:p>
          <a:p>
            <a:pPr marL="0" indent="0">
              <a:buNone/>
            </a:pPr>
            <a:endParaRPr lang="da-DK" dirty="0"/>
          </a:p>
          <a:p>
            <a:pPr marL="0" indent="0">
              <a:buNone/>
            </a:pPr>
            <a:endParaRPr lang="da-DK" dirty="0" smtClean="0"/>
          </a:p>
          <a:p>
            <a:pPr marL="0" indent="0">
              <a:buNone/>
            </a:pPr>
            <a:endParaRPr lang="da-DK" dirty="0"/>
          </a:p>
          <a:p>
            <a:pPr marL="0" indent="0">
              <a:buNone/>
            </a:pPr>
            <a:endParaRPr lang="da-DK" dirty="0"/>
          </a:p>
          <a:p>
            <a:pPr marL="0" indent="0">
              <a:buNone/>
            </a:pPr>
            <a:endParaRPr lang="da-DK" dirty="0"/>
          </a:p>
        </p:txBody>
      </p:sp>
      <p:sp>
        <p:nvSpPr>
          <p:cNvPr id="4" name="Pladsholder til sidefod 3"/>
          <p:cNvSpPr>
            <a:spLocks noGrp="1"/>
          </p:cNvSpPr>
          <p:nvPr>
            <p:ph type="ftr" sz="quarter" idx="11"/>
          </p:nvPr>
        </p:nvSpPr>
        <p:spPr/>
        <p:txBody>
          <a:bodyPr/>
          <a:lstStyle/>
          <a:p>
            <a:r>
              <a:rPr lang="da-DK" dirty="0"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6</a:t>
            </a:fld>
            <a:endParaRPr lang="da-DK"/>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59" y="10695421"/>
            <a:ext cx="2940385" cy="2684255"/>
          </a:xfrm>
          <a:prstGeom prst="rect">
            <a:avLst/>
          </a:prstGeom>
        </p:spPr>
      </p:pic>
    </p:spTree>
    <p:extLst>
      <p:ext uri="{BB962C8B-B14F-4D97-AF65-F5344CB8AC3E}">
        <p14:creationId xmlns:p14="http://schemas.microsoft.com/office/powerpoint/2010/main" val="437930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Centrale roller til understøttelse af Roskildemodellen </a:t>
            </a:r>
            <a:endParaRPr lang="da-DK" dirty="0"/>
          </a:p>
        </p:txBody>
      </p:sp>
      <p:sp>
        <p:nvSpPr>
          <p:cNvPr id="3" name="Pladsholder til indhold 2"/>
          <p:cNvSpPr>
            <a:spLocks noGrp="1"/>
          </p:cNvSpPr>
          <p:nvPr>
            <p:ph idx="1"/>
          </p:nvPr>
        </p:nvSpPr>
        <p:spPr/>
        <p:txBody>
          <a:bodyPr/>
          <a:lstStyle/>
          <a:p>
            <a:r>
              <a:rPr lang="da-DK" sz="3600" b="1" dirty="0" smtClean="0"/>
              <a:t>Ambassadører</a:t>
            </a:r>
          </a:p>
          <a:p>
            <a:pPr lvl="1">
              <a:lnSpc>
                <a:spcPct val="150000"/>
              </a:lnSpc>
            </a:pPr>
            <a:r>
              <a:rPr lang="da-DK" dirty="0"/>
              <a:t>Medarbejdere i PPR </a:t>
            </a:r>
          </a:p>
          <a:p>
            <a:pPr lvl="1">
              <a:lnSpc>
                <a:spcPct val="150000"/>
              </a:lnSpc>
            </a:pPr>
            <a:r>
              <a:rPr lang="da-DK" dirty="0"/>
              <a:t>Medarbejdere i Børn og Unge</a:t>
            </a:r>
          </a:p>
          <a:p>
            <a:pPr lvl="1">
              <a:lnSpc>
                <a:spcPct val="150000"/>
              </a:lnSpc>
            </a:pPr>
            <a:r>
              <a:rPr lang="da-DK" dirty="0"/>
              <a:t>Konsulenter i Dagtilbud og Skole</a:t>
            </a:r>
          </a:p>
          <a:p>
            <a:pPr lvl="1"/>
            <a:endParaRPr lang="da-DK" dirty="0" smtClean="0"/>
          </a:p>
          <a:p>
            <a:r>
              <a:rPr lang="da-DK" sz="3600" b="1" dirty="0" smtClean="0"/>
              <a:t>Nøglepersoner </a:t>
            </a:r>
          </a:p>
          <a:p>
            <a:pPr lvl="1">
              <a:lnSpc>
                <a:spcPct val="150000"/>
              </a:lnSpc>
            </a:pPr>
            <a:r>
              <a:rPr lang="da-DK" dirty="0"/>
              <a:t>Medarbejdere på skoler/SFO, i klub og dagtilbud – primært afdelingsledere, koordinatorer, vejledere, faglige fyrtårne mv</a:t>
            </a:r>
            <a:r>
              <a:rPr lang="da-DK" dirty="0" smtClean="0"/>
              <a:t>. </a:t>
            </a:r>
            <a:endParaRPr lang="da-DK" dirty="0"/>
          </a:p>
          <a:p>
            <a:pPr lvl="1">
              <a:lnSpc>
                <a:spcPct val="150000"/>
              </a:lnSpc>
            </a:pPr>
            <a:r>
              <a:rPr lang="da-DK" dirty="0"/>
              <a:t>Medarbejdere i sundhedsplejen</a:t>
            </a:r>
          </a:p>
          <a:p>
            <a:pPr marL="0" indent="0">
              <a:buNone/>
            </a:pPr>
            <a:endParaRPr lang="da-DK" dirty="0" smtClean="0"/>
          </a:p>
          <a:p>
            <a:r>
              <a:rPr lang="da-DK" sz="3600" b="1" dirty="0" smtClean="0"/>
              <a:t>Ledelse  </a:t>
            </a:r>
          </a:p>
          <a:p>
            <a:endParaRPr lang="da-DK" dirty="0"/>
          </a:p>
        </p:txBody>
      </p:sp>
      <p:sp>
        <p:nvSpPr>
          <p:cNvPr id="4" name="Pladsholder til sidefod 3"/>
          <p:cNvSpPr>
            <a:spLocks noGrp="1"/>
          </p:cNvSpPr>
          <p:nvPr>
            <p:ph type="ftr" sz="quarter" idx="11"/>
          </p:nvPr>
        </p:nvSpPr>
        <p:spPr/>
        <p:txBody>
          <a:bodyPr/>
          <a:lstStyle/>
          <a:p>
            <a:r>
              <a:rPr lang="da-DK" smtClean="0"/>
              <a:t>Roskildemodellen</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7</a:t>
            </a:fld>
            <a:endParaRPr lang="da-DK"/>
          </a:p>
        </p:txBody>
      </p:sp>
    </p:spTree>
    <p:extLst>
      <p:ext uri="{BB962C8B-B14F-4D97-AF65-F5344CB8AC3E}">
        <p14:creationId xmlns:p14="http://schemas.microsoft.com/office/powerpoint/2010/main" val="3647732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Roskildemodellen</a:t>
            </a:r>
            <a:endParaRPr lang="da-DK"/>
          </a:p>
        </p:txBody>
      </p:sp>
      <p:sp>
        <p:nvSpPr>
          <p:cNvPr id="3" name="Pladsholder til slidenummer 2"/>
          <p:cNvSpPr>
            <a:spLocks noGrp="1"/>
          </p:cNvSpPr>
          <p:nvPr>
            <p:ph type="sldNum" sz="quarter" idx="12"/>
          </p:nvPr>
        </p:nvSpPr>
        <p:spPr/>
        <p:txBody>
          <a:bodyPr/>
          <a:lstStyle/>
          <a:p>
            <a:fld id="{86514068-1FDC-406F-8DC9-A3ED74E5E153}" type="slidenum">
              <a:rPr lang="da-DK" smtClean="0"/>
              <a:t>8</a:t>
            </a:fld>
            <a:endParaRPr lang="da-DK"/>
          </a:p>
        </p:txBody>
      </p:sp>
      <p:sp>
        <p:nvSpPr>
          <p:cNvPr id="4" name="Rektangel 3"/>
          <p:cNvSpPr/>
          <p:nvPr/>
        </p:nvSpPr>
        <p:spPr>
          <a:xfrm>
            <a:off x="998220" y="2414856"/>
            <a:ext cx="20810220" cy="10801611"/>
          </a:xfrm>
          <a:prstGeom prst="rect">
            <a:avLst/>
          </a:prstGeom>
        </p:spPr>
        <p:txBody>
          <a:bodyPr wrap="square">
            <a:spAutoFit/>
          </a:bodyPr>
          <a:lstStyle/>
          <a:p>
            <a:pPr>
              <a:lnSpc>
                <a:spcPct val="150000"/>
              </a:lnSpc>
            </a:pPr>
            <a:r>
              <a:rPr lang="da-DK" b="1" dirty="0"/>
              <a:t>Hvem?</a:t>
            </a:r>
          </a:p>
          <a:p>
            <a:pPr>
              <a:lnSpc>
                <a:spcPct val="150000"/>
              </a:lnSpc>
            </a:pPr>
            <a:r>
              <a:rPr lang="da-DK" dirty="0"/>
              <a:t>Medarbejdere i PPR </a:t>
            </a:r>
          </a:p>
          <a:p>
            <a:pPr>
              <a:lnSpc>
                <a:spcPct val="150000"/>
              </a:lnSpc>
            </a:pPr>
            <a:r>
              <a:rPr lang="da-DK" dirty="0"/>
              <a:t>Medarbejdere i Børn og Unge</a:t>
            </a:r>
          </a:p>
          <a:p>
            <a:pPr>
              <a:lnSpc>
                <a:spcPct val="150000"/>
              </a:lnSpc>
            </a:pPr>
            <a:r>
              <a:rPr lang="da-DK" dirty="0"/>
              <a:t>Konsulenter i Dagtilbud og Skole</a:t>
            </a:r>
          </a:p>
          <a:p>
            <a:pPr>
              <a:lnSpc>
                <a:spcPct val="150000"/>
              </a:lnSpc>
            </a:pPr>
            <a:endParaRPr lang="da-DK" dirty="0"/>
          </a:p>
          <a:p>
            <a:pPr>
              <a:lnSpc>
                <a:spcPct val="150000"/>
              </a:lnSpc>
            </a:pPr>
            <a:r>
              <a:rPr lang="da-DK" b="1" dirty="0"/>
              <a:t>Ambassadørens opgave:</a:t>
            </a:r>
          </a:p>
          <a:p>
            <a:pPr marL="285750" indent="-285750">
              <a:lnSpc>
                <a:spcPct val="150000"/>
              </a:lnSpc>
              <a:buFont typeface="Arial" panose="020B0604020202020204" pitchFamily="34" charset="0"/>
              <a:buChar char="•"/>
            </a:pPr>
            <a:r>
              <a:rPr lang="da-DK" dirty="0"/>
              <a:t>S</a:t>
            </a:r>
            <a:r>
              <a:rPr lang="da-DK" dirty="0" smtClean="0"/>
              <a:t>kal </a:t>
            </a:r>
            <a:r>
              <a:rPr lang="da-DK" dirty="0"/>
              <a:t>have et dybdegående kendskab til Roskildemodellen og i praksis henvise til den, og selv anvende den systematisk på fx fokusteammøder.</a:t>
            </a:r>
          </a:p>
          <a:p>
            <a:pPr marL="285750" indent="-285750">
              <a:lnSpc>
                <a:spcPct val="150000"/>
              </a:lnSpc>
              <a:buFont typeface="Arial" panose="020B0604020202020204" pitchFamily="34" charset="0"/>
              <a:buChar char="•"/>
            </a:pPr>
            <a:r>
              <a:rPr lang="da-DK" dirty="0"/>
              <a:t>Det er ambassadørernes opgave at understøtte, at Roskildemodellen anvendes systematisk i alle dagtilbud og skoler. </a:t>
            </a:r>
          </a:p>
          <a:p>
            <a:pPr marL="285750" indent="-285750">
              <a:lnSpc>
                <a:spcPct val="150000"/>
              </a:lnSpc>
              <a:buFont typeface="Arial" panose="020B0604020202020204" pitchFamily="34" charset="0"/>
              <a:buChar char="•"/>
            </a:pPr>
            <a:r>
              <a:rPr lang="da-DK" dirty="0"/>
              <a:t>Ambassadørens opgave løses i samarbejde med ledelsen og nøglepersonerne </a:t>
            </a:r>
          </a:p>
          <a:p>
            <a:pPr marL="285750" indent="-285750">
              <a:lnSpc>
                <a:spcPct val="150000"/>
              </a:lnSpc>
              <a:buFont typeface="Arial" panose="020B0604020202020204" pitchFamily="34" charset="0"/>
              <a:buChar char="•"/>
            </a:pPr>
            <a:r>
              <a:rPr lang="da-DK" dirty="0"/>
              <a:t>Ambassadørerne skal via deres repræsentant i Roskildemodelgruppen understøtte og hjælpe med videreudvikling og vedligehold af Roskildemodellen</a:t>
            </a:r>
          </a:p>
        </p:txBody>
      </p:sp>
      <p:sp>
        <p:nvSpPr>
          <p:cNvPr id="5" name="Rektangel 4"/>
          <p:cNvSpPr/>
          <p:nvPr/>
        </p:nvSpPr>
        <p:spPr>
          <a:xfrm>
            <a:off x="3118195" y="1034401"/>
            <a:ext cx="6912470" cy="1200329"/>
          </a:xfrm>
          <a:prstGeom prst="rect">
            <a:avLst/>
          </a:prstGeom>
        </p:spPr>
        <p:txBody>
          <a:bodyPr wrap="none">
            <a:spAutoFit/>
          </a:bodyPr>
          <a:lstStyle/>
          <a:p>
            <a:r>
              <a:rPr lang="da-DK" sz="7200" b="1" dirty="0"/>
              <a:t>Ambassadører</a:t>
            </a:r>
          </a:p>
        </p:txBody>
      </p:sp>
    </p:spTree>
    <p:extLst>
      <p:ext uri="{BB962C8B-B14F-4D97-AF65-F5344CB8AC3E}">
        <p14:creationId xmlns:p14="http://schemas.microsoft.com/office/powerpoint/2010/main" val="3379048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Roskildemodellen</a:t>
            </a:r>
            <a:endParaRPr lang="da-DK"/>
          </a:p>
        </p:txBody>
      </p:sp>
      <p:sp>
        <p:nvSpPr>
          <p:cNvPr id="3" name="Pladsholder til slidenummer 2"/>
          <p:cNvSpPr>
            <a:spLocks noGrp="1"/>
          </p:cNvSpPr>
          <p:nvPr>
            <p:ph type="sldNum" sz="quarter" idx="12"/>
          </p:nvPr>
        </p:nvSpPr>
        <p:spPr/>
        <p:txBody>
          <a:bodyPr/>
          <a:lstStyle/>
          <a:p>
            <a:fld id="{86514068-1FDC-406F-8DC9-A3ED74E5E153}" type="slidenum">
              <a:rPr lang="da-DK" smtClean="0"/>
              <a:t>9</a:t>
            </a:fld>
            <a:endParaRPr lang="da-DK"/>
          </a:p>
        </p:txBody>
      </p:sp>
      <p:sp>
        <p:nvSpPr>
          <p:cNvPr id="4" name="Rektangel 3"/>
          <p:cNvSpPr/>
          <p:nvPr/>
        </p:nvSpPr>
        <p:spPr>
          <a:xfrm>
            <a:off x="3470747" y="594970"/>
            <a:ext cx="7050328" cy="1200329"/>
          </a:xfrm>
          <a:prstGeom prst="rect">
            <a:avLst/>
          </a:prstGeom>
        </p:spPr>
        <p:txBody>
          <a:bodyPr wrap="none">
            <a:spAutoFit/>
          </a:bodyPr>
          <a:lstStyle/>
          <a:p>
            <a:r>
              <a:rPr lang="da-DK" sz="7200" b="1" dirty="0" smtClean="0"/>
              <a:t>Nøglepersoner</a:t>
            </a:r>
            <a:endParaRPr lang="da-DK" dirty="0"/>
          </a:p>
        </p:txBody>
      </p:sp>
      <p:sp>
        <p:nvSpPr>
          <p:cNvPr id="5" name="Rektangel 4"/>
          <p:cNvSpPr/>
          <p:nvPr/>
        </p:nvSpPr>
        <p:spPr>
          <a:xfrm>
            <a:off x="956147" y="1795299"/>
            <a:ext cx="19960753" cy="10801611"/>
          </a:xfrm>
          <a:prstGeom prst="rect">
            <a:avLst/>
          </a:prstGeom>
        </p:spPr>
        <p:txBody>
          <a:bodyPr wrap="square">
            <a:spAutoFit/>
          </a:bodyPr>
          <a:lstStyle/>
          <a:p>
            <a:pPr>
              <a:lnSpc>
                <a:spcPct val="150000"/>
              </a:lnSpc>
            </a:pPr>
            <a:r>
              <a:rPr lang="da-DK" b="1" dirty="0"/>
              <a:t>Hvem?</a:t>
            </a:r>
          </a:p>
          <a:p>
            <a:pPr>
              <a:lnSpc>
                <a:spcPct val="150000"/>
              </a:lnSpc>
            </a:pPr>
            <a:r>
              <a:rPr lang="da-DK" dirty="0"/>
              <a:t>Medarbejdere på skoler/SFO, i klub og dagtilbud – primært afdelingsledere, koordinatorer, vejledere, faglige fyrtårne mv. (Eller andre med nøglepositioner i det tværfaglige samarbejde)</a:t>
            </a:r>
          </a:p>
          <a:p>
            <a:pPr>
              <a:lnSpc>
                <a:spcPct val="150000"/>
              </a:lnSpc>
            </a:pPr>
            <a:r>
              <a:rPr lang="da-DK" dirty="0"/>
              <a:t>Medarbejdere i sundhedsplejen</a:t>
            </a:r>
          </a:p>
          <a:p>
            <a:pPr>
              <a:lnSpc>
                <a:spcPct val="150000"/>
              </a:lnSpc>
            </a:pPr>
            <a:endParaRPr lang="da-DK" dirty="0"/>
          </a:p>
          <a:p>
            <a:pPr>
              <a:lnSpc>
                <a:spcPct val="150000"/>
              </a:lnSpc>
            </a:pPr>
            <a:r>
              <a:rPr lang="da-DK" b="1" dirty="0" smtClean="0"/>
              <a:t>Nøglepersonens opgave:</a:t>
            </a:r>
            <a:endParaRPr lang="da-DK" b="1" dirty="0"/>
          </a:p>
          <a:p>
            <a:pPr marL="285750" indent="-285750">
              <a:lnSpc>
                <a:spcPct val="150000"/>
              </a:lnSpc>
              <a:buFont typeface="Arial" panose="020B0604020202020204" pitchFamily="34" charset="0"/>
              <a:buChar char="•"/>
            </a:pPr>
            <a:r>
              <a:rPr lang="da-DK" dirty="0" smtClean="0"/>
              <a:t>Sammen </a:t>
            </a:r>
            <a:r>
              <a:rPr lang="da-DK" dirty="0"/>
              <a:t>med ledelsen implementere den reviderede Roskildemodel</a:t>
            </a:r>
          </a:p>
          <a:p>
            <a:pPr marL="285750" indent="-285750">
              <a:lnSpc>
                <a:spcPct val="150000"/>
              </a:lnSpc>
              <a:buFont typeface="Arial" panose="020B0604020202020204" pitchFamily="34" charset="0"/>
              <a:buChar char="•"/>
            </a:pPr>
            <a:r>
              <a:rPr lang="da-DK" dirty="0" smtClean="0"/>
              <a:t>Gennem </a:t>
            </a:r>
            <a:r>
              <a:rPr lang="da-DK" dirty="0"/>
              <a:t>eksisterende mødefora (fx et årgangsteam eller et stuemøde) introducerer sine kolleger i brugen af Roskildemodellen ved brug af bl.a. film og dilemmaspil</a:t>
            </a:r>
          </a:p>
          <a:p>
            <a:pPr marL="285750" indent="-285750">
              <a:lnSpc>
                <a:spcPct val="150000"/>
              </a:lnSpc>
              <a:buFont typeface="Arial" panose="020B0604020202020204" pitchFamily="34" charset="0"/>
              <a:buChar char="•"/>
            </a:pPr>
            <a:r>
              <a:rPr lang="da-DK" dirty="0" smtClean="0"/>
              <a:t>Sammen </a:t>
            </a:r>
            <a:r>
              <a:rPr lang="da-DK" dirty="0"/>
              <a:t>med ledelsen etablere en systematik i brugen af Roskildemodellen</a:t>
            </a:r>
          </a:p>
          <a:p>
            <a:pPr marL="285750" indent="-285750">
              <a:lnSpc>
                <a:spcPct val="150000"/>
              </a:lnSpc>
              <a:buFont typeface="Arial" panose="020B0604020202020204" pitchFamily="34" charset="0"/>
              <a:buChar char="•"/>
            </a:pPr>
            <a:r>
              <a:rPr lang="da-DK" dirty="0"/>
              <a:t>Sammen med ledelsen sikre at nye medarbejdere introduceres til Roskildemodellen</a:t>
            </a:r>
          </a:p>
        </p:txBody>
      </p:sp>
    </p:spTree>
    <p:extLst>
      <p:ext uri="{BB962C8B-B14F-4D97-AF65-F5344CB8AC3E}">
        <p14:creationId xmlns:p14="http://schemas.microsoft.com/office/powerpoint/2010/main" val="36403421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oskilde Kommune - sort logo">
  <a:themeElements>
    <a:clrScheme name="Roskilde Kommune">
      <a:dk1>
        <a:sysClr val="windowText" lastClr="000000"/>
      </a:dk1>
      <a:lt1>
        <a:sysClr val="window" lastClr="FFFFFF"/>
      </a:lt1>
      <a:dk2>
        <a:srgbClr val="FD552B"/>
      </a:dk2>
      <a:lt2>
        <a:srgbClr val="FEAA95"/>
      </a:lt2>
      <a:accent1>
        <a:srgbClr val="466EFF"/>
      </a:accent1>
      <a:accent2>
        <a:srgbClr val="A3B7E1"/>
      </a:accent2>
      <a:accent3>
        <a:srgbClr val="46B478"/>
      </a:accent3>
      <a:accent4>
        <a:srgbClr val="A3DABC"/>
      </a:accent4>
      <a:accent5>
        <a:srgbClr val="FFAA00"/>
      </a:accent5>
      <a:accent6>
        <a:srgbClr val="FFD580"/>
      </a:accent6>
      <a:hlink>
        <a:srgbClr val="000000"/>
      </a:hlink>
      <a:folHlink>
        <a:srgbClr val="000000"/>
      </a:folHlink>
    </a:clrScheme>
    <a:fontScheme name="Roskilde Kommune">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3000" dirty="0" smtClean="0"/>
        </a:defPPr>
      </a:lstStyle>
    </a:txDef>
  </a:objectDefaults>
  <a:extraClrSchemeLst/>
  <a:extLst>
    <a:ext uri="{05A4C25C-085E-4340-85A3-A5531E510DB2}">
      <thm15:themeFamily xmlns:thm15="http://schemas.microsoft.com/office/thememl/2012/main" name="PowerPoint" id="{A20C4EDE-F00A-4ADF-BD7F-06C3D1C0F190}" vid="{6F65B324-6282-4270-A3E5-56B40A30BFB6}"/>
    </a:ext>
  </a:extLst>
</a:theme>
</file>

<file path=ppt/theme/theme2.xml><?xml version="1.0" encoding="utf-8"?>
<a:theme xmlns:a="http://schemas.openxmlformats.org/drawingml/2006/main" name="Roskilde Kommune - hvid logo">
  <a:themeElements>
    <a:clrScheme name="Roskilde Kommune">
      <a:dk1>
        <a:sysClr val="windowText" lastClr="000000"/>
      </a:dk1>
      <a:lt1>
        <a:sysClr val="window" lastClr="FFFFFF"/>
      </a:lt1>
      <a:dk2>
        <a:srgbClr val="FD552B"/>
      </a:dk2>
      <a:lt2>
        <a:srgbClr val="FEAA95"/>
      </a:lt2>
      <a:accent1>
        <a:srgbClr val="466EFF"/>
      </a:accent1>
      <a:accent2>
        <a:srgbClr val="A3B7E1"/>
      </a:accent2>
      <a:accent3>
        <a:srgbClr val="46B478"/>
      </a:accent3>
      <a:accent4>
        <a:srgbClr val="A3DABC"/>
      </a:accent4>
      <a:accent5>
        <a:srgbClr val="FFAA00"/>
      </a:accent5>
      <a:accent6>
        <a:srgbClr val="FFD580"/>
      </a:accent6>
      <a:hlink>
        <a:srgbClr val="000000"/>
      </a:hlink>
      <a:folHlink>
        <a:srgbClr val="000000"/>
      </a:folHlink>
    </a:clrScheme>
    <a:fontScheme name="Roskilde Kommune">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3000" dirty="0" smtClean="0"/>
        </a:defPPr>
      </a:lstStyle>
    </a:txDef>
  </a:objectDefaults>
  <a:extraClrSchemeLst/>
  <a:extLst>
    <a:ext uri="{05A4C25C-085E-4340-85A3-A5531E510DB2}">
      <thm15:themeFamily xmlns:thm15="http://schemas.microsoft.com/office/thememl/2012/main" name="PowerPoint" id="{A20C4EDE-F00A-4ADF-BD7F-06C3D1C0F190}" vid="{DC757F8C-E244-43B5-A007-38CEF8F133B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841</TotalTime>
  <Words>3836</Words>
  <Application>Microsoft Office PowerPoint</Application>
  <PresentationFormat>Brugerdefineret</PresentationFormat>
  <Paragraphs>499</Paragraphs>
  <Slides>49</Slides>
  <Notes>48</Notes>
  <HiddenSlides>0</HiddenSlides>
  <MMClips>0</MMClips>
  <ScaleCrop>false</ScaleCrop>
  <HeadingPairs>
    <vt:vector size="8" baseType="variant">
      <vt:variant>
        <vt:lpstr>Benyttede skrifttyper</vt:lpstr>
      </vt:variant>
      <vt:variant>
        <vt:i4>6</vt:i4>
      </vt:variant>
      <vt:variant>
        <vt:lpstr>Tema</vt:lpstr>
      </vt:variant>
      <vt:variant>
        <vt:i4>2</vt:i4>
      </vt:variant>
      <vt:variant>
        <vt:lpstr>Integrerede OLE-servere</vt:lpstr>
      </vt:variant>
      <vt:variant>
        <vt:i4>1</vt:i4>
      </vt:variant>
      <vt:variant>
        <vt:lpstr>Slidetitler</vt:lpstr>
      </vt:variant>
      <vt:variant>
        <vt:i4>49</vt:i4>
      </vt:variant>
    </vt:vector>
  </HeadingPairs>
  <TitlesOfParts>
    <vt:vector size="58" baseType="lpstr">
      <vt:lpstr>Montserrat SemiBold</vt:lpstr>
      <vt:lpstr>Montserrat bold</vt:lpstr>
      <vt:lpstr>Calibri</vt:lpstr>
      <vt:lpstr>Wingdings</vt:lpstr>
      <vt:lpstr>Montserrat Medium</vt:lpstr>
      <vt:lpstr>Arial</vt:lpstr>
      <vt:lpstr>Roskilde Kommune - sort logo</vt:lpstr>
      <vt:lpstr>Roskilde Kommune - hvid logo</vt:lpstr>
      <vt:lpstr>think-cell Slide</vt:lpstr>
      <vt:lpstr>PowerPoint-præsentation</vt:lpstr>
      <vt:lpstr>Dagsorden</vt:lpstr>
      <vt:lpstr>Kobling til Børne- og ungepolitikken </vt:lpstr>
      <vt:lpstr>Hvad mener vi når vi siger tidlig indsats?</vt:lpstr>
      <vt:lpstr>Forudsætningerne for at vi lykkes med den tidlige indsats</vt:lpstr>
      <vt:lpstr>Hvad er Roskildemodellen?</vt:lpstr>
      <vt:lpstr>Centrale roller til understøttelse af Roskildemodellen </vt:lpstr>
      <vt:lpstr>PowerPoint-præsentation</vt:lpstr>
      <vt:lpstr>PowerPoint-præsentation</vt:lpstr>
      <vt:lpstr>PowerPoint-præsentation</vt:lpstr>
      <vt:lpstr>En systematisk praksis</vt:lpstr>
      <vt:lpstr>Det tværfaglige samarbejde</vt:lpstr>
      <vt:lpstr>Fælles mindset</vt:lpstr>
      <vt:lpstr>PowerPoint-præsentation</vt:lpstr>
      <vt:lpstr>PowerPoint-præsentation</vt:lpstr>
      <vt:lpstr>Det ressourceorienterede børnesyn</vt:lpstr>
      <vt:lpstr>Fælles drøftelse</vt:lpstr>
      <vt:lpstr>Roskildemodellens elementer</vt:lpstr>
      <vt:lpstr>PowerPoint-præsentation</vt:lpstr>
      <vt:lpstr>Tværfagligt samarbejde</vt:lpstr>
      <vt:lpstr>Tavshedspligt</vt:lpstr>
      <vt:lpstr>Underretning</vt:lpstr>
      <vt:lpstr>Viden om</vt:lpstr>
      <vt:lpstr>Skemaer</vt:lpstr>
      <vt:lpstr>Tegn på overgreb</vt:lpstr>
      <vt:lpstr>Fravær</vt:lpstr>
      <vt:lpstr>Øvelse      </vt:lpstr>
      <vt:lpstr>PAUSE 10 min</vt:lpstr>
      <vt:lpstr>Hvad er Linealen?</vt:lpstr>
      <vt:lpstr>Hvad gør Linealen  </vt:lpstr>
      <vt:lpstr>Hvad gør Linealen ikke?</vt:lpstr>
      <vt:lpstr>Hvornår skal jeg bruge Linealen</vt:lpstr>
      <vt:lpstr>Linealens indbyggede flow</vt:lpstr>
      <vt:lpstr>PowerPoint-præsentation</vt:lpstr>
      <vt:lpstr>Barnets alder</vt:lpstr>
      <vt:lpstr>Din funktion</vt:lpstr>
      <vt:lpstr>Temaer</vt:lpstr>
      <vt:lpstr>Tegn</vt:lpstr>
      <vt:lpstr>Hyppighed</vt:lpstr>
      <vt:lpstr>Vurdering</vt:lpstr>
      <vt:lpstr>Refleksion</vt:lpstr>
      <vt:lpstr>Sammenfatning</vt:lpstr>
      <vt:lpstr>Sammenfatning (fortsat) </vt:lpstr>
      <vt:lpstr>Sammenfatning (fortsat) </vt:lpstr>
      <vt:lpstr>Faglig sparring</vt:lpstr>
      <vt:lpstr>Øvelse</vt:lpstr>
      <vt:lpstr>Dilemmaspillet</vt:lpstr>
      <vt:lpstr>Spørgsmål og feedback på webinar </vt:lpstr>
      <vt:lpstr>PowerPoint-præsentation</vt:lpstr>
    </vt:vector>
  </TitlesOfParts>
  <Company>Roskilde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Tidlig indsats</dc:title>
  <dc:creator>Annette Breinholt</dc:creator>
  <cp:lastModifiedBy>Susanne Nannerup</cp:lastModifiedBy>
  <cp:revision>87</cp:revision>
  <cp:lastPrinted>2022-09-14T11:31:04Z</cp:lastPrinted>
  <dcterms:created xsi:type="dcterms:W3CDTF">2021-08-31T06:41:55Z</dcterms:created>
  <dcterms:modified xsi:type="dcterms:W3CDTF">2024-09-18T11:58:50Z</dcterms:modified>
</cp:coreProperties>
</file>