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79" r:id="rId5"/>
    <p:sldId id="270" r:id="rId6"/>
    <p:sldId id="271" r:id="rId7"/>
    <p:sldId id="275" r:id="rId8"/>
    <p:sldId id="272" r:id="rId9"/>
    <p:sldId id="273" r:id="rId10"/>
    <p:sldId id="274" r:id="rId11"/>
    <p:sldId id="260" r:id="rId12"/>
    <p:sldId id="276" r:id="rId13"/>
    <p:sldId id="266" r:id="rId14"/>
    <p:sldId id="264" r:id="rId15"/>
    <p:sldId id="267" r:id="rId16"/>
    <p:sldId id="265" r:id="rId17"/>
    <p:sldId id="268" r:id="rId18"/>
    <p:sldId id="277" r:id="rId19"/>
    <p:sldId id="278" r:id="rId20"/>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7" autoAdjust="0"/>
    <p:restoredTop sz="71013" autoAdjust="0"/>
  </p:normalViewPr>
  <p:slideViewPr>
    <p:cSldViewPr snapToGrid="0">
      <p:cViewPr varScale="1">
        <p:scale>
          <a:sx n="86" d="100"/>
          <a:sy n="86" d="100"/>
        </p:scale>
        <p:origin x="89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EEE87C-5D0C-4B69-8580-E052F45B7479}" type="doc">
      <dgm:prSet loTypeId="urn:microsoft.com/office/officeart/2005/8/layout/venn2" loCatId="relationship" qsTypeId="urn:microsoft.com/office/officeart/2005/8/quickstyle/simple1" qsCatId="simple" csTypeId="urn:microsoft.com/office/officeart/2005/8/colors/accent5_3" csCatId="accent5" phldr="1"/>
      <dgm:spPr/>
      <dgm:t>
        <a:bodyPr/>
        <a:lstStyle/>
        <a:p>
          <a:endParaRPr lang="da-DK"/>
        </a:p>
      </dgm:t>
    </dgm:pt>
    <dgm:pt modelId="{A9EAA009-42BE-4AAD-86BB-94D08B608747}">
      <dgm:prSet phldrT="[Tekst]"/>
      <dgm:spPr/>
      <dgm:t>
        <a:bodyPr/>
        <a:lstStyle/>
        <a:p>
          <a:r>
            <a:rPr lang="da-DK" dirty="0"/>
            <a:t>Fælles viden</a:t>
          </a:r>
        </a:p>
        <a:p>
          <a:endParaRPr lang="da-DK" dirty="0"/>
        </a:p>
      </dgm:t>
    </dgm:pt>
    <dgm:pt modelId="{667D52D0-57D3-4AB8-A825-B7DDF852C693}" type="parTrans" cxnId="{390CA786-CF88-4033-9CBF-123079A8929F}">
      <dgm:prSet/>
      <dgm:spPr/>
      <dgm:t>
        <a:bodyPr/>
        <a:lstStyle/>
        <a:p>
          <a:endParaRPr lang="da-DK"/>
        </a:p>
      </dgm:t>
    </dgm:pt>
    <dgm:pt modelId="{5E6199FF-D636-46AD-A3EE-35691E7E2DD1}" type="sibTrans" cxnId="{390CA786-CF88-4033-9CBF-123079A8929F}">
      <dgm:prSet/>
      <dgm:spPr/>
      <dgm:t>
        <a:bodyPr/>
        <a:lstStyle/>
        <a:p>
          <a:endParaRPr lang="da-DK"/>
        </a:p>
      </dgm:t>
    </dgm:pt>
    <dgm:pt modelId="{931FC388-4294-4272-83F2-D35A39695E8B}">
      <dgm:prSet phldrT="[Tekst]"/>
      <dgm:spPr/>
      <dgm:t>
        <a:bodyPr/>
        <a:lstStyle/>
        <a:p>
          <a:r>
            <a:rPr lang="da-DK" dirty="0"/>
            <a:t>Aftalte arbejdsgange og procedure</a:t>
          </a:r>
        </a:p>
      </dgm:t>
    </dgm:pt>
    <dgm:pt modelId="{0D97F082-9703-4673-B99F-52742B80C222}" type="parTrans" cxnId="{D5D69E8F-C438-4B38-8CE6-7CC3CA62A3A3}">
      <dgm:prSet/>
      <dgm:spPr/>
      <dgm:t>
        <a:bodyPr/>
        <a:lstStyle/>
        <a:p>
          <a:endParaRPr lang="da-DK"/>
        </a:p>
      </dgm:t>
    </dgm:pt>
    <dgm:pt modelId="{BE993443-4AA0-49B1-BFB7-6B6270D15ED5}" type="sibTrans" cxnId="{D5D69E8F-C438-4B38-8CE6-7CC3CA62A3A3}">
      <dgm:prSet/>
      <dgm:spPr/>
      <dgm:t>
        <a:bodyPr/>
        <a:lstStyle/>
        <a:p>
          <a:endParaRPr lang="da-DK"/>
        </a:p>
      </dgm:t>
    </dgm:pt>
    <dgm:pt modelId="{F6084D02-AE95-4DCC-A884-96FBA1538926}">
      <dgm:prSet phldrT="[Tekst]"/>
      <dgm:spPr/>
      <dgm:t>
        <a:bodyPr/>
        <a:lstStyle/>
        <a:p>
          <a:r>
            <a:rPr lang="da-DK" dirty="0"/>
            <a:t>Fælles værktøjer</a:t>
          </a:r>
        </a:p>
        <a:p>
          <a:endParaRPr lang="da-DK" dirty="0"/>
        </a:p>
      </dgm:t>
    </dgm:pt>
    <dgm:pt modelId="{32F3176B-C5F7-46B6-A555-954E8DD9BF7D}" type="parTrans" cxnId="{148ADBBD-E1F9-4988-91B5-06A56603C439}">
      <dgm:prSet/>
      <dgm:spPr/>
      <dgm:t>
        <a:bodyPr/>
        <a:lstStyle/>
        <a:p>
          <a:endParaRPr lang="da-DK"/>
        </a:p>
      </dgm:t>
    </dgm:pt>
    <dgm:pt modelId="{327B0227-7059-4C10-9343-ED2935CC8FA2}" type="sibTrans" cxnId="{148ADBBD-E1F9-4988-91B5-06A56603C439}">
      <dgm:prSet/>
      <dgm:spPr/>
      <dgm:t>
        <a:bodyPr/>
        <a:lstStyle/>
        <a:p>
          <a:endParaRPr lang="da-DK"/>
        </a:p>
      </dgm:t>
    </dgm:pt>
    <dgm:pt modelId="{F5F61CD6-7F8B-4936-B38C-A2FF65E11568}" type="pres">
      <dgm:prSet presAssocID="{C4EEE87C-5D0C-4B69-8580-E052F45B7479}" presName="Name0" presStyleCnt="0">
        <dgm:presLayoutVars>
          <dgm:chMax val="7"/>
          <dgm:resizeHandles val="exact"/>
        </dgm:presLayoutVars>
      </dgm:prSet>
      <dgm:spPr/>
    </dgm:pt>
    <dgm:pt modelId="{0CD32821-4D57-41F2-9357-0E5C6E36E85E}" type="pres">
      <dgm:prSet presAssocID="{C4EEE87C-5D0C-4B69-8580-E052F45B7479}" presName="comp1" presStyleCnt="0"/>
      <dgm:spPr/>
    </dgm:pt>
    <dgm:pt modelId="{528D6973-E760-4C24-963A-141FE517BD87}" type="pres">
      <dgm:prSet presAssocID="{C4EEE87C-5D0C-4B69-8580-E052F45B7479}" presName="circle1" presStyleLbl="node1" presStyleIdx="0" presStyleCnt="3"/>
      <dgm:spPr/>
    </dgm:pt>
    <dgm:pt modelId="{0F69E727-492B-49B1-BE34-E29840D65C83}" type="pres">
      <dgm:prSet presAssocID="{C4EEE87C-5D0C-4B69-8580-E052F45B7479}" presName="c1text" presStyleLbl="node1" presStyleIdx="0" presStyleCnt="3">
        <dgm:presLayoutVars>
          <dgm:bulletEnabled val="1"/>
        </dgm:presLayoutVars>
      </dgm:prSet>
      <dgm:spPr/>
    </dgm:pt>
    <dgm:pt modelId="{C9AAFA74-B112-46A6-991D-77AA6E6FD493}" type="pres">
      <dgm:prSet presAssocID="{C4EEE87C-5D0C-4B69-8580-E052F45B7479}" presName="comp2" presStyleCnt="0"/>
      <dgm:spPr/>
    </dgm:pt>
    <dgm:pt modelId="{4483E0A0-5B42-4ECD-A9B4-B15290905665}" type="pres">
      <dgm:prSet presAssocID="{C4EEE87C-5D0C-4B69-8580-E052F45B7479}" presName="circle2" presStyleLbl="node1" presStyleIdx="1" presStyleCnt="3"/>
      <dgm:spPr/>
    </dgm:pt>
    <dgm:pt modelId="{453FCA8B-1F8F-46A1-A10C-C4D660175438}" type="pres">
      <dgm:prSet presAssocID="{C4EEE87C-5D0C-4B69-8580-E052F45B7479}" presName="c2text" presStyleLbl="node1" presStyleIdx="1" presStyleCnt="3">
        <dgm:presLayoutVars>
          <dgm:bulletEnabled val="1"/>
        </dgm:presLayoutVars>
      </dgm:prSet>
      <dgm:spPr/>
    </dgm:pt>
    <dgm:pt modelId="{9A140E53-BCFE-4EBA-BBE6-0DD3FFC52365}" type="pres">
      <dgm:prSet presAssocID="{C4EEE87C-5D0C-4B69-8580-E052F45B7479}" presName="comp3" presStyleCnt="0"/>
      <dgm:spPr/>
    </dgm:pt>
    <dgm:pt modelId="{E6DD62C5-51D2-46CC-8A83-A74FE111C097}" type="pres">
      <dgm:prSet presAssocID="{C4EEE87C-5D0C-4B69-8580-E052F45B7479}" presName="circle3" presStyleLbl="node1" presStyleIdx="2" presStyleCnt="3"/>
      <dgm:spPr/>
    </dgm:pt>
    <dgm:pt modelId="{8929FA03-1EFD-4614-8DB9-6F074CC3C0A5}" type="pres">
      <dgm:prSet presAssocID="{C4EEE87C-5D0C-4B69-8580-E052F45B7479}" presName="c3text" presStyleLbl="node1" presStyleIdx="2" presStyleCnt="3">
        <dgm:presLayoutVars>
          <dgm:bulletEnabled val="1"/>
        </dgm:presLayoutVars>
      </dgm:prSet>
      <dgm:spPr/>
    </dgm:pt>
  </dgm:ptLst>
  <dgm:cxnLst>
    <dgm:cxn modelId="{3E791A1A-EAF3-4CCF-A927-405049407F16}" type="presOf" srcId="{A9EAA009-42BE-4AAD-86BB-94D08B608747}" destId="{0F69E727-492B-49B1-BE34-E29840D65C83}" srcOrd="1" destOrd="0" presId="urn:microsoft.com/office/officeart/2005/8/layout/venn2"/>
    <dgm:cxn modelId="{93E04170-1614-4842-B2B3-9953D9409389}" type="presOf" srcId="{A9EAA009-42BE-4AAD-86BB-94D08B608747}" destId="{528D6973-E760-4C24-963A-141FE517BD87}" srcOrd="0" destOrd="0" presId="urn:microsoft.com/office/officeart/2005/8/layout/venn2"/>
    <dgm:cxn modelId="{1D692684-DB7E-4557-89BA-007AF6302FFC}" type="presOf" srcId="{F6084D02-AE95-4DCC-A884-96FBA1538926}" destId="{8929FA03-1EFD-4614-8DB9-6F074CC3C0A5}" srcOrd="1" destOrd="0" presId="urn:microsoft.com/office/officeart/2005/8/layout/venn2"/>
    <dgm:cxn modelId="{390CA786-CF88-4033-9CBF-123079A8929F}" srcId="{C4EEE87C-5D0C-4B69-8580-E052F45B7479}" destId="{A9EAA009-42BE-4AAD-86BB-94D08B608747}" srcOrd="0" destOrd="0" parTransId="{667D52D0-57D3-4AB8-A825-B7DDF852C693}" sibTransId="{5E6199FF-D636-46AD-A3EE-35691E7E2DD1}"/>
    <dgm:cxn modelId="{D5D69E8F-C438-4B38-8CE6-7CC3CA62A3A3}" srcId="{C4EEE87C-5D0C-4B69-8580-E052F45B7479}" destId="{931FC388-4294-4272-83F2-D35A39695E8B}" srcOrd="1" destOrd="0" parTransId="{0D97F082-9703-4673-B99F-52742B80C222}" sibTransId="{BE993443-4AA0-49B1-BFB7-6B6270D15ED5}"/>
    <dgm:cxn modelId="{BCB261A2-4C3F-4880-81CE-1A39BA1FAF64}" type="presOf" srcId="{C4EEE87C-5D0C-4B69-8580-E052F45B7479}" destId="{F5F61CD6-7F8B-4936-B38C-A2FF65E11568}" srcOrd="0" destOrd="0" presId="urn:microsoft.com/office/officeart/2005/8/layout/venn2"/>
    <dgm:cxn modelId="{AF290CA3-07F5-4D48-9315-918271C1F076}" type="presOf" srcId="{931FC388-4294-4272-83F2-D35A39695E8B}" destId="{453FCA8B-1F8F-46A1-A10C-C4D660175438}" srcOrd="1" destOrd="0" presId="urn:microsoft.com/office/officeart/2005/8/layout/venn2"/>
    <dgm:cxn modelId="{148ADBBD-E1F9-4988-91B5-06A56603C439}" srcId="{C4EEE87C-5D0C-4B69-8580-E052F45B7479}" destId="{F6084D02-AE95-4DCC-A884-96FBA1538926}" srcOrd="2" destOrd="0" parTransId="{32F3176B-C5F7-46B6-A555-954E8DD9BF7D}" sibTransId="{327B0227-7059-4C10-9343-ED2935CC8FA2}"/>
    <dgm:cxn modelId="{5545D5DC-F0C7-4BC3-BCD0-F263165830C7}" type="presOf" srcId="{931FC388-4294-4272-83F2-D35A39695E8B}" destId="{4483E0A0-5B42-4ECD-A9B4-B15290905665}" srcOrd="0" destOrd="0" presId="urn:microsoft.com/office/officeart/2005/8/layout/venn2"/>
    <dgm:cxn modelId="{5166ABF7-65ED-4145-B527-200A6566F697}" type="presOf" srcId="{F6084D02-AE95-4DCC-A884-96FBA1538926}" destId="{E6DD62C5-51D2-46CC-8A83-A74FE111C097}" srcOrd="0" destOrd="0" presId="urn:microsoft.com/office/officeart/2005/8/layout/venn2"/>
    <dgm:cxn modelId="{6D40209B-2E86-4C46-BD74-35940A71E2BC}" type="presParOf" srcId="{F5F61CD6-7F8B-4936-B38C-A2FF65E11568}" destId="{0CD32821-4D57-41F2-9357-0E5C6E36E85E}" srcOrd="0" destOrd="0" presId="urn:microsoft.com/office/officeart/2005/8/layout/venn2"/>
    <dgm:cxn modelId="{E4F41582-8469-4B07-9B20-47B751F35C61}" type="presParOf" srcId="{0CD32821-4D57-41F2-9357-0E5C6E36E85E}" destId="{528D6973-E760-4C24-963A-141FE517BD87}" srcOrd="0" destOrd="0" presId="urn:microsoft.com/office/officeart/2005/8/layout/venn2"/>
    <dgm:cxn modelId="{151C84ED-CC94-405A-A7BE-6F17FF2652A6}" type="presParOf" srcId="{0CD32821-4D57-41F2-9357-0E5C6E36E85E}" destId="{0F69E727-492B-49B1-BE34-E29840D65C83}" srcOrd="1" destOrd="0" presId="urn:microsoft.com/office/officeart/2005/8/layout/venn2"/>
    <dgm:cxn modelId="{23FE5AA2-E761-49A3-913B-21E01EECD311}" type="presParOf" srcId="{F5F61CD6-7F8B-4936-B38C-A2FF65E11568}" destId="{C9AAFA74-B112-46A6-991D-77AA6E6FD493}" srcOrd="1" destOrd="0" presId="urn:microsoft.com/office/officeart/2005/8/layout/venn2"/>
    <dgm:cxn modelId="{30F35B57-31B2-4E20-84E3-D777A5EF3C70}" type="presParOf" srcId="{C9AAFA74-B112-46A6-991D-77AA6E6FD493}" destId="{4483E0A0-5B42-4ECD-A9B4-B15290905665}" srcOrd="0" destOrd="0" presId="urn:microsoft.com/office/officeart/2005/8/layout/venn2"/>
    <dgm:cxn modelId="{E9F4B1A1-1386-424E-9B9F-CD4D2222A9EB}" type="presParOf" srcId="{C9AAFA74-B112-46A6-991D-77AA6E6FD493}" destId="{453FCA8B-1F8F-46A1-A10C-C4D660175438}" srcOrd="1" destOrd="0" presId="urn:microsoft.com/office/officeart/2005/8/layout/venn2"/>
    <dgm:cxn modelId="{5BD270BC-8EED-494B-8242-FCC5CB292D78}" type="presParOf" srcId="{F5F61CD6-7F8B-4936-B38C-A2FF65E11568}" destId="{9A140E53-BCFE-4EBA-BBE6-0DD3FFC52365}" srcOrd="2" destOrd="0" presId="urn:microsoft.com/office/officeart/2005/8/layout/venn2"/>
    <dgm:cxn modelId="{8578E318-055B-4D3F-96FE-F890F36758C3}" type="presParOf" srcId="{9A140E53-BCFE-4EBA-BBE6-0DD3FFC52365}" destId="{E6DD62C5-51D2-46CC-8A83-A74FE111C097}" srcOrd="0" destOrd="0" presId="urn:microsoft.com/office/officeart/2005/8/layout/venn2"/>
    <dgm:cxn modelId="{582E2FBD-3AAF-4E3C-8B97-0EC6C400EB89}" type="presParOf" srcId="{9A140E53-BCFE-4EBA-BBE6-0DD3FFC52365}" destId="{8929FA03-1EFD-4614-8DB9-6F074CC3C0A5}"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9F7CF1-35F3-4B9F-9B76-9653CEDE59DC}"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da-DK"/>
        </a:p>
      </dgm:t>
    </dgm:pt>
    <dgm:pt modelId="{A6746274-C259-4A8F-B3B2-821F505DE0C5}">
      <dgm:prSet phldrT="[Tekst]"/>
      <dgm:spPr/>
      <dgm:t>
        <a:bodyPr/>
        <a:lstStyle/>
        <a:p>
          <a:r>
            <a:rPr lang="da-DK" dirty="0"/>
            <a:t>Tidlig forebyggelse</a:t>
          </a:r>
        </a:p>
      </dgm:t>
    </dgm:pt>
    <dgm:pt modelId="{8EBCA767-69F4-4E8B-9E7C-3C1EC760B7C0}" type="parTrans" cxnId="{644CC0C8-9D47-42DD-B1BA-0F3EB6219023}">
      <dgm:prSet/>
      <dgm:spPr/>
      <dgm:t>
        <a:bodyPr/>
        <a:lstStyle/>
        <a:p>
          <a:endParaRPr lang="da-DK"/>
        </a:p>
      </dgm:t>
    </dgm:pt>
    <dgm:pt modelId="{2BEEE731-5139-4166-B0CA-01F73287CDFE}" type="sibTrans" cxnId="{644CC0C8-9D47-42DD-B1BA-0F3EB6219023}">
      <dgm:prSet/>
      <dgm:spPr/>
      <dgm:t>
        <a:bodyPr/>
        <a:lstStyle/>
        <a:p>
          <a:endParaRPr lang="da-DK"/>
        </a:p>
      </dgm:t>
    </dgm:pt>
    <dgm:pt modelId="{7E5C4C0B-263B-4AD4-935E-3513D9CB326A}">
      <dgm:prSet phldrT="[Tekst]"/>
      <dgm:spPr/>
      <dgm:t>
        <a:bodyPr/>
        <a:lstStyle/>
        <a:p>
          <a:r>
            <a:rPr lang="da-DK" dirty="0"/>
            <a:t>Tidlig opsporing</a:t>
          </a:r>
        </a:p>
      </dgm:t>
    </dgm:pt>
    <dgm:pt modelId="{B9F1A361-0310-4BF0-A9B7-95ACFD2E89B1}" type="parTrans" cxnId="{1B378671-B3C0-48A9-BFCC-69ECF1F63F80}">
      <dgm:prSet/>
      <dgm:spPr/>
      <dgm:t>
        <a:bodyPr/>
        <a:lstStyle/>
        <a:p>
          <a:endParaRPr lang="da-DK"/>
        </a:p>
      </dgm:t>
    </dgm:pt>
    <dgm:pt modelId="{6592D72C-8292-48B4-B54D-AF4BD4535D53}" type="sibTrans" cxnId="{1B378671-B3C0-48A9-BFCC-69ECF1F63F80}">
      <dgm:prSet/>
      <dgm:spPr/>
      <dgm:t>
        <a:bodyPr/>
        <a:lstStyle/>
        <a:p>
          <a:endParaRPr lang="da-DK"/>
        </a:p>
      </dgm:t>
    </dgm:pt>
    <dgm:pt modelId="{C462A424-27EC-480B-9EBA-DC189E455A2E}">
      <dgm:prSet phldrT="[Tekst]"/>
      <dgm:spPr/>
      <dgm:t>
        <a:bodyPr/>
        <a:lstStyle/>
        <a:p>
          <a:r>
            <a:rPr lang="da-DK" dirty="0"/>
            <a:t>Tidlig indsats</a:t>
          </a:r>
        </a:p>
      </dgm:t>
    </dgm:pt>
    <dgm:pt modelId="{584055C5-828B-4738-93C4-32C6E08A5898}" type="parTrans" cxnId="{3C452C4C-FF71-4BDF-A594-D0073CE6DB4A}">
      <dgm:prSet/>
      <dgm:spPr/>
      <dgm:t>
        <a:bodyPr/>
        <a:lstStyle/>
        <a:p>
          <a:endParaRPr lang="da-DK"/>
        </a:p>
      </dgm:t>
    </dgm:pt>
    <dgm:pt modelId="{468F3F93-4B1B-4F34-BE3C-E1587077283D}" type="sibTrans" cxnId="{3C452C4C-FF71-4BDF-A594-D0073CE6DB4A}">
      <dgm:prSet/>
      <dgm:spPr/>
      <dgm:t>
        <a:bodyPr/>
        <a:lstStyle/>
        <a:p>
          <a:endParaRPr lang="da-DK"/>
        </a:p>
      </dgm:t>
    </dgm:pt>
    <dgm:pt modelId="{E901D4C0-6E12-432E-ADA3-C1B64017E9DE}" type="pres">
      <dgm:prSet presAssocID="{789F7CF1-35F3-4B9F-9B76-9653CEDE59DC}" presName="Name0" presStyleCnt="0">
        <dgm:presLayoutVars>
          <dgm:dir/>
          <dgm:resizeHandles val="exact"/>
        </dgm:presLayoutVars>
      </dgm:prSet>
      <dgm:spPr/>
    </dgm:pt>
    <dgm:pt modelId="{B59932E9-0167-4BC6-AB80-905C399B0668}" type="pres">
      <dgm:prSet presAssocID="{A6746274-C259-4A8F-B3B2-821F505DE0C5}" presName="composite" presStyleCnt="0"/>
      <dgm:spPr/>
    </dgm:pt>
    <dgm:pt modelId="{3C0D1367-B7F1-493C-A483-2F06C890FF1D}" type="pres">
      <dgm:prSet presAssocID="{A6746274-C259-4A8F-B3B2-821F505DE0C5}" presName="rect1" presStyleLbl="trAlignAcc1" presStyleIdx="0" presStyleCnt="3">
        <dgm:presLayoutVars>
          <dgm:bulletEnabled val="1"/>
        </dgm:presLayoutVars>
      </dgm:prSet>
      <dgm:spPr/>
    </dgm:pt>
    <dgm:pt modelId="{8571CBC5-5D75-4AC6-A1D5-111A63830193}" type="pres">
      <dgm:prSet presAssocID="{A6746274-C259-4A8F-B3B2-821F505DE0C5}" presName="rect2" presStyleLbl="fgImgPlace1" presStyleIdx="0" presStyleCnt="3"/>
      <dgm:spPr>
        <a:blipFill rotWithShape="1">
          <a:blip xmlns:r="http://schemas.openxmlformats.org/officeDocument/2006/relationships" r:embed="rId1"/>
          <a:stretch>
            <a:fillRect/>
          </a:stretch>
        </a:blipFill>
      </dgm:spPr>
    </dgm:pt>
    <dgm:pt modelId="{6ECCAA48-D355-44B6-950B-9FC2FE1F7953}" type="pres">
      <dgm:prSet presAssocID="{2BEEE731-5139-4166-B0CA-01F73287CDFE}" presName="sibTrans" presStyleCnt="0"/>
      <dgm:spPr/>
    </dgm:pt>
    <dgm:pt modelId="{1C379242-C0B5-4E8F-9A0B-5DCD79FE9BB6}" type="pres">
      <dgm:prSet presAssocID="{7E5C4C0B-263B-4AD4-935E-3513D9CB326A}" presName="composite" presStyleCnt="0"/>
      <dgm:spPr/>
    </dgm:pt>
    <dgm:pt modelId="{4A63687F-1E5C-42ED-ABE6-71F43B0C8C91}" type="pres">
      <dgm:prSet presAssocID="{7E5C4C0B-263B-4AD4-935E-3513D9CB326A}" presName="rect1" presStyleLbl="trAlignAcc1" presStyleIdx="1" presStyleCnt="3">
        <dgm:presLayoutVars>
          <dgm:bulletEnabled val="1"/>
        </dgm:presLayoutVars>
      </dgm:prSet>
      <dgm:spPr/>
    </dgm:pt>
    <dgm:pt modelId="{F5CD46A8-EF9D-45D5-A116-0515BC3CE7A1}" type="pres">
      <dgm:prSet presAssocID="{7E5C4C0B-263B-4AD4-935E-3513D9CB326A}" presName="rect2" presStyleLbl="fgImgPlace1" presStyleIdx="1" presStyleCnt="3"/>
      <dgm:spPr>
        <a:blipFill rotWithShape="1">
          <a:blip xmlns:r="http://schemas.openxmlformats.org/officeDocument/2006/relationships" r:embed="rId2"/>
          <a:stretch>
            <a:fillRect/>
          </a:stretch>
        </a:blipFill>
      </dgm:spPr>
    </dgm:pt>
    <dgm:pt modelId="{B4E7F128-171A-44E6-8A36-93C899133216}" type="pres">
      <dgm:prSet presAssocID="{6592D72C-8292-48B4-B54D-AF4BD4535D53}" presName="sibTrans" presStyleCnt="0"/>
      <dgm:spPr/>
    </dgm:pt>
    <dgm:pt modelId="{54E44448-6962-4B0D-A8AA-ADFF4487A9EF}" type="pres">
      <dgm:prSet presAssocID="{C462A424-27EC-480B-9EBA-DC189E455A2E}" presName="composite" presStyleCnt="0"/>
      <dgm:spPr/>
    </dgm:pt>
    <dgm:pt modelId="{9EAB11EE-0A7A-4740-A2CB-5B2A9018246F}" type="pres">
      <dgm:prSet presAssocID="{C462A424-27EC-480B-9EBA-DC189E455A2E}" presName="rect1" presStyleLbl="trAlignAcc1" presStyleIdx="2" presStyleCnt="3">
        <dgm:presLayoutVars>
          <dgm:bulletEnabled val="1"/>
        </dgm:presLayoutVars>
      </dgm:prSet>
      <dgm:spPr/>
    </dgm:pt>
    <dgm:pt modelId="{F3AD5027-72DC-4706-90AA-535CC0AF5164}" type="pres">
      <dgm:prSet presAssocID="{C462A424-27EC-480B-9EBA-DC189E455A2E}" presName="rect2" presStyleLbl="fgImgPlace1" presStyleIdx="2" presStyleCnt="3"/>
      <dgm:spPr>
        <a:blipFill rotWithShape="1">
          <a:blip xmlns:r="http://schemas.openxmlformats.org/officeDocument/2006/relationships" r:embed="rId3"/>
          <a:stretch>
            <a:fillRect/>
          </a:stretch>
        </a:blipFill>
      </dgm:spPr>
    </dgm:pt>
  </dgm:ptLst>
  <dgm:cxnLst>
    <dgm:cxn modelId="{3C452C4C-FF71-4BDF-A594-D0073CE6DB4A}" srcId="{789F7CF1-35F3-4B9F-9B76-9653CEDE59DC}" destId="{C462A424-27EC-480B-9EBA-DC189E455A2E}" srcOrd="2" destOrd="0" parTransId="{584055C5-828B-4738-93C4-32C6E08A5898}" sibTransId="{468F3F93-4B1B-4F34-BE3C-E1587077283D}"/>
    <dgm:cxn modelId="{41996B6C-F0C8-4EEC-B597-87DE4EC2B9AE}" type="presOf" srcId="{7E5C4C0B-263B-4AD4-935E-3513D9CB326A}" destId="{4A63687F-1E5C-42ED-ABE6-71F43B0C8C91}" srcOrd="0" destOrd="0" presId="urn:microsoft.com/office/officeart/2008/layout/PictureStrips"/>
    <dgm:cxn modelId="{D128C070-5532-47EF-B7D7-A53B3FB3662F}" type="presOf" srcId="{C462A424-27EC-480B-9EBA-DC189E455A2E}" destId="{9EAB11EE-0A7A-4740-A2CB-5B2A9018246F}" srcOrd="0" destOrd="0" presId="urn:microsoft.com/office/officeart/2008/layout/PictureStrips"/>
    <dgm:cxn modelId="{1B378671-B3C0-48A9-BFCC-69ECF1F63F80}" srcId="{789F7CF1-35F3-4B9F-9B76-9653CEDE59DC}" destId="{7E5C4C0B-263B-4AD4-935E-3513D9CB326A}" srcOrd="1" destOrd="0" parTransId="{B9F1A361-0310-4BF0-A9B7-95ACFD2E89B1}" sibTransId="{6592D72C-8292-48B4-B54D-AF4BD4535D53}"/>
    <dgm:cxn modelId="{D54FECA0-0E93-4830-93B9-C8C32DF8BB54}" type="presOf" srcId="{A6746274-C259-4A8F-B3B2-821F505DE0C5}" destId="{3C0D1367-B7F1-493C-A483-2F06C890FF1D}" srcOrd="0" destOrd="0" presId="urn:microsoft.com/office/officeart/2008/layout/PictureStrips"/>
    <dgm:cxn modelId="{756636B6-3732-44C9-B06B-207FCF4741E2}" type="presOf" srcId="{789F7CF1-35F3-4B9F-9B76-9653CEDE59DC}" destId="{E901D4C0-6E12-432E-ADA3-C1B64017E9DE}" srcOrd="0" destOrd="0" presId="urn:microsoft.com/office/officeart/2008/layout/PictureStrips"/>
    <dgm:cxn modelId="{644CC0C8-9D47-42DD-B1BA-0F3EB6219023}" srcId="{789F7CF1-35F3-4B9F-9B76-9653CEDE59DC}" destId="{A6746274-C259-4A8F-B3B2-821F505DE0C5}" srcOrd="0" destOrd="0" parTransId="{8EBCA767-69F4-4E8B-9E7C-3C1EC760B7C0}" sibTransId="{2BEEE731-5139-4166-B0CA-01F73287CDFE}"/>
    <dgm:cxn modelId="{23B31CCC-6F1A-4E6A-9049-CB9FB7AB1235}" type="presParOf" srcId="{E901D4C0-6E12-432E-ADA3-C1B64017E9DE}" destId="{B59932E9-0167-4BC6-AB80-905C399B0668}" srcOrd="0" destOrd="0" presId="urn:microsoft.com/office/officeart/2008/layout/PictureStrips"/>
    <dgm:cxn modelId="{88AC58E8-2EE9-4AC9-8F8D-B3897A35ABEC}" type="presParOf" srcId="{B59932E9-0167-4BC6-AB80-905C399B0668}" destId="{3C0D1367-B7F1-493C-A483-2F06C890FF1D}" srcOrd="0" destOrd="0" presId="urn:microsoft.com/office/officeart/2008/layout/PictureStrips"/>
    <dgm:cxn modelId="{4F590DC6-7D20-43B2-A386-1C3AD30B902A}" type="presParOf" srcId="{B59932E9-0167-4BC6-AB80-905C399B0668}" destId="{8571CBC5-5D75-4AC6-A1D5-111A63830193}" srcOrd="1" destOrd="0" presId="urn:microsoft.com/office/officeart/2008/layout/PictureStrips"/>
    <dgm:cxn modelId="{F433D440-AD4B-4681-87D4-44D1AF961E4B}" type="presParOf" srcId="{E901D4C0-6E12-432E-ADA3-C1B64017E9DE}" destId="{6ECCAA48-D355-44B6-950B-9FC2FE1F7953}" srcOrd="1" destOrd="0" presId="urn:microsoft.com/office/officeart/2008/layout/PictureStrips"/>
    <dgm:cxn modelId="{45AF120E-0D44-44E5-BDD4-D54881E3CCE0}" type="presParOf" srcId="{E901D4C0-6E12-432E-ADA3-C1B64017E9DE}" destId="{1C379242-C0B5-4E8F-9A0B-5DCD79FE9BB6}" srcOrd="2" destOrd="0" presId="urn:microsoft.com/office/officeart/2008/layout/PictureStrips"/>
    <dgm:cxn modelId="{5D356FE2-0A1B-4A20-8B1C-3FE0529185E7}" type="presParOf" srcId="{1C379242-C0B5-4E8F-9A0B-5DCD79FE9BB6}" destId="{4A63687F-1E5C-42ED-ABE6-71F43B0C8C91}" srcOrd="0" destOrd="0" presId="urn:microsoft.com/office/officeart/2008/layout/PictureStrips"/>
    <dgm:cxn modelId="{5D095FF5-4B43-4471-8A13-F5131745F6A9}" type="presParOf" srcId="{1C379242-C0B5-4E8F-9A0B-5DCD79FE9BB6}" destId="{F5CD46A8-EF9D-45D5-A116-0515BC3CE7A1}" srcOrd="1" destOrd="0" presId="urn:microsoft.com/office/officeart/2008/layout/PictureStrips"/>
    <dgm:cxn modelId="{C7C83005-0832-4ADD-8AE9-17878990D938}" type="presParOf" srcId="{E901D4C0-6E12-432E-ADA3-C1B64017E9DE}" destId="{B4E7F128-171A-44E6-8A36-93C899133216}" srcOrd="3" destOrd="0" presId="urn:microsoft.com/office/officeart/2008/layout/PictureStrips"/>
    <dgm:cxn modelId="{C083512C-722E-4845-907F-E6F801F6B86F}" type="presParOf" srcId="{E901D4C0-6E12-432E-ADA3-C1B64017E9DE}" destId="{54E44448-6962-4B0D-A8AA-ADFF4487A9EF}" srcOrd="4" destOrd="0" presId="urn:microsoft.com/office/officeart/2008/layout/PictureStrips"/>
    <dgm:cxn modelId="{C66B07EF-F194-4AF0-850E-4733402B97EB}" type="presParOf" srcId="{54E44448-6962-4B0D-A8AA-ADFF4487A9EF}" destId="{9EAB11EE-0A7A-4740-A2CB-5B2A9018246F}" srcOrd="0" destOrd="0" presId="urn:microsoft.com/office/officeart/2008/layout/PictureStrips"/>
    <dgm:cxn modelId="{4740C600-CECC-4308-8DBD-11E5FE9C7652}" type="presParOf" srcId="{54E44448-6962-4B0D-A8AA-ADFF4487A9EF}" destId="{F3AD5027-72DC-4706-90AA-535CC0AF5164}" srcOrd="1" destOrd="0" presId="urn:microsoft.com/office/officeart/2008/layout/PictureStrip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D6973-E760-4C24-963A-141FE517BD87}">
      <dsp:nvSpPr>
        <dsp:cNvPr id="0" name=""/>
        <dsp:cNvSpPr/>
      </dsp:nvSpPr>
      <dsp:spPr>
        <a:xfrm>
          <a:off x="267606" y="0"/>
          <a:ext cx="3796991" cy="3796991"/>
        </a:xfrm>
        <a:prstGeom prst="ellipse">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da-DK" sz="1000" kern="1200" dirty="0"/>
            <a:t>Fælles viden</a:t>
          </a:r>
        </a:p>
        <a:p>
          <a:pPr marL="0" lvl="0" indent="0" algn="ctr" defTabSz="444500">
            <a:lnSpc>
              <a:spcPct val="90000"/>
            </a:lnSpc>
            <a:spcBef>
              <a:spcPct val="0"/>
            </a:spcBef>
            <a:spcAft>
              <a:spcPct val="35000"/>
            </a:spcAft>
            <a:buNone/>
          </a:pPr>
          <a:endParaRPr lang="da-DK" sz="1000" kern="1200" dirty="0"/>
        </a:p>
      </dsp:txBody>
      <dsp:txXfrm>
        <a:off x="1502577" y="189849"/>
        <a:ext cx="1327048" cy="569548"/>
      </dsp:txXfrm>
    </dsp:sp>
    <dsp:sp modelId="{4483E0A0-5B42-4ECD-A9B4-B15290905665}">
      <dsp:nvSpPr>
        <dsp:cNvPr id="0" name=""/>
        <dsp:cNvSpPr/>
      </dsp:nvSpPr>
      <dsp:spPr>
        <a:xfrm>
          <a:off x="742229" y="949247"/>
          <a:ext cx="2847743" cy="2847743"/>
        </a:xfrm>
        <a:prstGeom prst="ellipse">
          <a:avLst/>
        </a:prstGeom>
        <a:solidFill>
          <a:schemeClr val="accent5">
            <a:shade val="80000"/>
            <a:hueOff val="174641"/>
            <a:satOff val="-3128"/>
            <a:lumOff val="132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da-DK" sz="1000" kern="1200" dirty="0"/>
            <a:t>Aftalte arbejdsgange og procedure</a:t>
          </a:r>
        </a:p>
      </dsp:txBody>
      <dsp:txXfrm>
        <a:off x="1502577" y="1127231"/>
        <a:ext cx="1327048" cy="533951"/>
      </dsp:txXfrm>
    </dsp:sp>
    <dsp:sp modelId="{E6DD62C5-51D2-46CC-8A83-A74FE111C097}">
      <dsp:nvSpPr>
        <dsp:cNvPr id="0" name=""/>
        <dsp:cNvSpPr/>
      </dsp:nvSpPr>
      <dsp:spPr>
        <a:xfrm>
          <a:off x="1216853" y="1898495"/>
          <a:ext cx="1898495" cy="1898495"/>
        </a:xfrm>
        <a:prstGeom prst="ellipse">
          <a:avLst/>
        </a:prstGeom>
        <a:solidFill>
          <a:schemeClr val="accent5">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da-DK" sz="1000" kern="1200" dirty="0"/>
            <a:t>Fælles værktøjer</a:t>
          </a:r>
        </a:p>
        <a:p>
          <a:pPr marL="0" lvl="0" indent="0" algn="ctr" defTabSz="444500">
            <a:lnSpc>
              <a:spcPct val="90000"/>
            </a:lnSpc>
            <a:spcBef>
              <a:spcPct val="0"/>
            </a:spcBef>
            <a:spcAft>
              <a:spcPct val="35000"/>
            </a:spcAft>
            <a:buNone/>
          </a:pPr>
          <a:endParaRPr lang="da-DK" sz="1000" kern="1200" dirty="0"/>
        </a:p>
      </dsp:txBody>
      <dsp:txXfrm>
        <a:off x="1494881" y="2373119"/>
        <a:ext cx="1342439" cy="9492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0D1367-B7F1-493C-A483-2F06C890FF1D}">
      <dsp:nvSpPr>
        <dsp:cNvPr id="0" name=""/>
        <dsp:cNvSpPr/>
      </dsp:nvSpPr>
      <dsp:spPr>
        <a:xfrm>
          <a:off x="116302" y="554053"/>
          <a:ext cx="2776685" cy="86771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87732" tIns="91440" rIns="91440" bIns="91440" numCol="1" spcCol="1270" anchor="ctr" anchorCtr="0">
          <a:noAutofit/>
        </a:bodyPr>
        <a:lstStyle/>
        <a:p>
          <a:pPr marL="0" lvl="0" indent="0" algn="l" defTabSz="1066800">
            <a:lnSpc>
              <a:spcPct val="90000"/>
            </a:lnSpc>
            <a:spcBef>
              <a:spcPct val="0"/>
            </a:spcBef>
            <a:spcAft>
              <a:spcPct val="35000"/>
            </a:spcAft>
            <a:buNone/>
          </a:pPr>
          <a:r>
            <a:rPr lang="da-DK" sz="2400" kern="1200" dirty="0"/>
            <a:t>Tidlig forebyggelse</a:t>
          </a:r>
        </a:p>
      </dsp:txBody>
      <dsp:txXfrm>
        <a:off x="116302" y="554053"/>
        <a:ext cx="2776685" cy="867714"/>
      </dsp:txXfrm>
    </dsp:sp>
    <dsp:sp modelId="{8571CBC5-5D75-4AC6-A1D5-111A63830193}">
      <dsp:nvSpPr>
        <dsp:cNvPr id="0" name=""/>
        <dsp:cNvSpPr/>
      </dsp:nvSpPr>
      <dsp:spPr>
        <a:xfrm>
          <a:off x="607" y="428716"/>
          <a:ext cx="607400" cy="911100"/>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63687F-1E5C-42ED-ABE6-71F43B0C8C91}">
      <dsp:nvSpPr>
        <dsp:cNvPr id="0" name=""/>
        <dsp:cNvSpPr/>
      </dsp:nvSpPr>
      <dsp:spPr>
        <a:xfrm>
          <a:off x="3152233" y="554053"/>
          <a:ext cx="2776685" cy="86771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87732" tIns="91440" rIns="91440" bIns="91440" numCol="1" spcCol="1270" anchor="ctr" anchorCtr="0">
          <a:noAutofit/>
        </a:bodyPr>
        <a:lstStyle/>
        <a:p>
          <a:pPr marL="0" lvl="0" indent="0" algn="l" defTabSz="1066800">
            <a:lnSpc>
              <a:spcPct val="90000"/>
            </a:lnSpc>
            <a:spcBef>
              <a:spcPct val="0"/>
            </a:spcBef>
            <a:spcAft>
              <a:spcPct val="35000"/>
            </a:spcAft>
            <a:buNone/>
          </a:pPr>
          <a:r>
            <a:rPr lang="da-DK" sz="2400" kern="1200" dirty="0"/>
            <a:t>Tidlig opsporing</a:t>
          </a:r>
        </a:p>
      </dsp:txBody>
      <dsp:txXfrm>
        <a:off x="3152233" y="554053"/>
        <a:ext cx="2776685" cy="867714"/>
      </dsp:txXfrm>
    </dsp:sp>
    <dsp:sp modelId="{F5CD46A8-EF9D-45D5-A116-0515BC3CE7A1}">
      <dsp:nvSpPr>
        <dsp:cNvPr id="0" name=""/>
        <dsp:cNvSpPr/>
      </dsp:nvSpPr>
      <dsp:spPr>
        <a:xfrm>
          <a:off x="3036537" y="428716"/>
          <a:ext cx="607400" cy="911100"/>
        </a:xfrm>
        <a:prstGeom prst="rect">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AB11EE-0A7A-4740-A2CB-5B2A9018246F}">
      <dsp:nvSpPr>
        <dsp:cNvPr id="0" name=""/>
        <dsp:cNvSpPr/>
      </dsp:nvSpPr>
      <dsp:spPr>
        <a:xfrm>
          <a:off x="1634267" y="1646409"/>
          <a:ext cx="2776685" cy="86771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87732" tIns="91440" rIns="91440" bIns="91440" numCol="1" spcCol="1270" anchor="ctr" anchorCtr="0">
          <a:noAutofit/>
        </a:bodyPr>
        <a:lstStyle/>
        <a:p>
          <a:pPr marL="0" lvl="0" indent="0" algn="l" defTabSz="1066800">
            <a:lnSpc>
              <a:spcPct val="90000"/>
            </a:lnSpc>
            <a:spcBef>
              <a:spcPct val="0"/>
            </a:spcBef>
            <a:spcAft>
              <a:spcPct val="35000"/>
            </a:spcAft>
            <a:buNone/>
          </a:pPr>
          <a:r>
            <a:rPr lang="da-DK" sz="2400" kern="1200" dirty="0"/>
            <a:t>Tidlig indsats</a:t>
          </a:r>
        </a:p>
      </dsp:txBody>
      <dsp:txXfrm>
        <a:off x="1634267" y="1646409"/>
        <a:ext cx="2776685" cy="867714"/>
      </dsp:txXfrm>
    </dsp:sp>
    <dsp:sp modelId="{F3AD5027-72DC-4706-90AA-535CC0AF5164}">
      <dsp:nvSpPr>
        <dsp:cNvPr id="0" name=""/>
        <dsp:cNvSpPr/>
      </dsp:nvSpPr>
      <dsp:spPr>
        <a:xfrm>
          <a:off x="1518572" y="1521072"/>
          <a:ext cx="607400" cy="911100"/>
        </a:xfrm>
        <a:prstGeom prst="rect">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1781D5-5DD6-4CBB-B2A7-81518755E790}" type="datetimeFigureOut">
              <a:rPr lang="da-DK" smtClean="0"/>
              <a:t>24-06-2026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1A25CB-85E7-44F5-A77E-95258C60115C}" type="slidenum">
              <a:rPr lang="da-DK" smtClean="0"/>
              <a:t>‹nr.›</a:t>
            </a:fld>
            <a:endParaRPr lang="da-DK"/>
          </a:p>
        </p:txBody>
      </p:sp>
    </p:spTree>
    <p:extLst>
      <p:ext uri="{BB962C8B-B14F-4D97-AF65-F5344CB8AC3E}">
        <p14:creationId xmlns:p14="http://schemas.microsoft.com/office/powerpoint/2010/main" val="4172513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Inden jeg</a:t>
            </a:r>
            <a:r>
              <a:rPr lang="da-DK" baseline="0" dirty="0"/>
              <a:t> kort siger lidt om Roskilde modellen starter vi med en refleksionsøvelse for at spore os ind på emnet trivsel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 Bed deltagerne skrive korte svar på følgende spørgsmål på et refleksionskort eller post-it: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 Spørg ud</a:t>
            </a:r>
            <a:r>
              <a:rPr lang="da-DK" baseline="0" dirty="0"/>
              <a:t> i rummet om enkelte vil komme med deres tilbagemeldinger. </a:t>
            </a:r>
            <a:endParaRPr lang="da-DK" dirty="0"/>
          </a:p>
          <a:p>
            <a:endParaRPr lang="da-DK" dirty="0"/>
          </a:p>
        </p:txBody>
      </p:sp>
      <p:sp>
        <p:nvSpPr>
          <p:cNvPr id="4" name="Pladsholder til slidenummer 3"/>
          <p:cNvSpPr>
            <a:spLocks noGrp="1"/>
          </p:cNvSpPr>
          <p:nvPr>
            <p:ph type="sldNum" sz="quarter" idx="10"/>
          </p:nvPr>
        </p:nvSpPr>
        <p:spPr/>
        <p:txBody>
          <a:bodyPr/>
          <a:lstStyle/>
          <a:p>
            <a:fld id="{A11A25CB-85E7-44F5-A77E-95258C60115C}" type="slidenum">
              <a:rPr lang="da-DK" smtClean="0"/>
              <a:t>4</a:t>
            </a:fld>
            <a:endParaRPr lang="da-DK"/>
          </a:p>
        </p:txBody>
      </p:sp>
    </p:spTree>
    <p:extLst>
      <p:ext uri="{BB962C8B-B14F-4D97-AF65-F5344CB8AC3E}">
        <p14:creationId xmlns:p14="http://schemas.microsoft.com/office/powerpoint/2010/main" val="2992012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Når vi taler om samarbejde med forældre er det vigtigt</a:t>
            </a:r>
            <a:r>
              <a:rPr lang="da-DK" baseline="0" dirty="0"/>
              <a:t> at vide, hvilke briller / hvordan vi ser på og møder forældrene. </a:t>
            </a:r>
          </a:p>
          <a:p>
            <a:r>
              <a:rPr lang="da-DK" baseline="0" dirty="0"/>
              <a:t>Her kan vi tage udgangspunkt i e</a:t>
            </a:r>
            <a:r>
              <a:rPr lang="da-DK" dirty="0"/>
              <a:t>t tidssvarende forældresyn.</a:t>
            </a:r>
          </a:p>
          <a:p>
            <a:r>
              <a:rPr lang="da-DK" dirty="0"/>
              <a:t> </a:t>
            </a:r>
          </a:p>
          <a:p>
            <a:r>
              <a:rPr lang="da-DK" dirty="0"/>
              <a:t>Et tidssvarende forældresyn tager afsæt i et anerkendende menneskesyn, som anser forældre som centrale parter, der har betydning for, at barnet trives.</a:t>
            </a:r>
            <a:r>
              <a:rPr lang="da-DK" baseline="0" dirty="0"/>
              <a:t> </a:t>
            </a:r>
            <a:r>
              <a:rPr lang="da-DK" dirty="0"/>
              <a:t> Forældres kendskab til eget liv, værdisæt, barnets historik, hverdagsliv og vaner er unikke og et vigtigt perspektiv. </a:t>
            </a:r>
          </a:p>
          <a:p>
            <a:endParaRPr lang="da-DK" dirty="0"/>
          </a:p>
          <a:p>
            <a:r>
              <a:rPr lang="da-DK" dirty="0"/>
              <a:t>Et tidssvarende forældresyn anerkender, at forældrene har ressourcer og gerne vil være de bedst mulige forældre – uanset hvor få eller mange ressourcer de måtte have.</a:t>
            </a:r>
            <a:r>
              <a:rPr lang="da-DK" baseline="0" dirty="0"/>
              <a:t> </a:t>
            </a:r>
          </a:p>
          <a:p>
            <a:r>
              <a:rPr lang="da-DK" dirty="0"/>
              <a:t>Dette forældresyn udgør de fagprofessionelles tilgang til samarbejdet med forældrene. Det er vigtigt at respektere børnenes egne oplevelser og fortællinger om deres forældre og forældreskab. </a:t>
            </a:r>
          </a:p>
        </p:txBody>
      </p:sp>
      <p:sp>
        <p:nvSpPr>
          <p:cNvPr id="4" name="Pladsholder til slidenummer 3"/>
          <p:cNvSpPr>
            <a:spLocks noGrp="1"/>
          </p:cNvSpPr>
          <p:nvPr>
            <p:ph type="sldNum" sz="quarter" idx="10"/>
          </p:nvPr>
        </p:nvSpPr>
        <p:spPr/>
        <p:txBody>
          <a:bodyPr/>
          <a:lstStyle/>
          <a:p>
            <a:fld id="{A11A25CB-85E7-44F5-A77E-95258C60115C}" type="slidenum">
              <a:rPr lang="da-DK" smtClean="0"/>
              <a:t>13</a:t>
            </a:fld>
            <a:endParaRPr lang="da-DK"/>
          </a:p>
        </p:txBody>
      </p:sp>
    </p:spTree>
    <p:extLst>
      <p:ext uri="{BB962C8B-B14F-4D97-AF65-F5344CB8AC3E}">
        <p14:creationId xmlns:p14="http://schemas.microsoft.com/office/powerpoint/2010/main" val="26875577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Når vi tager disse briller på,</a:t>
            </a:r>
            <a:r>
              <a:rPr lang="da-DK" baseline="0" dirty="0"/>
              <a:t> så kan vi forstå forældre som :</a:t>
            </a:r>
          </a:p>
          <a:p>
            <a:pPr marL="171450" indent="-171450">
              <a:buFont typeface="Arial" panose="020B0604020202020204" pitchFamily="34" charset="0"/>
              <a:buChar char="•"/>
            </a:pPr>
            <a:r>
              <a:rPr lang="da-DK" dirty="0"/>
              <a:t>Forældre vil gerne bidrage </a:t>
            </a:r>
          </a:p>
          <a:p>
            <a:pPr marL="171450" indent="-171450">
              <a:buFont typeface="Arial" panose="020B0604020202020204" pitchFamily="34" charset="0"/>
              <a:buChar char="•"/>
            </a:pPr>
            <a:r>
              <a:rPr lang="da-DK" dirty="0"/>
              <a:t>Forældre vil gerne have indblik </a:t>
            </a:r>
          </a:p>
          <a:p>
            <a:pPr marL="171450" indent="-171450">
              <a:buFont typeface="Arial" panose="020B0604020202020204" pitchFamily="34" charset="0"/>
              <a:buChar char="•"/>
            </a:pPr>
            <a:r>
              <a:rPr lang="da-DK" dirty="0"/>
              <a:t>Forældre vil gerne have viden om deres barns udvikling og trivsel </a:t>
            </a:r>
          </a:p>
          <a:p>
            <a:pPr marL="171450" indent="-171450">
              <a:buFont typeface="Arial" panose="020B0604020202020204" pitchFamily="34" charset="0"/>
              <a:buChar char="•"/>
            </a:pPr>
            <a:r>
              <a:rPr lang="da-DK" dirty="0"/>
              <a:t>Forældre vil gerne samarbejde og være med til at gøre en forskel for deres børn</a:t>
            </a:r>
          </a:p>
          <a:p>
            <a:endParaRPr lang="da-DK" baseline="0" dirty="0"/>
          </a:p>
          <a:p>
            <a:r>
              <a:rPr lang="da-DK" dirty="0"/>
              <a:t>Kilde Dansk pædagogisk forum</a:t>
            </a:r>
          </a:p>
        </p:txBody>
      </p:sp>
      <p:sp>
        <p:nvSpPr>
          <p:cNvPr id="4" name="Pladsholder til slidenummer 3"/>
          <p:cNvSpPr>
            <a:spLocks noGrp="1"/>
          </p:cNvSpPr>
          <p:nvPr>
            <p:ph type="sldNum" sz="quarter" idx="10"/>
          </p:nvPr>
        </p:nvSpPr>
        <p:spPr/>
        <p:txBody>
          <a:bodyPr/>
          <a:lstStyle/>
          <a:p>
            <a:fld id="{A11A25CB-85E7-44F5-A77E-95258C60115C}" type="slidenum">
              <a:rPr lang="da-DK" smtClean="0"/>
              <a:t>14</a:t>
            </a:fld>
            <a:endParaRPr lang="da-DK"/>
          </a:p>
        </p:txBody>
      </p:sp>
    </p:spTree>
    <p:extLst>
      <p:ext uri="{BB962C8B-B14F-4D97-AF65-F5344CB8AC3E}">
        <p14:creationId xmlns:p14="http://schemas.microsoft.com/office/powerpoint/2010/main" val="21965216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Det samme gør sig gældende ift. vores børn og unge. Den måde</a:t>
            </a:r>
            <a:r>
              <a:rPr lang="da-DK" baseline="0" dirty="0"/>
              <a:t> vi ser og opfatter børn og unge på, har også betydning for den måde vi møder dem på. </a:t>
            </a:r>
          </a:p>
          <a:p>
            <a:endParaRPr lang="da-DK" baseline="0" dirty="0"/>
          </a:p>
          <a:p>
            <a:r>
              <a:rPr lang="da-DK" dirty="0"/>
              <a:t>Et tidssvarende børnesyn eller vores ressourceorienterede børnesyn bygger på en grundlæggende præmis om, at børn er selvstændige og unikke individer, der er eksperter i at vide, hvordan det er at være dem. Derfor skal den voksne altid bestræbe sig på at forstå det, barnet forstår. Barnets perspektiv er barnets egen oplevelse af at være i verden samt barnets formidling af denne oplevelse, hvad enten det er en sproglig formidling eller formidling på anden vis. Den voksne skal være optaget af, hvad barnet tænker, hvilke ord, billeder og handlinger barnet benytter sig af.</a:t>
            </a:r>
          </a:p>
        </p:txBody>
      </p:sp>
      <p:sp>
        <p:nvSpPr>
          <p:cNvPr id="4" name="Pladsholder til slidenummer 3"/>
          <p:cNvSpPr>
            <a:spLocks noGrp="1"/>
          </p:cNvSpPr>
          <p:nvPr>
            <p:ph type="sldNum" sz="quarter" idx="10"/>
          </p:nvPr>
        </p:nvSpPr>
        <p:spPr/>
        <p:txBody>
          <a:bodyPr/>
          <a:lstStyle/>
          <a:p>
            <a:fld id="{A11A25CB-85E7-44F5-A77E-95258C60115C}" type="slidenum">
              <a:rPr lang="da-DK" smtClean="0"/>
              <a:t>15</a:t>
            </a:fld>
            <a:endParaRPr lang="da-DK"/>
          </a:p>
        </p:txBody>
      </p:sp>
    </p:spTree>
    <p:extLst>
      <p:ext uri="{BB962C8B-B14F-4D97-AF65-F5344CB8AC3E}">
        <p14:creationId xmlns:p14="http://schemas.microsoft.com/office/powerpoint/2010/main" val="24601421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Når</a:t>
            </a:r>
            <a:r>
              <a:rPr lang="da-DK" baseline="0" dirty="0"/>
              <a:t> vi samarbejder godt med forældrene og får forældrenes oplevelser af barnets oplevelser, så oplever børn og unge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a-DK" baseline="0" dirty="0"/>
              <a:t>Sammenhæng mellem deres livsverdener</a:t>
            </a:r>
          </a:p>
          <a:p>
            <a:pPr marL="0" indent="0">
              <a:buNone/>
            </a:pPr>
            <a:r>
              <a:rPr lang="da-DK" dirty="0"/>
              <a:t>-  mulighed for at vise og gå i ”dialog” med deres forældre om deres dag i dagtilbud </a:t>
            </a:r>
          </a:p>
          <a:p>
            <a:pPr marL="0" indent="0">
              <a:buNone/>
            </a:pPr>
            <a:r>
              <a:rPr lang="da-DK" dirty="0"/>
              <a:t>-  at få en stemme; blive hørt, set og forstået </a:t>
            </a:r>
          </a:p>
          <a:p>
            <a:pPr marL="0" indent="0">
              <a:buNone/>
            </a:pPr>
            <a:r>
              <a:rPr lang="da-DK" dirty="0"/>
              <a:t>-  at blive taget alvorlig </a:t>
            </a:r>
          </a:p>
          <a:p>
            <a:pPr marL="0" indent="0">
              <a:buNone/>
            </a:pPr>
            <a:r>
              <a:rPr lang="da-DK" dirty="0"/>
              <a:t>- at være en del af et fællesskab i familie og dagtilbud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Kilde Dansk pædagogisk forum</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endParaRPr lang="da-DK" dirty="0"/>
          </a:p>
        </p:txBody>
      </p:sp>
      <p:sp>
        <p:nvSpPr>
          <p:cNvPr id="4" name="Pladsholder til slidenummer 3"/>
          <p:cNvSpPr>
            <a:spLocks noGrp="1"/>
          </p:cNvSpPr>
          <p:nvPr>
            <p:ph type="sldNum" sz="quarter" idx="10"/>
          </p:nvPr>
        </p:nvSpPr>
        <p:spPr/>
        <p:txBody>
          <a:bodyPr/>
          <a:lstStyle/>
          <a:p>
            <a:fld id="{A11A25CB-85E7-44F5-A77E-95258C60115C}" type="slidenum">
              <a:rPr lang="da-DK" smtClean="0"/>
              <a:t>16</a:t>
            </a:fld>
            <a:endParaRPr lang="da-DK"/>
          </a:p>
        </p:txBody>
      </p:sp>
    </p:spTree>
    <p:extLst>
      <p:ext uri="{BB962C8B-B14F-4D97-AF65-F5344CB8AC3E}">
        <p14:creationId xmlns:p14="http://schemas.microsoft.com/office/powerpoint/2010/main" val="14102005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fontAlgn="base"/>
            <a:r>
              <a:rPr lang="da-DK" sz="1200" b="0" i="0" kern="1200" dirty="0">
                <a:solidFill>
                  <a:schemeClr val="tx1"/>
                </a:solidFill>
                <a:effectLst/>
                <a:latin typeface="+mn-lt"/>
                <a:ea typeface="+mn-ea"/>
                <a:cs typeface="+mn-cs"/>
              </a:rPr>
              <a:t>Obs reklame for podcast –</a:t>
            </a:r>
            <a:r>
              <a:rPr lang="da-DK" sz="1200" b="0" i="0" kern="1200" baseline="0" dirty="0">
                <a:solidFill>
                  <a:schemeClr val="tx1"/>
                </a:solidFill>
                <a:effectLst/>
                <a:latin typeface="+mn-lt"/>
                <a:ea typeface="+mn-ea"/>
                <a:cs typeface="+mn-cs"/>
              </a:rPr>
              <a:t> kan evt. høres før temadagen som lektier </a:t>
            </a:r>
            <a:r>
              <a:rPr lang="da-DK" sz="1200" b="0" i="0" kern="1200" baseline="0" dirty="0">
                <a:solidFill>
                  <a:schemeClr val="tx1"/>
                </a:solidFill>
                <a:effectLst/>
                <a:latin typeface="+mn-lt"/>
                <a:ea typeface="+mn-ea"/>
                <a:cs typeface="+mn-cs"/>
                <a:sym typeface="Wingdings" panose="05000000000000000000" pitchFamily="2" charset="2"/>
              </a:rPr>
              <a:t></a:t>
            </a:r>
          </a:p>
          <a:p>
            <a:pPr fontAlgn="base"/>
            <a:endParaRPr lang="da-DK" sz="1200" b="0" i="0" kern="1200" dirty="0">
              <a:solidFill>
                <a:schemeClr val="tx1"/>
              </a:solidFill>
              <a:effectLst/>
              <a:latin typeface="+mn-lt"/>
              <a:ea typeface="+mn-ea"/>
              <a:cs typeface="+mn-cs"/>
            </a:endParaRPr>
          </a:p>
          <a:p>
            <a:pPr fontAlgn="base"/>
            <a:r>
              <a:rPr lang="da-DK" sz="1200" b="0" i="0" kern="1200" dirty="0">
                <a:solidFill>
                  <a:schemeClr val="tx1"/>
                </a:solidFill>
                <a:effectLst/>
                <a:latin typeface="+mn-lt"/>
                <a:ea typeface="+mn-ea"/>
                <a:cs typeface="+mn-cs"/>
              </a:rPr>
              <a:t>Det er derfor vigtigt at vi har fokus på forældresamtalen</a:t>
            </a:r>
            <a:r>
              <a:rPr lang="da-DK" sz="1200" b="0" i="0" kern="1200" baseline="0" dirty="0">
                <a:solidFill>
                  <a:schemeClr val="tx1"/>
                </a:solidFill>
                <a:effectLst/>
                <a:latin typeface="+mn-lt"/>
                <a:ea typeface="+mn-ea"/>
                <a:cs typeface="+mn-cs"/>
              </a:rPr>
              <a:t> – og i stedet for at tænke det som den svære samtale, så skal vi tænke det som den omsorgsfulde samtale. </a:t>
            </a:r>
            <a:r>
              <a:rPr lang="da-DK" sz="1200" b="0" i="0" kern="1200" dirty="0">
                <a:solidFill>
                  <a:schemeClr val="tx1"/>
                </a:solidFill>
                <a:effectLst/>
                <a:latin typeface="+mn-lt"/>
                <a:ea typeface="+mn-ea"/>
                <a:cs typeface="+mn-cs"/>
              </a:rPr>
              <a:t>. </a:t>
            </a:r>
          </a:p>
          <a:p>
            <a:pPr fontAlgn="base"/>
            <a:endParaRPr lang="da-DK" sz="1200" b="0" i="0" kern="1200" dirty="0">
              <a:solidFill>
                <a:schemeClr val="tx1"/>
              </a:solidFill>
              <a:effectLst/>
              <a:latin typeface="+mn-lt"/>
              <a:ea typeface="+mn-ea"/>
              <a:cs typeface="+mn-cs"/>
            </a:endParaRPr>
          </a:p>
          <a:p>
            <a:pPr fontAlgn="base"/>
            <a:r>
              <a:rPr lang="da-DK" sz="1200" b="0" i="0" kern="1200" dirty="0">
                <a:solidFill>
                  <a:schemeClr val="tx1"/>
                </a:solidFill>
                <a:effectLst/>
                <a:latin typeface="+mn-lt"/>
                <a:ea typeface="+mn-ea"/>
                <a:cs typeface="+mn-cs"/>
              </a:rPr>
              <a:t>Peter Lang – én af pionererne inden for </a:t>
            </a:r>
            <a:r>
              <a:rPr lang="da-DK" sz="1200" b="0" i="0" kern="1200" dirty="0" err="1">
                <a:solidFill>
                  <a:schemeClr val="tx1"/>
                </a:solidFill>
                <a:effectLst/>
                <a:latin typeface="+mn-lt"/>
                <a:ea typeface="+mn-ea"/>
                <a:cs typeface="+mn-cs"/>
              </a:rPr>
              <a:t>Appreciative</a:t>
            </a:r>
            <a:r>
              <a:rPr lang="da-DK" sz="1200" b="0" i="0" kern="1200" dirty="0">
                <a:solidFill>
                  <a:schemeClr val="tx1"/>
                </a:solidFill>
                <a:effectLst/>
                <a:latin typeface="+mn-lt"/>
                <a:ea typeface="+mn-ea"/>
                <a:cs typeface="+mn-cs"/>
              </a:rPr>
              <a:t> </a:t>
            </a:r>
            <a:r>
              <a:rPr lang="da-DK" sz="1200" b="0" i="0" kern="1200" dirty="0" err="1">
                <a:solidFill>
                  <a:schemeClr val="tx1"/>
                </a:solidFill>
                <a:effectLst/>
                <a:latin typeface="+mn-lt"/>
                <a:ea typeface="+mn-ea"/>
                <a:cs typeface="+mn-cs"/>
              </a:rPr>
              <a:t>Inquiry</a:t>
            </a:r>
            <a:r>
              <a:rPr lang="da-DK" sz="1200" b="0" i="0" kern="1200" dirty="0">
                <a:solidFill>
                  <a:schemeClr val="tx1"/>
                </a:solidFill>
                <a:effectLst/>
                <a:latin typeface="+mn-lt"/>
                <a:ea typeface="+mn-ea"/>
                <a:cs typeface="+mn-cs"/>
              </a:rPr>
              <a:t>, også kaldet AI eller den anerkendende tilgang – siger bl.a.: Bag ethvert problem ligger der en frustreret drøm. Når vi ønsker at træne os selv i den empatiske og anerkendende tilgang, er det altså her, vi har vores fokus: Den frustrerede drøm.</a:t>
            </a:r>
          </a:p>
          <a:p>
            <a:pPr fontAlgn="base"/>
            <a:endParaRPr lang="da-DK" sz="1200" b="0" i="0" kern="1200" dirty="0">
              <a:solidFill>
                <a:schemeClr val="tx1"/>
              </a:solidFill>
              <a:effectLst/>
              <a:latin typeface="+mn-lt"/>
              <a:ea typeface="+mn-ea"/>
              <a:cs typeface="+mn-cs"/>
            </a:endParaRPr>
          </a:p>
          <a:p>
            <a:pPr fontAlgn="base"/>
            <a:r>
              <a:rPr lang="da-DK" sz="1200" b="0" i="0" kern="1200" dirty="0">
                <a:solidFill>
                  <a:schemeClr val="tx1"/>
                </a:solidFill>
                <a:effectLst/>
                <a:latin typeface="+mn-lt"/>
                <a:ea typeface="+mn-ea"/>
                <a:cs typeface="+mn-cs"/>
              </a:rPr>
              <a:t>Så i stedet for at fokusere på det, der ikke fungerer, interesserer vi os for den frustrerede drøm bag den “problematiske handling.</a:t>
            </a:r>
          </a:p>
          <a:p>
            <a:pPr fontAlgn="base"/>
            <a:endParaRPr lang="da-DK" sz="1200" b="0" i="0" kern="1200" dirty="0">
              <a:solidFill>
                <a:schemeClr val="tx1"/>
              </a:solidFill>
              <a:effectLst/>
              <a:latin typeface="+mn-lt"/>
              <a:ea typeface="+mn-ea"/>
              <a:cs typeface="+mn-cs"/>
            </a:endParaRPr>
          </a:p>
          <a:p>
            <a:pPr fontAlgn="base"/>
            <a:r>
              <a:rPr lang="da-DK" sz="1200" b="0" i="0" kern="1200" dirty="0">
                <a:solidFill>
                  <a:schemeClr val="tx1"/>
                </a:solidFill>
                <a:effectLst/>
                <a:latin typeface="+mn-lt"/>
                <a:ea typeface="+mn-ea"/>
                <a:cs typeface="+mn-cs"/>
              </a:rPr>
              <a:t>Hvad er det barnet/forælderen gerne vil opnå med handlingen? Hvilke behov og ønsker prøver han/hun at få opfyldt? Og hvordan kan vi hjælpe ham/hende med det?</a:t>
            </a:r>
          </a:p>
          <a:p>
            <a:pPr fontAlgn="base"/>
            <a:endParaRPr lang="da-DK" sz="1200" b="0" i="0" kern="1200" dirty="0">
              <a:solidFill>
                <a:schemeClr val="tx1"/>
              </a:solidFill>
              <a:effectLst/>
              <a:latin typeface="+mn-lt"/>
              <a:ea typeface="+mn-ea"/>
              <a:cs typeface="+mn-cs"/>
            </a:endParaRPr>
          </a:p>
          <a:p>
            <a:pPr fontAlgn="base"/>
            <a:r>
              <a:rPr lang="da-DK" sz="1200" b="0" i="0" kern="1200" dirty="0">
                <a:solidFill>
                  <a:schemeClr val="tx1"/>
                </a:solidFill>
                <a:effectLst/>
                <a:latin typeface="+mn-lt"/>
                <a:ea typeface="+mn-ea"/>
                <a:cs typeface="+mn-cs"/>
              </a:rPr>
              <a:t>Med dette fokus vil vi anlægge en mere udforskende holdning i samtalen med forældrene. Vi ønsker at forstå barnet og til det har vi helt naturligt brug for indspark fra barnets forældre. For de sidder inde med et endnu dybere kendskab til deres barn end personalet gør. En værdifuld viden, som sammen med personalets måske kan udmønte sig i en dybere forståelse af, hvad barnet har brug for</a:t>
            </a:r>
          </a:p>
          <a:p>
            <a:endParaRPr lang="da-DK" dirty="0"/>
          </a:p>
        </p:txBody>
      </p:sp>
      <p:sp>
        <p:nvSpPr>
          <p:cNvPr id="4" name="Pladsholder til slidenummer 3"/>
          <p:cNvSpPr>
            <a:spLocks noGrp="1"/>
          </p:cNvSpPr>
          <p:nvPr>
            <p:ph type="sldNum" sz="quarter" idx="10"/>
          </p:nvPr>
        </p:nvSpPr>
        <p:spPr/>
        <p:txBody>
          <a:bodyPr/>
          <a:lstStyle/>
          <a:p>
            <a:fld id="{A11A25CB-85E7-44F5-A77E-95258C60115C}" type="slidenum">
              <a:rPr lang="da-DK" smtClean="0"/>
              <a:t>17</a:t>
            </a:fld>
            <a:endParaRPr lang="da-DK"/>
          </a:p>
        </p:txBody>
      </p:sp>
    </p:spTree>
    <p:extLst>
      <p:ext uri="{BB962C8B-B14F-4D97-AF65-F5344CB8AC3E}">
        <p14:creationId xmlns:p14="http://schemas.microsoft.com/office/powerpoint/2010/main" val="18962556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kern="1200" dirty="0">
                <a:solidFill>
                  <a:schemeClr val="tx1"/>
                </a:solidFill>
                <a:effectLst/>
                <a:latin typeface="+mn-lt"/>
                <a:ea typeface="+mn-ea"/>
                <a:cs typeface="+mn-cs"/>
              </a:rPr>
              <a:t>I skal nu arbejde i grupper igen – i deles i små grupper</a:t>
            </a:r>
            <a:r>
              <a:rPr lang="da-DK" sz="1200" kern="1200" baseline="0" dirty="0">
                <a:solidFill>
                  <a:schemeClr val="tx1"/>
                </a:solidFill>
                <a:effectLst/>
                <a:latin typeface="+mn-lt"/>
                <a:ea typeface="+mn-ea"/>
                <a:cs typeface="+mn-cs"/>
              </a:rPr>
              <a:t> 3-5 personer, hvor I arbejder med case og spørgsmål igen. I kan i gruppedrøftelserne tage udgangspunkt i nogle af de spørgsmål, som står på arket – I kan vælge at tage udgangspunkt i samme </a:t>
            </a:r>
            <a:r>
              <a:rPr lang="da-DK" sz="1200" kern="1200" baseline="0">
                <a:solidFill>
                  <a:schemeClr val="tx1"/>
                </a:solidFill>
                <a:effectLst/>
                <a:latin typeface="+mn-lt"/>
                <a:ea typeface="+mn-ea"/>
                <a:cs typeface="+mn-cs"/>
              </a:rPr>
              <a:t>case igen.</a:t>
            </a:r>
          </a:p>
          <a:p>
            <a:endParaRPr lang="da-DK" sz="1200" kern="1200" dirty="0">
              <a:solidFill>
                <a:schemeClr val="tx1"/>
              </a:solidFill>
              <a:effectLst/>
              <a:latin typeface="+mn-lt"/>
              <a:ea typeface="+mn-ea"/>
              <a:cs typeface="+mn-cs"/>
            </a:endParaRPr>
          </a:p>
          <a:p>
            <a:r>
              <a:rPr lang="da-DK" sz="1200" kern="1200" dirty="0">
                <a:solidFill>
                  <a:schemeClr val="tx1"/>
                </a:solidFill>
                <a:effectLst/>
                <a:latin typeface="+mn-lt"/>
                <a:ea typeface="+mn-ea"/>
                <a:cs typeface="+mn-cs"/>
              </a:rPr>
              <a:t>Grupperne noterer den vigtigste erkendelse/ pointe eller dilemma, som fremlægges i plenum. I har 20 min – og så har vi en fælles opsamling, hvor i</a:t>
            </a:r>
            <a:r>
              <a:rPr lang="da-DK" sz="1200" kern="1200" baseline="0" dirty="0">
                <a:solidFill>
                  <a:schemeClr val="tx1"/>
                </a:solidFill>
                <a:effectLst/>
                <a:latin typeface="+mn-lt"/>
                <a:ea typeface="+mn-ea"/>
                <a:cs typeface="+mn-cs"/>
              </a:rPr>
              <a:t> kort nævner jeres vigtigste pointer. Vi taler også kort om, hvad og hvordan vi skal arbejde videre med dette i vores praksis. </a:t>
            </a:r>
            <a:endParaRPr lang="da-DK" dirty="0"/>
          </a:p>
        </p:txBody>
      </p:sp>
      <p:sp>
        <p:nvSpPr>
          <p:cNvPr id="4" name="Pladsholder til slidenummer 3"/>
          <p:cNvSpPr>
            <a:spLocks noGrp="1"/>
          </p:cNvSpPr>
          <p:nvPr>
            <p:ph type="sldNum" sz="quarter" idx="10"/>
          </p:nvPr>
        </p:nvSpPr>
        <p:spPr/>
        <p:txBody>
          <a:bodyPr/>
          <a:lstStyle/>
          <a:p>
            <a:fld id="{A11A25CB-85E7-44F5-A77E-95258C60115C}" type="slidenum">
              <a:rPr lang="da-DK" smtClean="0"/>
              <a:t>18</a:t>
            </a:fld>
            <a:endParaRPr lang="da-DK"/>
          </a:p>
        </p:txBody>
      </p:sp>
    </p:spTree>
    <p:extLst>
      <p:ext uri="{BB962C8B-B14F-4D97-AF65-F5344CB8AC3E}">
        <p14:creationId xmlns:p14="http://schemas.microsoft.com/office/powerpoint/2010/main" val="3098169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b="0" dirty="0"/>
          </a:p>
          <a:p>
            <a:r>
              <a:rPr lang="da-DK" b="0" dirty="0"/>
              <a:t>Du finder Roskilde</a:t>
            </a:r>
            <a:r>
              <a:rPr lang="da-DK" b="0" baseline="0" dirty="0"/>
              <a:t> modellen på linket. Roskilde modellen er med til at sikre et fælles sprog og ensartet systematik. </a:t>
            </a:r>
          </a:p>
          <a:p>
            <a:pPr marL="0" indent="0">
              <a:buNone/>
            </a:pPr>
            <a:r>
              <a:rPr lang="da-DK" dirty="0"/>
              <a:t>Roskildemodellen understøtter at der etableres en </a:t>
            </a:r>
            <a:r>
              <a:rPr lang="da-DK" b="1" dirty="0"/>
              <a:t>systematik</a:t>
            </a:r>
            <a:r>
              <a:rPr lang="da-DK" dirty="0"/>
              <a:t> i den tidlige indsats. </a:t>
            </a:r>
          </a:p>
          <a:p>
            <a:pPr marL="0" indent="0">
              <a:buNone/>
            </a:pPr>
            <a:endParaRPr lang="da-DK" dirty="0"/>
          </a:p>
          <a:p>
            <a:endParaRPr lang="da-DK" b="0" dirty="0"/>
          </a:p>
        </p:txBody>
      </p:sp>
      <p:sp>
        <p:nvSpPr>
          <p:cNvPr id="4" name="Pladsholder til slidenummer 3"/>
          <p:cNvSpPr>
            <a:spLocks noGrp="1"/>
          </p:cNvSpPr>
          <p:nvPr>
            <p:ph type="sldNum" sz="quarter" idx="10"/>
          </p:nvPr>
        </p:nvSpPr>
        <p:spPr/>
        <p:txBody>
          <a:bodyPr/>
          <a:lstStyle/>
          <a:p>
            <a:fld id="{E2489D6B-D3A3-48CA-8A36-141E477FC9F6}" type="slidenum">
              <a:rPr lang="da-DK" smtClean="0"/>
              <a:t>5</a:t>
            </a:fld>
            <a:endParaRPr lang="da-DK" dirty="0"/>
          </a:p>
        </p:txBody>
      </p:sp>
    </p:spTree>
    <p:extLst>
      <p:ext uri="{BB962C8B-B14F-4D97-AF65-F5344CB8AC3E}">
        <p14:creationId xmlns:p14="http://schemas.microsoft.com/office/powerpoint/2010/main" val="3010642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None/>
            </a:pPr>
            <a:r>
              <a:rPr lang="da-DK" dirty="0"/>
              <a:t>Roskildemodellen er en ramme, der på tværs af organisationen skal sikre, at der handles og iværksættes en tidlig og tværfaglig indsats, når de første tegn på begyndende mistrivsel hos børn og unge viser sig. </a:t>
            </a:r>
          </a:p>
          <a:p>
            <a:pPr marL="0" indent="0">
              <a:buNone/>
            </a:pPr>
            <a:r>
              <a:rPr lang="da-DK" dirty="0"/>
              <a:t>Roskildemodellen skal sikre, at der sættes ind med den rette indsats på det rette tidspunkt. </a:t>
            </a:r>
          </a:p>
          <a:p>
            <a:pPr marL="0" indent="0">
              <a:buNone/>
            </a:pPr>
            <a:endParaRPr lang="da-DK" dirty="0"/>
          </a:p>
          <a:p>
            <a:pPr marL="0" indent="0">
              <a:buNone/>
            </a:pPr>
            <a:endParaRPr lang="da-DK" dirty="0"/>
          </a:p>
          <a:p>
            <a:pPr marL="0" indent="0">
              <a:buNone/>
            </a:pPr>
            <a:r>
              <a:rPr lang="da-DK" dirty="0"/>
              <a:t>Roskildemodellen understøtter at der etableres en </a:t>
            </a:r>
            <a:r>
              <a:rPr lang="da-DK" b="1" dirty="0"/>
              <a:t>systematik</a:t>
            </a:r>
            <a:r>
              <a:rPr lang="da-DK" dirty="0"/>
              <a:t> i den tidlige indsats. </a:t>
            </a:r>
          </a:p>
          <a:p>
            <a:pPr marL="0" indent="0">
              <a:buNone/>
            </a:pPr>
            <a:r>
              <a:rPr lang="da-DK" dirty="0"/>
              <a:t>Systematikken skal sikre, </a:t>
            </a:r>
          </a:p>
          <a:p>
            <a:pPr lvl="0"/>
            <a:r>
              <a:rPr lang="da-DK" dirty="0"/>
              <a:t>- at vi ikke overser børn og unge med udfordringer eller i mistrivsel </a:t>
            </a:r>
          </a:p>
          <a:p>
            <a:pPr lvl="0"/>
            <a:r>
              <a:rPr lang="da-DK" dirty="0"/>
              <a:t>- at vi handler hurtigt og arbejder målrettet</a:t>
            </a:r>
          </a:p>
          <a:p>
            <a:pPr marL="171450" lvl="0" indent="-171450">
              <a:buFontTx/>
              <a:buChar char="-"/>
            </a:pPr>
            <a:r>
              <a:rPr lang="da-DK" dirty="0"/>
              <a:t>at vi har en tydelig rollefordeling og klare arbejdsgange</a:t>
            </a:r>
          </a:p>
          <a:p>
            <a:pPr marL="171450" lvl="0" indent="-171450">
              <a:buFontTx/>
              <a:buChar char="-"/>
            </a:pPr>
            <a:endParaRPr lang="da-DK" dirty="0"/>
          </a:p>
          <a:p>
            <a:pPr marL="0" lvl="0" indent="0">
              <a:buFontTx/>
              <a:buNone/>
            </a:pPr>
            <a:r>
              <a:rPr lang="da-DK" dirty="0"/>
              <a:t>OBS filmen er ikke opdateret – boksen med skolefravær</a:t>
            </a:r>
            <a:r>
              <a:rPr lang="da-DK" baseline="0" dirty="0"/>
              <a:t> ikke medtaget – men I kan gå ind og læse mere om dette. </a:t>
            </a:r>
            <a:endParaRPr lang="da-DK" dirty="0"/>
          </a:p>
          <a:p>
            <a:endParaRPr lang="da-DK" b="1" dirty="0"/>
          </a:p>
        </p:txBody>
      </p:sp>
      <p:sp>
        <p:nvSpPr>
          <p:cNvPr id="4" name="Pladsholder til slidenummer 3"/>
          <p:cNvSpPr>
            <a:spLocks noGrp="1"/>
          </p:cNvSpPr>
          <p:nvPr>
            <p:ph type="sldNum" sz="quarter" idx="10"/>
          </p:nvPr>
        </p:nvSpPr>
        <p:spPr/>
        <p:txBody>
          <a:bodyPr/>
          <a:lstStyle/>
          <a:p>
            <a:fld id="{E2489D6B-D3A3-48CA-8A36-141E477FC9F6}" type="slidenum">
              <a:rPr lang="da-DK" smtClean="0"/>
              <a:t>6</a:t>
            </a:fld>
            <a:endParaRPr lang="da-DK" dirty="0"/>
          </a:p>
        </p:txBody>
      </p:sp>
    </p:spTree>
    <p:extLst>
      <p:ext uri="{BB962C8B-B14F-4D97-AF65-F5344CB8AC3E}">
        <p14:creationId xmlns:p14="http://schemas.microsoft.com/office/powerpoint/2010/main" val="3732821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Jeg</a:t>
            </a:r>
            <a:r>
              <a:rPr lang="da-DK" baseline="0" dirty="0"/>
              <a:t> </a:t>
            </a:r>
            <a:r>
              <a:rPr lang="da-DK" dirty="0"/>
              <a:t>gennemgår ikke hele</a:t>
            </a:r>
            <a:r>
              <a:rPr lang="da-DK" baseline="0" dirty="0"/>
              <a:t> </a:t>
            </a:r>
            <a:r>
              <a:rPr lang="da-DK" baseline="0" dirty="0" err="1"/>
              <a:t>sliden</a:t>
            </a:r>
            <a:r>
              <a:rPr lang="da-DK" baseline="0" dirty="0"/>
              <a:t>, da den er meget teksttung – men I kan bruges som et opslagsværk.</a:t>
            </a:r>
          </a:p>
          <a:p>
            <a:r>
              <a:rPr lang="da-DK" baseline="0" dirty="0"/>
              <a:t>Hver skole, dagtilbud og klubområde har fx udvalgte nøglepersoner, som sammen med deres respektive ledere sikrer viden og kendskab til Roskilde modellen fx ved at introducere det til nye medarbejdere eller sikre at modellen bliver brugt i praksis, når vi ser den første bekymring. </a:t>
            </a:r>
            <a:endParaRPr lang="da-DK" dirty="0"/>
          </a:p>
        </p:txBody>
      </p:sp>
      <p:sp>
        <p:nvSpPr>
          <p:cNvPr id="4" name="Pladsholder til slidenummer 3"/>
          <p:cNvSpPr>
            <a:spLocks noGrp="1"/>
          </p:cNvSpPr>
          <p:nvPr>
            <p:ph type="sldNum" sz="quarter" idx="10"/>
          </p:nvPr>
        </p:nvSpPr>
        <p:spPr/>
        <p:txBody>
          <a:bodyPr/>
          <a:lstStyle/>
          <a:p>
            <a:fld id="{E2489D6B-D3A3-48CA-8A36-141E477FC9F6}" type="slidenum">
              <a:rPr lang="da-DK" smtClean="0"/>
              <a:t>7</a:t>
            </a:fld>
            <a:endParaRPr lang="da-DK" dirty="0"/>
          </a:p>
        </p:txBody>
      </p:sp>
    </p:spTree>
    <p:extLst>
      <p:ext uri="{BB962C8B-B14F-4D97-AF65-F5344CB8AC3E}">
        <p14:creationId xmlns:p14="http://schemas.microsoft.com/office/powerpoint/2010/main" val="9152978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Roskildemodellen</a:t>
            </a:r>
            <a:r>
              <a:rPr lang="da-DK" baseline="0" dirty="0"/>
              <a:t> er bygget op omkring tre hoved elementer – fælles værktøjer, fælles viden, aftalte arbejdsgange og procedurer.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baseline="0" dirty="0"/>
              <a:t>Viden indeholder fx information om forskellige diagnoser, forældre og skilsmisse mv. </a:t>
            </a:r>
          </a:p>
          <a:p>
            <a:endParaRPr lang="da-DK" dirty="0"/>
          </a:p>
        </p:txBody>
      </p:sp>
      <p:sp>
        <p:nvSpPr>
          <p:cNvPr id="4" name="Pladsholder til slidenummer 3"/>
          <p:cNvSpPr>
            <a:spLocks noGrp="1"/>
          </p:cNvSpPr>
          <p:nvPr>
            <p:ph type="sldNum" sz="quarter" idx="10"/>
          </p:nvPr>
        </p:nvSpPr>
        <p:spPr/>
        <p:txBody>
          <a:bodyPr/>
          <a:lstStyle/>
          <a:p>
            <a:fld id="{A11A25CB-85E7-44F5-A77E-95258C60115C}" type="slidenum">
              <a:rPr lang="da-DK" smtClean="0"/>
              <a:t>8</a:t>
            </a:fld>
            <a:endParaRPr lang="da-DK" dirty="0"/>
          </a:p>
        </p:txBody>
      </p:sp>
    </p:spTree>
    <p:extLst>
      <p:ext uri="{BB962C8B-B14F-4D97-AF65-F5344CB8AC3E}">
        <p14:creationId xmlns:p14="http://schemas.microsoft.com/office/powerpoint/2010/main" val="9675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i="0" kern="1200" dirty="0">
                <a:solidFill>
                  <a:schemeClr val="tx1"/>
                </a:solidFill>
                <a:effectLst/>
                <a:latin typeface="+mn-lt"/>
                <a:ea typeface="+mn-ea"/>
                <a:cs typeface="+mn-cs"/>
              </a:rPr>
              <a:t>I arbejdet med børn og unge i mistrivsel har det stor betydning hvilke grundlæggende værdier, der arbejdes ud fra. Det styrker den tidlige indsats, når indsatsen baserer sig på de samme værdier inden for og på tværs af fagområder. Roskildemodellen baseres på fem grundværdier, der tilsammen udgør det fælles </a:t>
            </a:r>
            <a:r>
              <a:rPr lang="da-DK" sz="1200" b="0" i="0" kern="1200" dirty="0" err="1">
                <a:solidFill>
                  <a:schemeClr val="tx1"/>
                </a:solidFill>
                <a:effectLst/>
                <a:latin typeface="+mn-lt"/>
                <a:ea typeface="+mn-ea"/>
                <a:cs typeface="+mn-cs"/>
              </a:rPr>
              <a:t>mindset</a:t>
            </a:r>
            <a:r>
              <a:rPr lang="da-DK" sz="1200" b="0" i="0" kern="1200" dirty="0">
                <a:solidFill>
                  <a:schemeClr val="tx1"/>
                </a:solidFill>
                <a:effectLst/>
                <a:latin typeface="+mn-lt"/>
                <a:ea typeface="+mn-ea"/>
                <a:cs typeface="+mn-cs"/>
              </a:rPr>
              <a:t> for den tidlige indsats. </a:t>
            </a:r>
          </a:p>
          <a:p>
            <a:endParaRPr lang="da-DK" dirty="0"/>
          </a:p>
          <a:p>
            <a:pPr fontAlgn="base"/>
            <a:r>
              <a:rPr lang="da-DK" b="1" dirty="0"/>
              <a:t>Et ressourceorienterede børnesyn </a:t>
            </a:r>
            <a:r>
              <a:rPr lang="da-DK" dirty="0"/>
              <a:t>fokuserer på at identificere og udvikle de enkelte børns og unges styrker, evner og potentialer. </a:t>
            </a:r>
          </a:p>
          <a:p>
            <a:pPr fontAlgn="base"/>
            <a:r>
              <a:rPr lang="da-DK" dirty="0"/>
              <a:t>I Roskilde Kommune lægger vi vægt på at anerkende og inddrage barnets/den unges perspektiv i alle aspekter af deres hverdagsliv. </a:t>
            </a:r>
          </a:p>
          <a:p>
            <a:pPr fontAlgn="base"/>
            <a:r>
              <a:rPr lang="da-DK" dirty="0"/>
              <a:t>Vi har fokus på at integrere barnets/den unges perspektiv og rettigheder på en respektfuld måde gennem åbenhed, tillidsbaseret dialog og samarbejde med både barnet/den unge, forældre og netværk. </a:t>
            </a:r>
          </a:p>
          <a:p>
            <a:pPr fontAlgn="base"/>
            <a:endParaRPr lang="da-DK" dirty="0"/>
          </a:p>
          <a:p>
            <a:pPr marL="0" indent="0">
              <a:buNone/>
            </a:pPr>
            <a:r>
              <a:rPr lang="da-DK" b="1" dirty="0"/>
              <a:t>Barnets perspektiv</a:t>
            </a:r>
          </a:p>
          <a:p>
            <a:pPr marL="0" indent="0">
              <a:buNone/>
            </a:pPr>
            <a:r>
              <a:rPr lang="da-DK" dirty="0"/>
              <a:t>Det er afgørende, at vi ser tingene fra børnenes perspektiv, og at vi lytter til deres oplevelser. På den måde når vi frem til de bedste løsninger og understøtter børnenes ret til indflydelse på eget liv.</a:t>
            </a:r>
          </a:p>
          <a:p>
            <a:pPr marL="0" indent="0">
              <a:buNone/>
            </a:pPr>
            <a:endParaRPr lang="da-DK" dirty="0"/>
          </a:p>
          <a:p>
            <a:pPr marL="0" indent="0">
              <a:buNone/>
            </a:pPr>
            <a:r>
              <a:rPr lang="da-DK" b="1" dirty="0"/>
              <a:t>Anerkendende og ressourceorienteret tilgang</a:t>
            </a:r>
          </a:p>
          <a:p>
            <a:pPr marL="0" indent="0">
              <a:buNone/>
            </a:pPr>
            <a:r>
              <a:rPr lang="da-DK" dirty="0"/>
              <a:t>Roskildemodellen bygger på en anerkendende og ressourceorienteret tilgang, der hjælper os med at se muligheder frem for begrænsninger. Fokus ligger på det, der virker, og den forandring, vi ønsker at skabe for barnet.</a:t>
            </a:r>
          </a:p>
          <a:p>
            <a:pPr marL="0" indent="0">
              <a:buNone/>
            </a:pPr>
            <a:endParaRPr lang="da-DK" dirty="0"/>
          </a:p>
          <a:p>
            <a:pPr marL="0" indent="0">
              <a:buNone/>
            </a:pPr>
            <a:r>
              <a:rPr lang="da-DK" b="1" dirty="0"/>
              <a:t>Helhedsorienteret tilgang</a:t>
            </a:r>
          </a:p>
          <a:p>
            <a:pPr marL="0" indent="0">
              <a:buNone/>
            </a:pPr>
            <a:r>
              <a:rPr lang="da-DK" dirty="0"/>
              <a:t>De gode løsninger tager afsæt i helheden, med blik for det væsentlige i et barns hverdag som dagtilbud, skole, venner, familie og fritid.</a:t>
            </a:r>
          </a:p>
          <a:p>
            <a:pPr marL="0" indent="0">
              <a:buNone/>
            </a:pPr>
            <a:endParaRPr lang="da-DK" dirty="0"/>
          </a:p>
          <a:p>
            <a:pPr marL="0" indent="0">
              <a:buNone/>
            </a:pPr>
            <a:r>
              <a:rPr lang="da-DK" b="1" dirty="0"/>
              <a:t>Løsningsorienteret</a:t>
            </a:r>
          </a:p>
          <a:p>
            <a:pPr marL="0" indent="0">
              <a:buNone/>
            </a:pPr>
            <a:r>
              <a:rPr lang="da-DK" dirty="0"/>
              <a:t>Vi arbejder løsningsorienteret, da handling er en vigtig forudsætning for at skabe forandring. </a:t>
            </a:r>
          </a:p>
          <a:p>
            <a:pPr marL="0" indent="0">
              <a:buNone/>
            </a:pPr>
            <a:endParaRPr lang="da-DK" dirty="0"/>
          </a:p>
          <a:p>
            <a:pPr fontAlgn="base"/>
            <a:endParaRPr lang="da-DK" dirty="0"/>
          </a:p>
          <a:p>
            <a:endParaRPr lang="da-DK" dirty="0"/>
          </a:p>
        </p:txBody>
      </p:sp>
      <p:sp>
        <p:nvSpPr>
          <p:cNvPr id="4" name="Pladsholder til slidenummer 3"/>
          <p:cNvSpPr>
            <a:spLocks noGrp="1"/>
          </p:cNvSpPr>
          <p:nvPr>
            <p:ph type="sldNum" sz="quarter" idx="10"/>
          </p:nvPr>
        </p:nvSpPr>
        <p:spPr/>
        <p:txBody>
          <a:bodyPr/>
          <a:lstStyle/>
          <a:p>
            <a:fld id="{E2489D6B-D3A3-48CA-8A36-141E477FC9F6}" type="slidenum">
              <a:rPr lang="da-DK" smtClean="0"/>
              <a:t>9</a:t>
            </a:fld>
            <a:endParaRPr lang="da-DK"/>
          </a:p>
        </p:txBody>
      </p:sp>
    </p:spTree>
    <p:extLst>
      <p:ext uri="{BB962C8B-B14F-4D97-AF65-F5344CB8AC3E}">
        <p14:creationId xmlns:p14="http://schemas.microsoft.com/office/powerpoint/2010/main" val="39670849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None/>
            </a:pPr>
            <a:r>
              <a:rPr lang="da-DK" sz="1200" dirty="0"/>
              <a:t>Tidlig indsats er en tilgang, hvor der handles hurtigt og forebyggende for at sikre, at børn, unge og familier får de bedst mulige forhold for at trives, udvikle sig og lære. Det betyder, at der sættes ind så tidligt som muligt for at forebygge problemer og forhindre, at de opstår eller udvikler sig.  Vi deler</a:t>
            </a:r>
            <a:r>
              <a:rPr lang="da-DK" sz="1200" baseline="0" dirty="0"/>
              <a:t> det op i 3 kategorier. </a:t>
            </a:r>
            <a:endParaRPr lang="da-DK" sz="1200" dirty="0"/>
          </a:p>
          <a:p>
            <a:pPr marL="0" indent="0">
              <a:buNone/>
            </a:pPr>
            <a:endParaRPr lang="da-DK" sz="1200" dirty="0"/>
          </a:p>
          <a:p>
            <a:pPr marL="0" indent="0">
              <a:buNone/>
            </a:pPr>
            <a:r>
              <a:rPr lang="da-DK" sz="1200" dirty="0"/>
              <a:t>Tidlig </a:t>
            </a:r>
            <a:r>
              <a:rPr lang="da-DK" sz="1200" b="1" dirty="0"/>
              <a:t>forebyggelse</a:t>
            </a:r>
            <a:r>
              <a:rPr lang="da-DK" sz="1200" dirty="0"/>
              <a:t> indebærer, at fagpersoner er opmærksomme på at hindre et problem i at opstå. Tidlig indsats handler om at forebygge problemer, før de opstår eller bliver for store. </a:t>
            </a:r>
          </a:p>
          <a:p>
            <a:endParaRPr lang="da-DK" sz="1200" dirty="0"/>
          </a:p>
          <a:p>
            <a:pPr marL="0" indent="0">
              <a:buNone/>
            </a:pPr>
            <a:r>
              <a:rPr lang="da-DK" sz="1200" dirty="0"/>
              <a:t>Tidlig </a:t>
            </a:r>
            <a:r>
              <a:rPr lang="da-DK" sz="1200" b="1" dirty="0"/>
              <a:t>opsporing</a:t>
            </a:r>
            <a:r>
              <a:rPr lang="da-DK" sz="1200" dirty="0"/>
              <a:t> indebærer en skærpet opmærksomhed på bekymrende adfærd hos eller bekymrende forhold omkring et barn fra fagpersoner i dagtilbud, skole, fritidstilbud og sundhedsplejen. Det er vigtigt at opdage problemer tidligt, så der kan tages initiativer hurtigt. </a:t>
            </a:r>
          </a:p>
          <a:p>
            <a:endParaRPr lang="da-DK" sz="1200" dirty="0"/>
          </a:p>
          <a:p>
            <a:pPr marL="0" indent="0">
              <a:buNone/>
            </a:pPr>
            <a:r>
              <a:rPr lang="da-DK" sz="1200" dirty="0"/>
              <a:t>Tidlig indsats indebærer, at fagpersoner så vidt muligt </a:t>
            </a:r>
            <a:r>
              <a:rPr lang="da-DK" sz="1200" b="1" dirty="0"/>
              <a:t>afhjælper </a:t>
            </a:r>
            <a:r>
              <a:rPr lang="da-DK" sz="1200" dirty="0"/>
              <a:t>problemer via en rettidig, koordineret og kvalificeret indsats. Tidlig indsats involverer ofte familier, da det er vigtigt at støtte hele familien, ikke kun barnet eller den unge. Der er behov for et tæt samarbejde mellem forskellige aktører, såsom skoler, daginstitutioner, sundhedsvæsenet og sociale myndigheder. </a:t>
            </a:r>
          </a:p>
          <a:p>
            <a:endParaRPr lang="da-DK" dirty="0"/>
          </a:p>
          <a:p>
            <a:pPr marL="0" indent="0">
              <a:buFont typeface="Arial" panose="020B0604020202020204" pitchFamily="34" charset="0"/>
              <a:buNone/>
            </a:pPr>
            <a:r>
              <a:rPr lang="da-DK" dirty="0"/>
              <a:t>Nu har vi hørt lidt om Roskilde modellen</a:t>
            </a:r>
            <a:r>
              <a:rPr lang="da-DK" baseline="0" dirty="0"/>
              <a:t> – så går vi videre til at tale lidt om opsporing og trivsel</a:t>
            </a:r>
            <a:endParaRPr lang="da-DK" dirty="0"/>
          </a:p>
        </p:txBody>
      </p:sp>
      <p:sp>
        <p:nvSpPr>
          <p:cNvPr id="4" name="Pladsholder til slidenummer 3"/>
          <p:cNvSpPr>
            <a:spLocks noGrp="1"/>
          </p:cNvSpPr>
          <p:nvPr>
            <p:ph type="sldNum" sz="quarter" idx="10"/>
          </p:nvPr>
        </p:nvSpPr>
        <p:spPr/>
        <p:txBody>
          <a:bodyPr/>
          <a:lstStyle/>
          <a:p>
            <a:fld id="{E2489D6B-D3A3-48CA-8A36-141E477FC9F6}" type="slidenum">
              <a:rPr lang="da-DK" smtClean="0"/>
              <a:t>10</a:t>
            </a:fld>
            <a:endParaRPr lang="da-DK"/>
          </a:p>
        </p:txBody>
      </p:sp>
    </p:spTree>
    <p:extLst>
      <p:ext uri="{BB962C8B-B14F-4D97-AF65-F5344CB8AC3E}">
        <p14:creationId xmlns:p14="http://schemas.microsoft.com/office/powerpoint/2010/main" val="481880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I det opsporende arbejde er der behov for både at have blik for trivslen i det daglige og for barnets eller den unges omgivende miljø, såsom familiesituation, omgangskreds osv.   </a:t>
            </a:r>
          </a:p>
          <a:p>
            <a:endParaRPr lang="da-DK" dirty="0"/>
          </a:p>
          <a:p>
            <a:r>
              <a:rPr lang="da-DK" dirty="0"/>
              <a:t>Nu skal vi arbejde</a:t>
            </a:r>
            <a:r>
              <a:rPr lang="da-DK" baseline="0" dirty="0"/>
              <a:t> konkret med opsporing af mistrivsel i grupper. </a:t>
            </a:r>
            <a:endParaRPr lang="da-DK" dirty="0"/>
          </a:p>
        </p:txBody>
      </p:sp>
      <p:sp>
        <p:nvSpPr>
          <p:cNvPr id="4" name="Pladsholder til slidenummer 3"/>
          <p:cNvSpPr>
            <a:spLocks noGrp="1"/>
          </p:cNvSpPr>
          <p:nvPr>
            <p:ph type="sldNum" sz="quarter" idx="10"/>
          </p:nvPr>
        </p:nvSpPr>
        <p:spPr/>
        <p:txBody>
          <a:bodyPr/>
          <a:lstStyle/>
          <a:p>
            <a:fld id="{A11A25CB-85E7-44F5-A77E-95258C60115C}" type="slidenum">
              <a:rPr lang="da-DK" smtClean="0"/>
              <a:t>11</a:t>
            </a:fld>
            <a:endParaRPr lang="da-DK"/>
          </a:p>
        </p:txBody>
      </p:sp>
    </p:spTree>
    <p:extLst>
      <p:ext uri="{BB962C8B-B14F-4D97-AF65-F5344CB8AC3E}">
        <p14:creationId xmlns:p14="http://schemas.microsoft.com/office/powerpoint/2010/main" val="3995448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kern="1200" dirty="0">
                <a:solidFill>
                  <a:schemeClr val="tx1"/>
                </a:solidFill>
                <a:effectLst/>
                <a:latin typeface="+mn-lt"/>
                <a:ea typeface="+mn-ea"/>
                <a:cs typeface="+mn-cs"/>
              </a:rPr>
              <a:t>Nu bliver I delt op i små grupper (3–5 personer)</a:t>
            </a:r>
            <a:r>
              <a:rPr lang="da-DK" sz="1200" kern="1200" baseline="0" dirty="0">
                <a:solidFill>
                  <a:schemeClr val="tx1"/>
                </a:solidFill>
                <a:effectLst/>
                <a:latin typeface="+mn-lt"/>
                <a:ea typeface="+mn-ea"/>
                <a:cs typeface="+mn-cs"/>
              </a:rPr>
              <a:t>, hvor I får uddelt nogle cases med spørgsmål. </a:t>
            </a:r>
            <a:endParaRPr lang="da-DK" sz="1200" kern="1200" dirty="0">
              <a:solidFill>
                <a:schemeClr val="tx1"/>
              </a:solidFill>
              <a:effectLst/>
              <a:latin typeface="+mn-lt"/>
              <a:ea typeface="+mn-ea"/>
              <a:cs typeface="+mn-cs"/>
            </a:endParaRPr>
          </a:p>
          <a:p>
            <a:r>
              <a:rPr lang="da-DK" sz="1200" kern="1200" dirty="0">
                <a:solidFill>
                  <a:schemeClr val="tx1"/>
                </a:solidFill>
                <a:effectLst/>
                <a:latin typeface="+mn-lt"/>
                <a:ea typeface="+mn-ea"/>
                <a:cs typeface="+mn-cs"/>
              </a:rPr>
              <a:t>I skal starte med at læse de</a:t>
            </a:r>
            <a:r>
              <a:rPr lang="da-DK" sz="1200" kern="1200" baseline="0" dirty="0">
                <a:solidFill>
                  <a:schemeClr val="tx1"/>
                </a:solidFill>
                <a:effectLst/>
                <a:latin typeface="+mn-lt"/>
                <a:ea typeface="+mn-ea"/>
                <a:cs typeface="+mn-cs"/>
              </a:rPr>
              <a:t> vedlagte cases, og spørgsmålene. I har 20 min til gruppearbejdet –og så tager vi en kort opsamling på 5-10 min, hvor I kort fremlægger </a:t>
            </a:r>
            <a:r>
              <a:rPr lang="da-DK" sz="1200" kern="1200" dirty="0">
                <a:solidFill>
                  <a:schemeClr val="tx1"/>
                </a:solidFill>
                <a:effectLst/>
                <a:latin typeface="+mn-lt"/>
                <a:ea typeface="+mn-ea"/>
                <a:cs typeface="+mn-cs"/>
              </a:rPr>
              <a:t>den vigtigste erkendelse/pointe eller dilemma</a:t>
            </a:r>
            <a:r>
              <a:rPr lang="da-DK" sz="1200" kern="1200" baseline="0" dirty="0">
                <a:solidFill>
                  <a:schemeClr val="tx1"/>
                </a:solidFill>
                <a:effectLst/>
                <a:latin typeface="+mn-lt"/>
                <a:ea typeface="+mn-ea"/>
                <a:cs typeface="+mn-cs"/>
              </a:rPr>
              <a:t> samt hvad vi evt. kan overføre til vores hverdag. </a:t>
            </a:r>
          </a:p>
          <a:p>
            <a:endParaRPr lang="da-DK" sz="1200" kern="1200" baseline="0" dirty="0">
              <a:solidFill>
                <a:schemeClr val="tx1"/>
              </a:solidFill>
              <a:effectLst/>
              <a:latin typeface="+mn-lt"/>
              <a:ea typeface="+mn-ea"/>
              <a:cs typeface="+mn-cs"/>
            </a:endParaRPr>
          </a:p>
          <a:p>
            <a:r>
              <a:rPr lang="da-DK" sz="1200" kern="1200" baseline="0" dirty="0">
                <a:solidFill>
                  <a:schemeClr val="tx1"/>
                </a:solidFill>
                <a:effectLst/>
                <a:latin typeface="+mn-lt"/>
                <a:ea typeface="+mn-ea"/>
                <a:cs typeface="+mn-cs"/>
              </a:rPr>
              <a:t>Jeg noterer jeres pointer på </a:t>
            </a:r>
            <a:r>
              <a:rPr lang="da-DK" dirty="0"/>
              <a:t>tavle eller </a:t>
            </a:r>
            <a:r>
              <a:rPr lang="da-DK" dirty="0" err="1"/>
              <a:t>flip-over</a:t>
            </a:r>
            <a:r>
              <a:rPr lang="da-DK" dirty="0"/>
              <a:t> </a:t>
            </a:r>
          </a:p>
          <a:p>
            <a:pPr marL="171450" indent="-171450">
              <a:buFontTx/>
              <a:buChar char="-"/>
            </a:pPr>
            <a:r>
              <a:rPr lang="da-DK" baseline="0" dirty="0"/>
              <a:t>Hvad kan vi overføre til vores hverdag?</a:t>
            </a:r>
          </a:p>
          <a:p>
            <a:pPr marL="171450" indent="-171450">
              <a:buFontTx/>
              <a:buChar char="-"/>
            </a:pPr>
            <a:endParaRPr lang="da-DK" baseline="0" dirty="0"/>
          </a:p>
          <a:p>
            <a:pPr marL="0" indent="0">
              <a:buFontTx/>
              <a:buNone/>
            </a:pPr>
            <a:r>
              <a:rPr lang="da-DK" baseline="0" dirty="0"/>
              <a:t>Nu har vi haft fokus på opsporing, og går nu lidt videre til samarbejdet / samtalen med forældre og barn.</a:t>
            </a:r>
            <a:endParaRPr lang="da-DK" dirty="0"/>
          </a:p>
        </p:txBody>
      </p:sp>
      <p:sp>
        <p:nvSpPr>
          <p:cNvPr id="4" name="Pladsholder til slidenummer 3"/>
          <p:cNvSpPr>
            <a:spLocks noGrp="1"/>
          </p:cNvSpPr>
          <p:nvPr>
            <p:ph type="sldNum" sz="quarter" idx="10"/>
          </p:nvPr>
        </p:nvSpPr>
        <p:spPr/>
        <p:txBody>
          <a:bodyPr/>
          <a:lstStyle/>
          <a:p>
            <a:fld id="{A11A25CB-85E7-44F5-A77E-95258C60115C}" type="slidenum">
              <a:rPr lang="da-DK" smtClean="0"/>
              <a:t>12</a:t>
            </a:fld>
            <a:endParaRPr lang="da-DK"/>
          </a:p>
        </p:txBody>
      </p:sp>
    </p:spTree>
    <p:extLst>
      <p:ext uri="{BB962C8B-B14F-4D97-AF65-F5344CB8AC3E}">
        <p14:creationId xmlns:p14="http://schemas.microsoft.com/office/powerpoint/2010/main" val="2764175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tmp"/></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a-DK"/>
              <a:t>Klik for at redigere i master</a:t>
            </a:r>
          </a:p>
        </p:txBody>
      </p:sp>
      <p:sp>
        <p:nvSpPr>
          <p:cNvPr id="3" name="U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p:cNvSpPr>
            <a:spLocks noGrp="1"/>
          </p:cNvSpPr>
          <p:nvPr>
            <p:ph type="dt" sz="half" idx="10"/>
          </p:nvPr>
        </p:nvSpPr>
        <p:spPr/>
        <p:txBody>
          <a:bodyPr/>
          <a:lstStyle/>
          <a:p>
            <a:fld id="{4BFD341D-2B44-453E-B9D2-6B89684DA300}" type="datetimeFigureOut">
              <a:rPr lang="da-DK" smtClean="0"/>
              <a:t>24-06-2026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BBF29A0-1F08-4C29-9AE7-F0312348DAEA}" type="slidenum">
              <a:rPr lang="da-DK" smtClean="0"/>
              <a:t>‹nr.›</a:t>
            </a:fld>
            <a:endParaRPr lang="da-DK"/>
          </a:p>
        </p:txBody>
      </p:sp>
    </p:spTree>
    <p:extLst>
      <p:ext uri="{BB962C8B-B14F-4D97-AF65-F5344CB8AC3E}">
        <p14:creationId xmlns:p14="http://schemas.microsoft.com/office/powerpoint/2010/main" val="282255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4BFD341D-2B44-453E-B9D2-6B89684DA300}" type="datetimeFigureOut">
              <a:rPr lang="da-DK" smtClean="0"/>
              <a:t>24-06-2026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BBF29A0-1F08-4C29-9AE7-F0312348DAEA}" type="slidenum">
              <a:rPr lang="da-DK" smtClean="0"/>
              <a:t>‹nr.›</a:t>
            </a:fld>
            <a:endParaRPr lang="da-DK"/>
          </a:p>
        </p:txBody>
      </p:sp>
    </p:spTree>
    <p:extLst>
      <p:ext uri="{BB962C8B-B14F-4D97-AF65-F5344CB8AC3E}">
        <p14:creationId xmlns:p14="http://schemas.microsoft.com/office/powerpoint/2010/main" val="673027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724900" y="365125"/>
            <a:ext cx="2628900" cy="5811838"/>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838200" y="365125"/>
            <a:ext cx="7734300" cy="5811838"/>
          </a:xfrm>
        </p:spPr>
        <p:txBody>
          <a:bodyPr vert="eaVert"/>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4BFD341D-2B44-453E-B9D2-6B89684DA300}" type="datetimeFigureOut">
              <a:rPr lang="da-DK" smtClean="0"/>
              <a:t>24-06-2026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BBF29A0-1F08-4C29-9AE7-F0312348DAEA}" type="slidenum">
              <a:rPr lang="da-DK" smtClean="0"/>
              <a:t>‹nr.›</a:t>
            </a:fld>
            <a:endParaRPr lang="da-DK"/>
          </a:p>
        </p:txBody>
      </p:sp>
    </p:spTree>
    <p:extLst>
      <p:ext uri="{BB962C8B-B14F-4D97-AF65-F5344CB8AC3E}">
        <p14:creationId xmlns:p14="http://schemas.microsoft.com/office/powerpoint/2010/main" val="1594837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ayout 1 - standar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140C70-29E9-4770-AC9F-0D4F6BFCA5DA}"/>
              </a:ext>
            </a:extLst>
          </p:cNvPr>
          <p:cNvSpPr>
            <a:spLocks noGrp="1"/>
          </p:cNvSpPr>
          <p:nvPr>
            <p:ph type="title"/>
          </p:nvPr>
        </p:nvSpPr>
        <p:spPr/>
        <p:txBody>
          <a:bodyPr/>
          <a:lstStyle/>
          <a:p>
            <a:r>
              <a:rPr lang="da-DK"/>
              <a:t>Klik for at redigere i master</a:t>
            </a:r>
            <a:endParaRPr lang="da-DK" dirty="0"/>
          </a:p>
        </p:txBody>
      </p:sp>
      <p:sp>
        <p:nvSpPr>
          <p:cNvPr id="3" name="Pladsholder til indhold 2">
            <a:extLst>
              <a:ext uri="{FF2B5EF4-FFF2-40B4-BE49-F238E27FC236}">
                <a16:creationId xmlns:a16="http://schemas.microsoft.com/office/drawing/2014/main" id="{9A29DCD2-5BCD-40AB-B10C-8B6EA60CBF36}"/>
              </a:ext>
            </a:extLst>
          </p:cNvPr>
          <p:cNvSpPr>
            <a:spLocks noGrp="1"/>
          </p:cNvSpPr>
          <p:nvPr>
            <p:ph idx="1"/>
          </p:nvPr>
        </p:nvSpPr>
        <p:spPr>
          <a:xfrm>
            <a:off x="398465" y="2303463"/>
            <a:ext cx="11402985" cy="4175125"/>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4" name="Pladsholder til dato 3">
            <a:extLst>
              <a:ext uri="{FF2B5EF4-FFF2-40B4-BE49-F238E27FC236}">
                <a16:creationId xmlns:a16="http://schemas.microsoft.com/office/drawing/2014/main" id="{6B679288-C62C-4ACC-BDB5-2B320A2CC973}"/>
              </a:ext>
            </a:extLst>
          </p:cNvPr>
          <p:cNvSpPr>
            <a:spLocks noGrp="1"/>
          </p:cNvSpPr>
          <p:nvPr>
            <p:ph type="dt" sz="half" idx="10"/>
          </p:nvPr>
        </p:nvSpPr>
        <p:spPr/>
        <p:txBody>
          <a:bodyPr/>
          <a:lstStyle/>
          <a:p>
            <a:fld id="{EBFB4BB5-806E-4ADE-921F-72D6C2E08C2F}" type="datetime1">
              <a:rPr lang="da-DK" smtClean="0"/>
              <a:t>24-06-2026</a:t>
            </a:fld>
            <a:endParaRPr lang="da-DK"/>
          </a:p>
        </p:txBody>
      </p:sp>
      <p:sp>
        <p:nvSpPr>
          <p:cNvPr id="5" name="Pladsholder til sidefod 4">
            <a:extLst>
              <a:ext uri="{FF2B5EF4-FFF2-40B4-BE49-F238E27FC236}">
                <a16:creationId xmlns:a16="http://schemas.microsoft.com/office/drawing/2014/main" id="{FE27D1FF-D1F0-477D-B630-E8022ADB6B38}"/>
              </a:ext>
            </a:extLst>
          </p:cNvPr>
          <p:cNvSpPr>
            <a:spLocks noGrp="1"/>
          </p:cNvSpPr>
          <p:nvPr>
            <p:ph type="ftr" sz="quarter" idx="11"/>
          </p:nvPr>
        </p:nvSpPr>
        <p:spPr/>
        <p:txBody>
          <a:bodyPr/>
          <a:lstStyle/>
          <a:p>
            <a:r>
              <a:rPr lang="da-DK"/>
              <a:t>Roskildemodellen</a:t>
            </a:r>
            <a:endParaRPr lang="da-DK" dirty="0"/>
          </a:p>
        </p:txBody>
      </p:sp>
      <p:sp>
        <p:nvSpPr>
          <p:cNvPr id="6" name="Pladsholder til slidenummer 5">
            <a:extLst>
              <a:ext uri="{FF2B5EF4-FFF2-40B4-BE49-F238E27FC236}">
                <a16:creationId xmlns:a16="http://schemas.microsoft.com/office/drawing/2014/main" id="{5930CB53-DC24-4370-A33E-AF9BC03A6F71}"/>
              </a:ext>
            </a:extLst>
          </p:cNvPr>
          <p:cNvSpPr>
            <a:spLocks noGrp="1"/>
          </p:cNvSpPr>
          <p:nvPr>
            <p:ph type="sldNum" sz="quarter" idx="12"/>
          </p:nvPr>
        </p:nvSpPr>
        <p:spPr/>
        <p:txBody>
          <a:bodyPr/>
          <a:lstStyle/>
          <a:p>
            <a:fld id="{86514068-1FDC-406F-8DC9-A3ED74E5E153}" type="slidenum">
              <a:rPr lang="da-DK" smtClean="0"/>
              <a:t>‹nr.›</a:t>
            </a:fld>
            <a:endParaRPr lang="da-DK"/>
          </a:p>
        </p:txBody>
      </p:sp>
      <p:pic>
        <p:nvPicPr>
          <p:cNvPr id="9" name="Billede 8">
            <a:extLst>
              <a:ext uri="{FF2B5EF4-FFF2-40B4-BE49-F238E27FC236}">
                <a16:creationId xmlns:a16="http://schemas.microsoft.com/office/drawing/2014/main" id="{684065C1-A11B-4A8D-9014-0F655605E5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8464" y="389467"/>
            <a:ext cx="1052468" cy="381000"/>
          </a:xfrm>
          <a:prstGeom prst="rect">
            <a:avLst/>
          </a:prstGeom>
        </p:spPr>
      </p:pic>
      <p:grpSp>
        <p:nvGrpSpPr>
          <p:cNvPr id="23" name="Gruppe 22">
            <a:extLst>
              <a:ext uri="{FF2B5EF4-FFF2-40B4-BE49-F238E27FC236}">
                <a16:creationId xmlns:a16="http://schemas.microsoft.com/office/drawing/2014/main" id="{906D793E-C384-4D46-9726-46566BC38653}"/>
              </a:ext>
            </a:extLst>
          </p:cNvPr>
          <p:cNvGrpSpPr/>
          <p:nvPr userDrawn="1"/>
        </p:nvGrpSpPr>
        <p:grpSpPr>
          <a:xfrm>
            <a:off x="12232902" y="2435701"/>
            <a:ext cx="2103157" cy="1842929"/>
            <a:chOff x="24464211" y="4871401"/>
            <a:chExt cx="4206040" cy="3685858"/>
          </a:xfrm>
        </p:grpSpPr>
        <p:sp>
          <p:nvSpPr>
            <p:cNvPr id="20" name="Tekstfelt 19">
              <a:extLst>
                <a:ext uri="{FF2B5EF4-FFF2-40B4-BE49-F238E27FC236}">
                  <a16:creationId xmlns:a16="http://schemas.microsoft.com/office/drawing/2014/main" id="{FF3C875D-5ECC-4EBC-83AA-01C44C9C1621}"/>
                </a:ext>
              </a:extLst>
            </p:cNvPr>
            <p:cNvSpPr txBox="1"/>
            <p:nvPr userDrawn="1"/>
          </p:nvSpPr>
          <p:spPr>
            <a:xfrm>
              <a:off x="24775961" y="4881427"/>
              <a:ext cx="3894290" cy="3231654"/>
            </a:xfrm>
            <a:prstGeom prst="rect">
              <a:avLst/>
            </a:prstGeom>
            <a:noFill/>
          </p:spPr>
          <p:txBody>
            <a:bodyPr wrap="square" lIns="0" tIns="0" rIns="0" bIns="0" rtlCol="0">
              <a:spAutoFit/>
            </a:bodyPr>
            <a:lstStyle/>
            <a:p>
              <a:r>
                <a:rPr lang="da-DK" sz="750" b="1" dirty="0"/>
                <a:t>Vælg selv indhold</a:t>
              </a:r>
              <a:r>
                <a:rPr lang="da-DK" sz="750" dirty="0"/>
                <a:t> i dette område, fx tekst, tabel, diagram, </a:t>
              </a:r>
              <a:r>
                <a:rPr lang="da-DK" sz="750" dirty="0" err="1"/>
                <a:t>SmartArt</a:t>
              </a:r>
              <a:r>
                <a:rPr lang="da-DK" sz="750" dirty="0"/>
                <a:t> eller billede. Klik på det ønskede ikon eller skriv din tekst.</a:t>
              </a:r>
            </a:p>
            <a:p>
              <a:endParaRPr lang="da-DK" sz="750" dirty="0"/>
            </a:p>
            <a:p>
              <a:r>
                <a:rPr lang="da-DK" sz="750" b="1" dirty="0"/>
                <a:t>Fjern evt. punkttegn </a:t>
              </a:r>
              <a:r>
                <a:rPr lang="da-DK" sz="750" dirty="0"/>
                <a:t>ved at klik på</a:t>
              </a:r>
            </a:p>
            <a:p>
              <a:endParaRPr lang="da-DK" sz="750" dirty="0"/>
            </a:p>
            <a:p>
              <a:r>
                <a:rPr lang="da-DK" sz="750" b="1" dirty="0"/>
                <a:t>Webtilgængelighed:</a:t>
              </a:r>
              <a:r>
                <a:rPr lang="da-DK" sz="750" dirty="0"/>
                <a:t> Husk at give dit diagram, illustration eller billede en Alternativ tekst, som bruges af synshandicappede til ”oplæsning”.</a:t>
              </a:r>
            </a:p>
            <a:p>
              <a:r>
                <a:rPr lang="da-DK" sz="750" dirty="0"/>
                <a:t>Højreklik på indholdsboksen og angiv Alternativ tekst.</a:t>
              </a:r>
            </a:p>
            <a:p>
              <a:endParaRPr lang="da-DK" sz="750" dirty="0"/>
            </a:p>
            <a:p>
              <a:r>
                <a:rPr lang="da-DK" sz="750" b="1" dirty="0"/>
                <a:t>Skift evt. opstilling/layout</a:t>
              </a:r>
              <a:r>
                <a:rPr lang="da-DK" sz="750" b="0" dirty="0"/>
                <a:t> ved at klikke på </a:t>
              </a:r>
            </a:p>
            <a:p>
              <a:r>
                <a:rPr lang="da-DK" sz="750" dirty="0"/>
                <a:t>Vælg derefter det ønskede layout.</a:t>
              </a:r>
            </a:p>
          </p:txBody>
        </p:sp>
        <p:pic>
          <p:nvPicPr>
            <p:cNvPr id="19" name="Billede 18">
              <a:extLst>
                <a:ext uri="{FF2B5EF4-FFF2-40B4-BE49-F238E27FC236}">
                  <a16:creationId xmlns:a16="http://schemas.microsoft.com/office/drawing/2014/main" id="{7ED3FD58-694B-43E9-986C-2DC221CC120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5073425" y="8319101"/>
              <a:ext cx="724001" cy="238158"/>
            </a:xfrm>
            <a:prstGeom prst="rect">
              <a:avLst/>
            </a:prstGeom>
          </p:spPr>
        </p:pic>
        <p:sp>
          <p:nvSpPr>
            <p:cNvPr id="21" name="Pil: venstre 20">
              <a:extLst>
                <a:ext uri="{FF2B5EF4-FFF2-40B4-BE49-F238E27FC236}">
                  <a16:creationId xmlns:a16="http://schemas.microsoft.com/office/drawing/2014/main" id="{1A50584E-C6CC-48F0-BEEC-E562622E1FA2}"/>
                </a:ext>
              </a:extLst>
            </p:cNvPr>
            <p:cNvSpPr/>
            <p:nvPr userDrawn="1"/>
          </p:nvSpPr>
          <p:spPr>
            <a:xfrm>
              <a:off x="24464211" y="4871401"/>
              <a:ext cx="239561" cy="26958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900"/>
            </a:p>
          </p:txBody>
        </p:sp>
        <p:pic>
          <p:nvPicPr>
            <p:cNvPr id="22" name="Billede 21">
              <a:extLst>
                <a:ext uri="{FF2B5EF4-FFF2-40B4-BE49-F238E27FC236}">
                  <a16:creationId xmlns:a16="http://schemas.microsoft.com/office/drawing/2014/main" id="{B14CA9AA-D5A5-4494-BD3D-F5ADB914D94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8145789" y="6009211"/>
              <a:ext cx="276264" cy="257211"/>
            </a:xfrm>
            <a:prstGeom prst="rect">
              <a:avLst/>
            </a:prstGeom>
          </p:spPr>
        </p:pic>
      </p:grpSp>
    </p:spTree>
    <p:extLst>
      <p:ext uri="{BB962C8B-B14F-4D97-AF65-F5344CB8AC3E}">
        <p14:creationId xmlns:p14="http://schemas.microsoft.com/office/powerpoint/2010/main" val="2401380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4BFD341D-2B44-453E-B9D2-6B89684DA300}" type="datetimeFigureOut">
              <a:rPr lang="da-DK" smtClean="0"/>
              <a:t>24-06-2026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BBF29A0-1F08-4C29-9AE7-F0312348DAEA}" type="slidenum">
              <a:rPr lang="da-DK" smtClean="0"/>
              <a:t>‹nr.›</a:t>
            </a:fld>
            <a:endParaRPr lang="da-DK"/>
          </a:p>
        </p:txBody>
      </p:sp>
    </p:spTree>
    <p:extLst>
      <p:ext uri="{BB962C8B-B14F-4D97-AF65-F5344CB8AC3E}">
        <p14:creationId xmlns:p14="http://schemas.microsoft.com/office/powerpoint/2010/main" val="2316815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a-DK"/>
              <a:t>Klik for at redigere i master</a:t>
            </a:r>
          </a:p>
        </p:txBody>
      </p:sp>
      <p:sp>
        <p:nvSpPr>
          <p:cNvPr id="3" name="Pladsholder til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Rediger typografien i masterens</a:t>
            </a:r>
          </a:p>
        </p:txBody>
      </p:sp>
      <p:sp>
        <p:nvSpPr>
          <p:cNvPr id="4" name="Pladsholder til dato 3"/>
          <p:cNvSpPr>
            <a:spLocks noGrp="1"/>
          </p:cNvSpPr>
          <p:nvPr>
            <p:ph type="dt" sz="half" idx="10"/>
          </p:nvPr>
        </p:nvSpPr>
        <p:spPr/>
        <p:txBody>
          <a:bodyPr/>
          <a:lstStyle/>
          <a:p>
            <a:fld id="{4BFD341D-2B44-453E-B9D2-6B89684DA300}" type="datetimeFigureOut">
              <a:rPr lang="da-DK" smtClean="0"/>
              <a:t>24-06-2026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BBF29A0-1F08-4C29-9AE7-F0312348DAEA}" type="slidenum">
              <a:rPr lang="da-DK" smtClean="0"/>
              <a:t>‹nr.›</a:t>
            </a:fld>
            <a:endParaRPr lang="da-DK"/>
          </a:p>
        </p:txBody>
      </p:sp>
    </p:spTree>
    <p:extLst>
      <p:ext uri="{BB962C8B-B14F-4D97-AF65-F5344CB8AC3E}">
        <p14:creationId xmlns:p14="http://schemas.microsoft.com/office/powerpoint/2010/main" val="286304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838200" y="1825625"/>
            <a:ext cx="5181600" cy="435133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6172200" y="1825625"/>
            <a:ext cx="5181600" cy="435133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4BFD341D-2B44-453E-B9D2-6B89684DA300}" type="datetimeFigureOut">
              <a:rPr lang="da-DK" smtClean="0"/>
              <a:t>24-06-2026</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0BBF29A0-1F08-4C29-9AE7-F0312348DAEA}" type="slidenum">
              <a:rPr lang="da-DK" smtClean="0"/>
              <a:t>‹nr.›</a:t>
            </a:fld>
            <a:endParaRPr lang="da-DK"/>
          </a:p>
        </p:txBody>
      </p:sp>
    </p:spTree>
    <p:extLst>
      <p:ext uri="{BB962C8B-B14F-4D97-AF65-F5344CB8AC3E}">
        <p14:creationId xmlns:p14="http://schemas.microsoft.com/office/powerpoint/2010/main" val="1209372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a-DK"/>
              <a:t>Klik for at redigere i master</a:t>
            </a:r>
          </a:p>
        </p:txBody>
      </p:sp>
      <p:sp>
        <p:nvSpPr>
          <p:cNvPr id="3" name="Pladsholder til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typografien i masterens</a:t>
            </a:r>
          </a:p>
        </p:txBody>
      </p:sp>
      <p:sp>
        <p:nvSpPr>
          <p:cNvPr id="4" name="Pladsholder til indhold 3"/>
          <p:cNvSpPr>
            <a:spLocks noGrp="1"/>
          </p:cNvSpPr>
          <p:nvPr>
            <p:ph sz="half" idx="2"/>
          </p:nvPr>
        </p:nvSpPr>
        <p:spPr>
          <a:xfrm>
            <a:off x="839788" y="2505075"/>
            <a:ext cx="5157787" cy="368458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typografien i masterens</a:t>
            </a:r>
          </a:p>
        </p:txBody>
      </p:sp>
      <p:sp>
        <p:nvSpPr>
          <p:cNvPr id="6" name="Pladsholder til indhold 5"/>
          <p:cNvSpPr>
            <a:spLocks noGrp="1"/>
          </p:cNvSpPr>
          <p:nvPr>
            <p:ph sz="quarter" idx="4"/>
          </p:nvPr>
        </p:nvSpPr>
        <p:spPr>
          <a:xfrm>
            <a:off x="6172200" y="2505075"/>
            <a:ext cx="5183188" cy="368458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4BFD341D-2B44-453E-B9D2-6B89684DA300}" type="datetimeFigureOut">
              <a:rPr lang="da-DK" smtClean="0"/>
              <a:t>24-06-2026</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slidenummer 8"/>
          <p:cNvSpPr>
            <a:spLocks noGrp="1"/>
          </p:cNvSpPr>
          <p:nvPr>
            <p:ph type="sldNum" sz="quarter" idx="12"/>
          </p:nvPr>
        </p:nvSpPr>
        <p:spPr/>
        <p:txBody>
          <a:bodyPr/>
          <a:lstStyle/>
          <a:p>
            <a:fld id="{0BBF29A0-1F08-4C29-9AE7-F0312348DAEA}" type="slidenum">
              <a:rPr lang="da-DK" smtClean="0"/>
              <a:t>‹nr.›</a:t>
            </a:fld>
            <a:endParaRPr lang="da-DK"/>
          </a:p>
        </p:txBody>
      </p:sp>
    </p:spTree>
    <p:extLst>
      <p:ext uri="{BB962C8B-B14F-4D97-AF65-F5344CB8AC3E}">
        <p14:creationId xmlns:p14="http://schemas.microsoft.com/office/powerpoint/2010/main" val="2594591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4BFD341D-2B44-453E-B9D2-6B89684DA300}" type="datetimeFigureOut">
              <a:rPr lang="da-DK" smtClean="0"/>
              <a:t>24-06-2026</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slidenummer 4"/>
          <p:cNvSpPr>
            <a:spLocks noGrp="1"/>
          </p:cNvSpPr>
          <p:nvPr>
            <p:ph type="sldNum" sz="quarter" idx="12"/>
          </p:nvPr>
        </p:nvSpPr>
        <p:spPr/>
        <p:txBody>
          <a:bodyPr/>
          <a:lstStyle/>
          <a:p>
            <a:fld id="{0BBF29A0-1F08-4C29-9AE7-F0312348DAEA}" type="slidenum">
              <a:rPr lang="da-DK" smtClean="0"/>
              <a:t>‹nr.›</a:t>
            </a:fld>
            <a:endParaRPr lang="da-DK"/>
          </a:p>
        </p:txBody>
      </p:sp>
    </p:spTree>
    <p:extLst>
      <p:ext uri="{BB962C8B-B14F-4D97-AF65-F5344CB8AC3E}">
        <p14:creationId xmlns:p14="http://schemas.microsoft.com/office/powerpoint/2010/main" val="1378859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4BFD341D-2B44-453E-B9D2-6B89684DA300}" type="datetimeFigureOut">
              <a:rPr lang="da-DK" smtClean="0"/>
              <a:t>24-06-2026</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slidenummer 3"/>
          <p:cNvSpPr>
            <a:spLocks noGrp="1"/>
          </p:cNvSpPr>
          <p:nvPr>
            <p:ph type="sldNum" sz="quarter" idx="12"/>
          </p:nvPr>
        </p:nvSpPr>
        <p:spPr/>
        <p:txBody>
          <a:bodyPr/>
          <a:lstStyle/>
          <a:p>
            <a:fld id="{0BBF29A0-1F08-4C29-9AE7-F0312348DAEA}" type="slidenum">
              <a:rPr lang="da-DK" smtClean="0"/>
              <a:t>‹nr.›</a:t>
            </a:fld>
            <a:endParaRPr lang="da-DK"/>
          </a:p>
        </p:txBody>
      </p:sp>
    </p:spTree>
    <p:extLst>
      <p:ext uri="{BB962C8B-B14F-4D97-AF65-F5344CB8AC3E}">
        <p14:creationId xmlns:p14="http://schemas.microsoft.com/office/powerpoint/2010/main" val="2420739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i master</a:t>
            </a:r>
          </a:p>
        </p:txBody>
      </p:sp>
      <p:sp>
        <p:nvSpPr>
          <p:cNvPr id="3" name="Pladsholder til ind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typografien i masterens</a:t>
            </a:r>
          </a:p>
        </p:txBody>
      </p:sp>
      <p:sp>
        <p:nvSpPr>
          <p:cNvPr id="5" name="Pladsholder til dato 4"/>
          <p:cNvSpPr>
            <a:spLocks noGrp="1"/>
          </p:cNvSpPr>
          <p:nvPr>
            <p:ph type="dt" sz="half" idx="10"/>
          </p:nvPr>
        </p:nvSpPr>
        <p:spPr/>
        <p:txBody>
          <a:bodyPr/>
          <a:lstStyle/>
          <a:p>
            <a:fld id="{4BFD341D-2B44-453E-B9D2-6B89684DA300}" type="datetimeFigureOut">
              <a:rPr lang="da-DK" smtClean="0"/>
              <a:t>24-06-2026</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0BBF29A0-1F08-4C29-9AE7-F0312348DAEA}" type="slidenum">
              <a:rPr lang="da-DK" smtClean="0"/>
              <a:t>‹nr.›</a:t>
            </a:fld>
            <a:endParaRPr lang="da-DK"/>
          </a:p>
        </p:txBody>
      </p:sp>
    </p:spTree>
    <p:extLst>
      <p:ext uri="{BB962C8B-B14F-4D97-AF65-F5344CB8AC3E}">
        <p14:creationId xmlns:p14="http://schemas.microsoft.com/office/powerpoint/2010/main" val="3219428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i master</a:t>
            </a:r>
          </a:p>
        </p:txBody>
      </p:sp>
      <p:sp>
        <p:nvSpPr>
          <p:cNvPr id="3" name="Pladsholder til bille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typografien i masterens</a:t>
            </a:r>
          </a:p>
        </p:txBody>
      </p:sp>
      <p:sp>
        <p:nvSpPr>
          <p:cNvPr id="5" name="Pladsholder til dato 4"/>
          <p:cNvSpPr>
            <a:spLocks noGrp="1"/>
          </p:cNvSpPr>
          <p:nvPr>
            <p:ph type="dt" sz="half" idx="10"/>
          </p:nvPr>
        </p:nvSpPr>
        <p:spPr/>
        <p:txBody>
          <a:bodyPr/>
          <a:lstStyle/>
          <a:p>
            <a:fld id="{4BFD341D-2B44-453E-B9D2-6B89684DA300}" type="datetimeFigureOut">
              <a:rPr lang="da-DK" smtClean="0"/>
              <a:t>24-06-2026</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0BBF29A0-1F08-4C29-9AE7-F0312348DAEA}" type="slidenum">
              <a:rPr lang="da-DK" smtClean="0"/>
              <a:t>‹nr.›</a:t>
            </a:fld>
            <a:endParaRPr lang="da-DK"/>
          </a:p>
        </p:txBody>
      </p:sp>
    </p:spTree>
    <p:extLst>
      <p:ext uri="{BB962C8B-B14F-4D97-AF65-F5344CB8AC3E}">
        <p14:creationId xmlns:p14="http://schemas.microsoft.com/office/powerpoint/2010/main" val="1287238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FD341D-2B44-453E-B9D2-6B89684DA300}" type="datetimeFigureOut">
              <a:rPr lang="da-DK" smtClean="0"/>
              <a:t>24-06-2026</a:t>
            </a:fld>
            <a:endParaRPr lang="da-DK"/>
          </a:p>
        </p:txBody>
      </p:sp>
      <p:sp>
        <p:nvSpPr>
          <p:cNvPr id="5" name="Pladsholder til sidefod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BF29A0-1F08-4C29-9AE7-F0312348DAEA}" type="slidenum">
              <a:rPr lang="da-DK" smtClean="0"/>
              <a:t>‹nr.›</a:t>
            </a:fld>
            <a:endParaRPr lang="da-DK"/>
          </a:p>
        </p:txBody>
      </p:sp>
    </p:spTree>
    <p:extLst>
      <p:ext uri="{BB962C8B-B14F-4D97-AF65-F5344CB8AC3E}">
        <p14:creationId xmlns:p14="http://schemas.microsoft.com/office/powerpoint/2010/main" val="16583844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7.png"/><Relationship Id="rId7" Type="http://schemas.openxmlformats.org/officeDocument/2006/relationships/diagramQuickStyle" Target="../diagrams/quickStyle2.xm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4.png"/><Relationship Id="rId4" Type="http://schemas.openxmlformats.org/officeDocument/2006/relationships/image" Target="../media/image8.png"/><Relationship Id="rId9" Type="http://schemas.microsoft.com/office/2007/relationships/diagramDrawing" Target="../diagrams/drawing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hyperlink" Target="https://open.spotify.com/episode/4EqopsFyYouddYlBzx6PpJ?si=8dwARdFlRw2q41RK-Ukc8A&amp;nd=1&amp;dlsi=5af698b507734e9c"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www.roskildemodellen.d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hyperlink" Target="https://www.roskildemodellen.dk/mere-om-roskildemodellen/" TargetMode="External"/><Relationship Id="rId5" Type="http://schemas.openxmlformats.org/officeDocument/2006/relationships/image" Target="../media/image4.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1735137"/>
          </a:xfrm>
        </p:spPr>
        <p:txBody>
          <a:bodyPr>
            <a:normAutofit/>
          </a:bodyPr>
          <a:lstStyle/>
          <a:p>
            <a:r>
              <a:rPr lang="da-DK" b="1" dirty="0">
                <a:latin typeface="+mn-lt"/>
              </a:rPr>
              <a:t>Temapakke 1</a:t>
            </a:r>
          </a:p>
        </p:txBody>
      </p:sp>
      <p:sp>
        <p:nvSpPr>
          <p:cNvPr id="3" name="Undertitel 2"/>
          <p:cNvSpPr>
            <a:spLocks noGrp="1"/>
          </p:cNvSpPr>
          <p:nvPr>
            <p:ph type="subTitle" idx="1"/>
          </p:nvPr>
        </p:nvSpPr>
        <p:spPr>
          <a:xfrm>
            <a:off x="1662364" y="3182453"/>
            <a:ext cx="9144000" cy="2087562"/>
          </a:xfrm>
        </p:spPr>
        <p:txBody>
          <a:bodyPr>
            <a:normAutofit/>
          </a:bodyPr>
          <a:lstStyle/>
          <a:p>
            <a:r>
              <a:rPr lang="da-DK" sz="3200" b="1" dirty="0"/>
              <a:t>”Rette indsats til rette tid – når vi ser de første tegn”</a:t>
            </a:r>
            <a:br>
              <a:rPr lang="da-DK" sz="3200" b="1" dirty="0"/>
            </a:br>
            <a:r>
              <a:rPr lang="da-DK" sz="3200" b="1" dirty="0"/>
              <a:t>Forebyggende indsats på trivsel - Roskilde Modellen</a:t>
            </a:r>
          </a:p>
        </p:txBody>
      </p:sp>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861" y="162978"/>
            <a:ext cx="11634074" cy="1211383"/>
          </a:xfrm>
          <a:prstGeom prst="rect">
            <a:avLst/>
          </a:prstGeom>
        </p:spPr>
      </p:pic>
      <p:pic>
        <p:nvPicPr>
          <p:cNvPr id="6" name="Billede 5"/>
          <p:cNvPicPr>
            <a:picLocks noChangeAspect="1"/>
          </p:cNvPicPr>
          <p:nvPr/>
        </p:nvPicPr>
        <p:blipFill>
          <a:blip r:embed="rId3"/>
          <a:stretch>
            <a:fillRect/>
          </a:stretch>
        </p:blipFill>
        <p:spPr>
          <a:xfrm>
            <a:off x="9571383" y="4415763"/>
            <a:ext cx="2093683" cy="2153413"/>
          </a:xfrm>
          <a:prstGeom prst="rect">
            <a:avLst/>
          </a:prstGeom>
        </p:spPr>
      </p:pic>
      <p:pic>
        <p:nvPicPr>
          <p:cNvPr id="7" name="Billede 6" descr="Logo Roskilde Kommune">
            <a:extLst>
              <a:ext uri="{FF2B5EF4-FFF2-40B4-BE49-F238E27FC236}">
                <a16:creationId xmlns:a16="http://schemas.microsoft.com/office/drawing/2014/main" id="{A8509602-F919-46F5-B878-B6FC9B36574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271714" y="6166484"/>
            <a:ext cx="1390650" cy="503555"/>
          </a:xfrm>
          <a:prstGeom prst="rect">
            <a:avLst/>
          </a:prstGeom>
        </p:spPr>
      </p:pic>
    </p:spTree>
    <p:extLst>
      <p:ext uri="{BB962C8B-B14F-4D97-AF65-F5344CB8AC3E}">
        <p14:creationId xmlns:p14="http://schemas.microsoft.com/office/powerpoint/2010/main" val="3343233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282567" y="1637377"/>
            <a:ext cx="10515600" cy="655983"/>
          </a:xfrm>
        </p:spPr>
        <p:txBody>
          <a:bodyPr>
            <a:normAutofit/>
          </a:bodyPr>
          <a:lstStyle/>
          <a:p>
            <a:r>
              <a:rPr lang="da-DK" sz="4000" b="1" dirty="0">
                <a:latin typeface="+mn-lt"/>
              </a:rPr>
              <a:t>Hvad mener vi, når vi siger </a:t>
            </a:r>
            <a:r>
              <a:rPr lang="da-DK" sz="4000" b="1" i="1" dirty="0">
                <a:latin typeface="+mn-lt"/>
              </a:rPr>
              <a:t>tidlig indsats</a:t>
            </a:r>
            <a:r>
              <a:rPr lang="da-DK" sz="4000" b="1" dirty="0">
                <a:latin typeface="+mn-lt"/>
              </a:rPr>
              <a:t>?</a:t>
            </a:r>
          </a:p>
        </p:txBody>
      </p:sp>
      <p:sp>
        <p:nvSpPr>
          <p:cNvPr id="6" name="Pladsholder til indhold 5"/>
          <p:cNvSpPr>
            <a:spLocks noGrp="1"/>
          </p:cNvSpPr>
          <p:nvPr>
            <p:ph idx="1"/>
          </p:nvPr>
        </p:nvSpPr>
        <p:spPr>
          <a:xfrm>
            <a:off x="282567" y="2504121"/>
            <a:ext cx="11402985" cy="4428115"/>
          </a:xfrm>
        </p:spPr>
        <p:txBody>
          <a:bodyPr>
            <a:normAutofit fontScale="32500" lnSpcReduction="20000"/>
          </a:bodyPr>
          <a:lstStyle/>
          <a:p>
            <a:pPr marL="0" indent="0">
              <a:buNone/>
            </a:pPr>
            <a:r>
              <a:rPr lang="da-DK" sz="7200" dirty="0"/>
              <a:t>Tidlig indsats er en tilgang, hvor der handles hurtigt og forebyggende for at sikre, at børn, unge og familier får de bedst mulige forhold for at trives, udvikle sig og lære. </a:t>
            </a:r>
          </a:p>
          <a:p>
            <a:pPr marL="0" indent="0">
              <a:buNone/>
            </a:pPr>
            <a:r>
              <a:rPr lang="da-DK" sz="7200" dirty="0"/>
              <a:t>Det betyder, at der sættes ind så tidligt som muligt for at forebygge problemer og forhindre, at de opstår eller udvikler sig. </a:t>
            </a:r>
          </a:p>
          <a:p>
            <a:pPr marL="0" indent="0">
              <a:buNone/>
            </a:pPr>
            <a:endParaRPr lang="da-DK" sz="7200" dirty="0"/>
          </a:p>
          <a:p>
            <a:pPr marL="0" indent="0">
              <a:buNone/>
            </a:pPr>
            <a:endParaRPr lang="da-DK" sz="7200" dirty="0"/>
          </a:p>
          <a:p>
            <a:pPr algn="ctr"/>
            <a:endParaRPr lang="da-DK" sz="8000" dirty="0"/>
          </a:p>
          <a:p>
            <a:pPr algn="ctr"/>
            <a:endParaRPr lang="da-DK" sz="8000" dirty="0"/>
          </a:p>
          <a:p>
            <a:endParaRPr lang="da-DK" sz="800" dirty="0"/>
          </a:p>
          <a:p>
            <a:endParaRPr lang="da-DK" sz="800" dirty="0"/>
          </a:p>
          <a:p>
            <a:pPr marL="0" indent="0">
              <a:buNone/>
            </a:pPr>
            <a:endParaRPr lang="da-DK" sz="800" dirty="0"/>
          </a:p>
          <a:p>
            <a:pPr marL="0" indent="0">
              <a:buNone/>
            </a:pPr>
            <a:endParaRPr lang="da-DK" sz="800" dirty="0"/>
          </a:p>
          <a:p>
            <a:pPr marL="0" indent="0">
              <a:buNone/>
            </a:pPr>
            <a:endParaRPr lang="da-DK" sz="800" dirty="0"/>
          </a:p>
          <a:p>
            <a:pPr marL="0" indent="0">
              <a:buNone/>
            </a:pPr>
            <a:r>
              <a:rPr lang="da-DK" dirty="0">
                <a:solidFill>
                  <a:srgbClr val="FF0000"/>
                </a:solidFill>
              </a:rPr>
              <a:t>  </a:t>
            </a:r>
          </a:p>
        </p:txBody>
      </p:sp>
      <p:sp>
        <p:nvSpPr>
          <p:cNvPr id="2" name="Pladsholder til sidefod 1"/>
          <p:cNvSpPr>
            <a:spLocks noGrp="1"/>
          </p:cNvSpPr>
          <p:nvPr>
            <p:ph type="ftr" sz="quarter" idx="11"/>
          </p:nvPr>
        </p:nvSpPr>
        <p:spPr/>
        <p:txBody>
          <a:bodyPr/>
          <a:lstStyle/>
          <a:p>
            <a:r>
              <a:rPr lang="da-DK"/>
              <a:t>Roskildemodellen</a:t>
            </a:r>
            <a:endParaRPr lang="da-DK" dirty="0"/>
          </a:p>
        </p:txBody>
      </p:sp>
      <p:sp>
        <p:nvSpPr>
          <p:cNvPr id="3" name="Pladsholder til slidenummer 2"/>
          <p:cNvSpPr>
            <a:spLocks noGrp="1"/>
          </p:cNvSpPr>
          <p:nvPr>
            <p:ph type="sldNum" sz="quarter" idx="12"/>
          </p:nvPr>
        </p:nvSpPr>
        <p:spPr/>
        <p:txBody>
          <a:bodyPr/>
          <a:lstStyle/>
          <a:p>
            <a:fld id="{86514068-1FDC-406F-8DC9-A3ED74E5E153}" type="slidenum">
              <a:rPr lang="da-DK" smtClean="0"/>
              <a:t>10</a:t>
            </a:fld>
            <a:endParaRPr lang="da-DK"/>
          </a:p>
        </p:txBody>
      </p:sp>
      <p:pic>
        <p:nvPicPr>
          <p:cNvPr id="7" name="Billed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698" y="3015379"/>
            <a:ext cx="4002314" cy="3444963"/>
          </a:xfrm>
          <a:prstGeom prst="rect">
            <a:avLst/>
          </a:prstGeom>
        </p:spPr>
      </p:pic>
      <p:pic>
        <p:nvPicPr>
          <p:cNvPr id="8" name="Billed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10600" y="2294892"/>
            <a:ext cx="4211590" cy="4006702"/>
          </a:xfrm>
          <a:prstGeom prst="rect">
            <a:avLst/>
          </a:prstGeom>
        </p:spPr>
      </p:pic>
      <p:graphicFrame>
        <p:nvGraphicFramePr>
          <p:cNvPr id="4" name="Diagram 3"/>
          <p:cNvGraphicFramePr/>
          <p:nvPr>
            <p:extLst>
              <p:ext uri="{D42A27DB-BD31-4B8C-83A1-F6EECF244321}">
                <p14:modId xmlns:p14="http://schemas.microsoft.com/office/powerpoint/2010/main" val="2014935955"/>
              </p:ext>
            </p:extLst>
          </p:nvPr>
        </p:nvGraphicFramePr>
        <p:xfrm>
          <a:off x="3319670" y="3517502"/>
          <a:ext cx="5929526" cy="294284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1" name="Rektangel 10"/>
          <p:cNvSpPr/>
          <p:nvPr/>
        </p:nvSpPr>
        <p:spPr>
          <a:xfrm>
            <a:off x="282567" y="310456"/>
            <a:ext cx="1606892" cy="56418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a-DK"/>
          </a:p>
        </p:txBody>
      </p:sp>
      <p:pic>
        <p:nvPicPr>
          <p:cNvPr id="12" name="Billede 1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4734" y="105217"/>
            <a:ext cx="11634074" cy="1211383"/>
          </a:xfrm>
          <a:prstGeom prst="rect">
            <a:avLst/>
          </a:prstGeom>
        </p:spPr>
      </p:pic>
    </p:spTree>
    <p:extLst>
      <p:ext uri="{BB962C8B-B14F-4D97-AF65-F5344CB8AC3E}">
        <p14:creationId xmlns:p14="http://schemas.microsoft.com/office/powerpoint/2010/main" val="1382949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0574" y="1731015"/>
            <a:ext cx="10515600" cy="1325563"/>
          </a:xfrm>
        </p:spPr>
        <p:txBody>
          <a:bodyPr>
            <a:normAutofit/>
          </a:bodyPr>
          <a:lstStyle/>
          <a:p>
            <a:r>
              <a:rPr lang="da-DK" sz="4000" b="1" dirty="0">
                <a:latin typeface="+mn-lt"/>
              </a:rPr>
              <a:t>Opsporing og trivsel</a:t>
            </a:r>
          </a:p>
        </p:txBody>
      </p:sp>
      <p:sp>
        <p:nvSpPr>
          <p:cNvPr id="3" name="Pladsholder til indhold 2"/>
          <p:cNvSpPr>
            <a:spLocks noGrp="1"/>
          </p:cNvSpPr>
          <p:nvPr>
            <p:ph idx="1"/>
          </p:nvPr>
        </p:nvSpPr>
        <p:spPr>
          <a:xfrm>
            <a:off x="450574" y="2885721"/>
            <a:ext cx="10515600" cy="4351338"/>
          </a:xfrm>
        </p:spPr>
        <p:txBody>
          <a:bodyPr/>
          <a:lstStyle/>
          <a:p>
            <a:pPr marL="0" indent="0">
              <a:buNone/>
            </a:pPr>
            <a:r>
              <a:rPr lang="da-DK" dirty="0"/>
              <a:t>Opsporing af et barns eller en </a:t>
            </a:r>
            <a:r>
              <a:rPr lang="da-DK" dirty="0" err="1"/>
              <a:t>ungs</a:t>
            </a:r>
            <a:r>
              <a:rPr lang="da-DK" dirty="0"/>
              <a:t> behov for støtte kan skyldes</a:t>
            </a:r>
          </a:p>
          <a:p>
            <a:pPr marL="0" indent="0">
              <a:buNone/>
            </a:pPr>
            <a:r>
              <a:rPr lang="da-DK" dirty="0"/>
              <a:t> </a:t>
            </a:r>
          </a:p>
          <a:p>
            <a:r>
              <a:rPr lang="da-DK" dirty="0"/>
              <a:t>	Bekymring for barnet eller den unge grundet det omgivende 	miljø (den position), som barnet eller den unge er i, eller er i 	risiko for at komme i </a:t>
            </a:r>
          </a:p>
          <a:p>
            <a:pPr marL="0" indent="0">
              <a:buNone/>
            </a:pPr>
            <a:endParaRPr lang="da-DK" dirty="0"/>
          </a:p>
          <a:p>
            <a:r>
              <a:rPr lang="da-DK" dirty="0"/>
              <a:t>	Bekymring fordi barnet eller den unge mistrives </a:t>
            </a:r>
          </a:p>
        </p:txBody>
      </p:sp>
      <p:pic>
        <p:nvPicPr>
          <p:cNvPr id="4" name="Billede 3" descr="Logo Roskilde Kommune">
            <a:extLst>
              <a:ext uri="{FF2B5EF4-FFF2-40B4-BE49-F238E27FC236}">
                <a16:creationId xmlns:a16="http://schemas.microsoft.com/office/drawing/2014/main" id="{A8509602-F919-46F5-B878-B6FC9B365743}"/>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0702347" y="6280640"/>
            <a:ext cx="1390650" cy="503555"/>
          </a:xfrm>
          <a:prstGeom prst="rect">
            <a:avLst/>
          </a:prstGeom>
        </p:spPr>
      </p:pic>
      <p:sp>
        <p:nvSpPr>
          <p:cNvPr id="5" name="Rektangel 4"/>
          <p:cNvSpPr/>
          <p:nvPr/>
        </p:nvSpPr>
        <p:spPr>
          <a:xfrm>
            <a:off x="10316818" y="1560158"/>
            <a:ext cx="1616863" cy="1496420"/>
          </a:xfrm>
          <a:prstGeom prst="rect">
            <a:avLst/>
          </a:prstGeom>
          <a:blipFill rotWithShape="1">
            <a:blip r:embed="rId4"/>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da-DK"/>
          </a:p>
        </p:txBody>
      </p:sp>
      <p:pic>
        <p:nvPicPr>
          <p:cNvPr id="6" name="Billed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1285" y="78544"/>
            <a:ext cx="11634074" cy="1211383"/>
          </a:xfrm>
          <a:prstGeom prst="rect">
            <a:avLst/>
          </a:prstGeom>
        </p:spPr>
      </p:pic>
    </p:spTree>
    <p:extLst>
      <p:ext uri="{BB962C8B-B14F-4D97-AF65-F5344CB8AC3E}">
        <p14:creationId xmlns:p14="http://schemas.microsoft.com/office/powerpoint/2010/main" val="3747601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8687" y="591037"/>
            <a:ext cx="10515600" cy="1325563"/>
          </a:xfrm>
        </p:spPr>
        <p:txBody>
          <a:bodyPr>
            <a:normAutofit fontScale="90000"/>
          </a:bodyPr>
          <a:lstStyle/>
          <a:p>
            <a:br>
              <a:rPr lang="da-DK" dirty="0"/>
            </a:br>
            <a:br>
              <a:rPr lang="da-DK" dirty="0"/>
            </a:br>
            <a:br>
              <a:rPr lang="da-DK" dirty="0"/>
            </a:br>
            <a:br>
              <a:rPr lang="da-DK" dirty="0"/>
            </a:br>
            <a:endParaRPr lang="da-DK" dirty="0"/>
          </a:p>
        </p:txBody>
      </p:sp>
      <p:sp>
        <p:nvSpPr>
          <p:cNvPr id="3" name="Pladsholder til indhold 2"/>
          <p:cNvSpPr>
            <a:spLocks noGrp="1"/>
          </p:cNvSpPr>
          <p:nvPr>
            <p:ph idx="1"/>
          </p:nvPr>
        </p:nvSpPr>
        <p:spPr>
          <a:xfrm>
            <a:off x="758687" y="1916600"/>
            <a:ext cx="10515600" cy="4106513"/>
          </a:xfrm>
        </p:spPr>
        <p:txBody>
          <a:bodyPr>
            <a:normAutofit lnSpcReduction="10000"/>
          </a:bodyPr>
          <a:lstStyle/>
          <a:p>
            <a:pPr marL="0" indent="0">
              <a:buNone/>
            </a:pPr>
            <a:r>
              <a:rPr lang="da-DK" sz="3600" b="1" dirty="0"/>
              <a:t>Gruppearbejde med fokus på:</a:t>
            </a:r>
          </a:p>
          <a:p>
            <a:pPr marL="0" indent="0" algn="ctr">
              <a:buNone/>
            </a:pPr>
            <a:r>
              <a:rPr lang="da-DK" sz="3600" b="1" dirty="0"/>
              <a:t>Hvordan opdager vi mistrivsel, og hvad gør vi?</a:t>
            </a:r>
          </a:p>
          <a:p>
            <a:pPr marL="0" indent="0">
              <a:buNone/>
            </a:pPr>
            <a:endParaRPr lang="da-DK" dirty="0"/>
          </a:p>
          <a:p>
            <a:pPr marL="0" indent="0">
              <a:buNone/>
            </a:pPr>
            <a:r>
              <a:rPr lang="da-DK" dirty="0"/>
              <a:t>Grupperne tager udgangspunkt i konkrete cases samt refleksionsspørgsmål</a:t>
            </a:r>
          </a:p>
          <a:p>
            <a:pPr marL="0" indent="0">
              <a:buNone/>
            </a:pPr>
            <a:endParaRPr lang="da-DK" dirty="0"/>
          </a:p>
          <a:p>
            <a:pPr marL="0" indent="0">
              <a:buNone/>
            </a:pPr>
            <a:r>
              <a:rPr lang="da-DK" b="1" dirty="0"/>
              <a:t>Opsamling i plenum (5–10 min)</a:t>
            </a:r>
          </a:p>
          <a:p>
            <a:pPr marL="0" indent="0">
              <a:buNone/>
            </a:pPr>
            <a:r>
              <a:rPr lang="da-DK" dirty="0"/>
              <a:t>Grupperne deler en vigtig erkendelse eller et dilemma.</a:t>
            </a:r>
          </a:p>
          <a:p>
            <a:pPr marL="0" indent="0">
              <a:buNone/>
            </a:pPr>
            <a:endParaRPr lang="da-DK" dirty="0"/>
          </a:p>
        </p:txBody>
      </p:sp>
      <p:pic>
        <p:nvPicPr>
          <p:cNvPr id="4" name="Billed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821" y="115156"/>
            <a:ext cx="11634074" cy="1211383"/>
          </a:xfrm>
          <a:prstGeom prst="rect">
            <a:avLst/>
          </a:prstGeom>
        </p:spPr>
      </p:pic>
    </p:spTree>
    <p:extLst>
      <p:ext uri="{BB962C8B-B14F-4D97-AF65-F5344CB8AC3E}">
        <p14:creationId xmlns:p14="http://schemas.microsoft.com/office/powerpoint/2010/main" val="31481107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70452" y="1181099"/>
            <a:ext cx="10515600" cy="1325563"/>
          </a:xfrm>
        </p:spPr>
        <p:txBody>
          <a:bodyPr>
            <a:normAutofit/>
          </a:bodyPr>
          <a:lstStyle/>
          <a:p>
            <a:r>
              <a:rPr lang="da-DK" sz="4000" b="1" dirty="0">
                <a:latin typeface="+mn-lt"/>
              </a:rPr>
              <a:t>Et tidssvarende forældresyn</a:t>
            </a:r>
          </a:p>
        </p:txBody>
      </p:sp>
      <p:sp>
        <p:nvSpPr>
          <p:cNvPr id="3" name="Pladsholder til indhold 2"/>
          <p:cNvSpPr>
            <a:spLocks noGrp="1"/>
          </p:cNvSpPr>
          <p:nvPr>
            <p:ph idx="1"/>
          </p:nvPr>
        </p:nvSpPr>
        <p:spPr>
          <a:xfrm>
            <a:off x="540026" y="2506662"/>
            <a:ext cx="10515600" cy="4351338"/>
          </a:xfrm>
        </p:spPr>
        <p:txBody>
          <a:bodyPr/>
          <a:lstStyle/>
          <a:p>
            <a:pPr marL="0" indent="0">
              <a:buNone/>
            </a:pPr>
            <a:r>
              <a:rPr lang="da-DK" dirty="0"/>
              <a:t>Et tidssvarende forældresyn tager afsæt i et anerkendende menneskesyn, som anser forældre som centrale parter, der har betydning for, at barnet trives</a:t>
            </a:r>
          </a:p>
        </p:txBody>
      </p:sp>
      <p:pic>
        <p:nvPicPr>
          <p:cNvPr id="4" name="Billede 3"/>
          <p:cNvPicPr>
            <a:picLocks noChangeAspect="1"/>
          </p:cNvPicPr>
          <p:nvPr/>
        </p:nvPicPr>
        <p:blipFill>
          <a:blip r:embed="rId3"/>
          <a:stretch>
            <a:fillRect/>
          </a:stretch>
        </p:blipFill>
        <p:spPr>
          <a:xfrm>
            <a:off x="9907795" y="3074489"/>
            <a:ext cx="1589103" cy="1536715"/>
          </a:xfrm>
          <a:prstGeom prst="rect">
            <a:avLst/>
          </a:prstGeom>
        </p:spPr>
      </p:pic>
      <p:pic>
        <p:nvPicPr>
          <p:cNvPr id="5" name="Billede 4" descr="Logo Roskilde Kommune">
            <a:extLst>
              <a:ext uri="{FF2B5EF4-FFF2-40B4-BE49-F238E27FC236}">
                <a16:creationId xmlns:a16="http://schemas.microsoft.com/office/drawing/2014/main" id="{A8509602-F919-46F5-B878-B6FC9B36574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0702347" y="6280640"/>
            <a:ext cx="1390650" cy="503555"/>
          </a:xfrm>
          <a:prstGeom prst="rect">
            <a:avLst/>
          </a:prstGeom>
        </p:spPr>
      </p:pic>
      <p:pic>
        <p:nvPicPr>
          <p:cNvPr id="6" name="Billed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372" y="26806"/>
            <a:ext cx="11634074" cy="1211383"/>
          </a:xfrm>
          <a:prstGeom prst="rect">
            <a:avLst/>
          </a:prstGeom>
        </p:spPr>
      </p:pic>
    </p:spTree>
    <p:extLst>
      <p:ext uri="{BB962C8B-B14F-4D97-AF65-F5344CB8AC3E}">
        <p14:creationId xmlns:p14="http://schemas.microsoft.com/office/powerpoint/2010/main" val="33726056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8930" y="1269586"/>
            <a:ext cx="10515600" cy="1325563"/>
          </a:xfrm>
        </p:spPr>
        <p:txBody>
          <a:bodyPr>
            <a:normAutofit/>
          </a:bodyPr>
          <a:lstStyle/>
          <a:p>
            <a:r>
              <a:rPr lang="da-DK" sz="4000" b="1" dirty="0">
                <a:latin typeface="+mn-lt"/>
              </a:rPr>
              <a:t>Forældreinddragelse i et forældreperspektiv</a:t>
            </a:r>
          </a:p>
        </p:txBody>
      </p:sp>
      <p:sp>
        <p:nvSpPr>
          <p:cNvPr id="3" name="Pladsholder til indhold 2"/>
          <p:cNvSpPr>
            <a:spLocks noGrp="1"/>
          </p:cNvSpPr>
          <p:nvPr>
            <p:ph idx="1"/>
          </p:nvPr>
        </p:nvSpPr>
        <p:spPr>
          <a:xfrm>
            <a:off x="301487" y="2690329"/>
            <a:ext cx="10515600" cy="4351338"/>
          </a:xfrm>
        </p:spPr>
        <p:txBody>
          <a:bodyPr/>
          <a:lstStyle/>
          <a:p>
            <a:pPr marL="0" indent="0">
              <a:buNone/>
            </a:pPr>
            <a:r>
              <a:rPr lang="da-DK" dirty="0"/>
              <a:t>Forældre vil gerne bidrage </a:t>
            </a:r>
          </a:p>
          <a:p>
            <a:pPr marL="0" indent="0">
              <a:buNone/>
            </a:pPr>
            <a:r>
              <a:rPr lang="da-DK" dirty="0"/>
              <a:t>Forældre vil gerne have indblik </a:t>
            </a:r>
          </a:p>
          <a:p>
            <a:pPr marL="0" indent="0">
              <a:buNone/>
            </a:pPr>
            <a:r>
              <a:rPr lang="da-DK" dirty="0"/>
              <a:t>Forældre vil gerne have viden om deres barns udvikling og trivsel </a:t>
            </a:r>
          </a:p>
          <a:p>
            <a:pPr marL="0" indent="0">
              <a:buNone/>
            </a:pPr>
            <a:r>
              <a:rPr lang="da-DK" dirty="0"/>
              <a:t>Forældre vil gerne samarbejde og være med til at gøre en forskel for deres børn</a:t>
            </a:r>
          </a:p>
        </p:txBody>
      </p:sp>
      <p:pic>
        <p:nvPicPr>
          <p:cNvPr id="4" name="Billede 3" descr="Logo Roskilde Kommune">
            <a:extLst>
              <a:ext uri="{FF2B5EF4-FFF2-40B4-BE49-F238E27FC236}">
                <a16:creationId xmlns:a16="http://schemas.microsoft.com/office/drawing/2014/main" id="{A8509602-F919-46F5-B878-B6FC9B365743}"/>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0702347" y="6280640"/>
            <a:ext cx="1390650" cy="503555"/>
          </a:xfrm>
          <a:prstGeom prst="rect">
            <a:avLst/>
          </a:prstGeom>
        </p:spPr>
      </p:pic>
      <p:pic>
        <p:nvPicPr>
          <p:cNvPr id="5" name="Billed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487" y="158057"/>
            <a:ext cx="11634074" cy="1211383"/>
          </a:xfrm>
          <a:prstGeom prst="rect">
            <a:avLst/>
          </a:prstGeom>
        </p:spPr>
      </p:pic>
    </p:spTree>
    <p:extLst>
      <p:ext uri="{BB962C8B-B14F-4D97-AF65-F5344CB8AC3E}">
        <p14:creationId xmlns:p14="http://schemas.microsoft.com/office/powerpoint/2010/main" val="3453354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0635" y="1503493"/>
            <a:ext cx="10515600" cy="1325563"/>
          </a:xfrm>
        </p:spPr>
        <p:txBody>
          <a:bodyPr>
            <a:normAutofit fontScale="90000"/>
          </a:bodyPr>
          <a:lstStyle/>
          <a:p>
            <a:r>
              <a:rPr lang="da-DK" sz="4000" b="1" dirty="0">
                <a:latin typeface="+mn-lt"/>
              </a:rPr>
              <a:t>Et tidssvarende børnesyn / et ressourceorienteret børnesyn</a:t>
            </a:r>
            <a:br>
              <a:rPr lang="da-DK" sz="4000" dirty="0"/>
            </a:br>
            <a:endParaRPr lang="da-DK" sz="4000" b="1" dirty="0">
              <a:latin typeface="+mn-lt"/>
            </a:endParaRPr>
          </a:p>
        </p:txBody>
      </p:sp>
      <p:sp>
        <p:nvSpPr>
          <p:cNvPr id="3" name="Pladsholder til indhold 2"/>
          <p:cNvSpPr>
            <a:spLocks noGrp="1"/>
          </p:cNvSpPr>
          <p:nvPr>
            <p:ph idx="1"/>
          </p:nvPr>
        </p:nvSpPr>
        <p:spPr>
          <a:xfrm>
            <a:off x="440635" y="2859657"/>
            <a:ext cx="10515600" cy="3924538"/>
          </a:xfrm>
        </p:spPr>
        <p:txBody>
          <a:bodyPr/>
          <a:lstStyle/>
          <a:p>
            <a:pPr marL="0" indent="0">
              <a:buNone/>
            </a:pPr>
            <a:r>
              <a:rPr lang="da-DK" dirty="0"/>
              <a:t>Et tidssvarende børnesyn bygger på en grundlæggende præmis om, at børn er selvstændige og unikke individer, der er eksperter i at vide, hvordan det er at være dem.</a:t>
            </a:r>
          </a:p>
          <a:p>
            <a:pPr marL="0" indent="0">
              <a:buNone/>
            </a:pPr>
            <a:endParaRPr lang="da-DK" dirty="0"/>
          </a:p>
        </p:txBody>
      </p:sp>
      <p:pic>
        <p:nvPicPr>
          <p:cNvPr id="4" name="Billede 3"/>
          <p:cNvPicPr>
            <a:picLocks noChangeAspect="1"/>
          </p:cNvPicPr>
          <p:nvPr/>
        </p:nvPicPr>
        <p:blipFill>
          <a:blip r:embed="rId3"/>
          <a:stretch>
            <a:fillRect/>
          </a:stretch>
        </p:blipFill>
        <p:spPr>
          <a:xfrm>
            <a:off x="9588855" y="4113022"/>
            <a:ext cx="1498615" cy="1552078"/>
          </a:xfrm>
          <a:prstGeom prst="rect">
            <a:avLst/>
          </a:prstGeom>
        </p:spPr>
      </p:pic>
      <p:pic>
        <p:nvPicPr>
          <p:cNvPr id="5" name="Billede 4" descr="Logo Roskilde Kommune">
            <a:extLst>
              <a:ext uri="{FF2B5EF4-FFF2-40B4-BE49-F238E27FC236}">
                <a16:creationId xmlns:a16="http://schemas.microsoft.com/office/drawing/2014/main" id="{A8509602-F919-46F5-B878-B6FC9B36574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0702347" y="6280640"/>
            <a:ext cx="1390650" cy="503555"/>
          </a:xfrm>
          <a:prstGeom prst="rect">
            <a:avLst/>
          </a:prstGeom>
        </p:spPr>
      </p:pic>
      <p:pic>
        <p:nvPicPr>
          <p:cNvPr id="6" name="Billed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0677" y="144967"/>
            <a:ext cx="11634074" cy="1211383"/>
          </a:xfrm>
          <a:prstGeom prst="rect">
            <a:avLst/>
          </a:prstGeom>
        </p:spPr>
      </p:pic>
    </p:spTree>
    <p:extLst>
      <p:ext uri="{BB962C8B-B14F-4D97-AF65-F5344CB8AC3E}">
        <p14:creationId xmlns:p14="http://schemas.microsoft.com/office/powerpoint/2010/main" val="25892125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01487" y="1269585"/>
            <a:ext cx="10515600" cy="1325563"/>
          </a:xfrm>
        </p:spPr>
        <p:txBody>
          <a:bodyPr>
            <a:normAutofit/>
          </a:bodyPr>
          <a:lstStyle/>
          <a:p>
            <a:r>
              <a:rPr lang="da-DK" sz="4000" b="1" dirty="0">
                <a:latin typeface="+mn-lt"/>
              </a:rPr>
              <a:t>Forældreinddragelse i et børneperspektiv</a:t>
            </a:r>
          </a:p>
        </p:txBody>
      </p:sp>
      <p:sp>
        <p:nvSpPr>
          <p:cNvPr id="3" name="Pladsholder til indhold 2"/>
          <p:cNvSpPr>
            <a:spLocks noGrp="1"/>
          </p:cNvSpPr>
          <p:nvPr>
            <p:ph idx="1"/>
          </p:nvPr>
        </p:nvSpPr>
        <p:spPr>
          <a:xfrm>
            <a:off x="301487" y="2769843"/>
            <a:ext cx="10515600" cy="4351338"/>
          </a:xfrm>
        </p:spPr>
        <p:txBody>
          <a:bodyPr/>
          <a:lstStyle/>
          <a:p>
            <a:pPr marL="0" indent="0">
              <a:buNone/>
            </a:pPr>
            <a:r>
              <a:rPr lang="da-DK" dirty="0"/>
              <a:t>De oplever sammenhæng mellem deres to vigtigste livsverdener – hjem og dagtilbud </a:t>
            </a:r>
          </a:p>
          <a:p>
            <a:pPr marL="0" indent="0">
              <a:buNone/>
            </a:pPr>
            <a:r>
              <a:rPr lang="da-DK" dirty="0"/>
              <a:t>Børnene får mulighed for at vise og gå i ”dialog” med deres forældre om deres dag i dagtilbud </a:t>
            </a:r>
          </a:p>
          <a:p>
            <a:pPr marL="0" indent="0">
              <a:buNone/>
            </a:pPr>
            <a:r>
              <a:rPr lang="da-DK" dirty="0"/>
              <a:t>De oplever at få en stemme; blive hørt, set og forstået </a:t>
            </a:r>
          </a:p>
          <a:p>
            <a:pPr marL="0" indent="0">
              <a:buNone/>
            </a:pPr>
            <a:r>
              <a:rPr lang="da-DK" dirty="0"/>
              <a:t>De oplever at blive taget alvorlig </a:t>
            </a:r>
          </a:p>
          <a:p>
            <a:pPr marL="0" indent="0">
              <a:buNone/>
            </a:pPr>
            <a:r>
              <a:rPr lang="da-DK" dirty="0"/>
              <a:t>Oplever at være en del af et fællesskab i familie og dagtilbud </a:t>
            </a:r>
          </a:p>
        </p:txBody>
      </p:sp>
      <p:pic>
        <p:nvPicPr>
          <p:cNvPr id="4" name="Billede 3" descr="Logo Roskilde Kommune">
            <a:extLst>
              <a:ext uri="{FF2B5EF4-FFF2-40B4-BE49-F238E27FC236}">
                <a16:creationId xmlns:a16="http://schemas.microsoft.com/office/drawing/2014/main" id="{A8509602-F919-46F5-B878-B6FC9B365743}"/>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0702347" y="6280640"/>
            <a:ext cx="1390650" cy="503555"/>
          </a:xfrm>
          <a:prstGeom prst="rect">
            <a:avLst/>
          </a:prstGeom>
        </p:spPr>
      </p:pic>
      <p:pic>
        <p:nvPicPr>
          <p:cNvPr id="5" name="Billed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103" y="291665"/>
            <a:ext cx="11634074" cy="1211383"/>
          </a:xfrm>
          <a:prstGeom prst="rect">
            <a:avLst/>
          </a:prstGeom>
        </p:spPr>
      </p:pic>
    </p:spTree>
    <p:extLst>
      <p:ext uri="{BB962C8B-B14F-4D97-AF65-F5344CB8AC3E}">
        <p14:creationId xmlns:p14="http://schemas.microsoft.com/office/powerpoint/2010/main" val="83389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37322" y="1359996"/>
            <a:ext cx="12092996" cy="1325563"/>
          </a:xfrm>
        </p:spPr>
        <p:txBody>
          <a:bodyPr>
            <a:normAutofit/>
          </a:bodyPr>
          <a:lstStyle/>
          <a:p>
            <a:r>
              <a:rPr lang="da-DK" sz="3600" b="1" dirty="0">
                <a:latin typeface="+mn-lt"/>
              </a:rPr>
              <a:t>Erstat den ”svære samtale” med den omsorgsfulde samtale</a:t>
            </a:r>
          </a:p>
        </p:txBody>
      </p:sp>
      <p:sp>
        <p:nvSpPr>
          <p:cNvPr id="3" name="Pladsholder til indhold 2"/>
          <p:cNvSpPr>
            <a:spLocks noGrp="1"/>
          </p:cNvSpPr>
          <p:nvPr>
            <p:ph idx="1"/>
          </p:nvPr>
        </p:nvSpPr>
        <p:spPr>
          <a:xfrm>
            <a:off x="186747" y="2656622"/>
            <a:ext cx="10515600" cy="4351338"/>
          </a:xfrm>
        </p:spPr>
        <p:txBody>
          <a:bodyPr/>
          <a:lstStyle/>
          <a:p>
            <a:pPr marL="0" indent="0" fontAlgn="base">
              <a:buNone/>
            </a:pPr>
            <a:r>
              <a:rPr lang="da-DK" dirty="0"/>
              <a:t>”Bag ethvert problem ligger der en frustreret drøm” </a:t>
            </a:r>
          </a:p>
          <a:p>
            <a:pPr marL="0" indent="0" fontAlgn="base">
              <a:buNone/>
            </a:pPr>
            <a:endParaRPr lang="da-DK" dirty="0"/>
          </a:p>
        </p:txBody>
      </p:sp>
      <p:pic>
        <p:nvPicPr>
          <p:cNvPr id="4" name="Billede 3"/>
          <p:cNvPicPr>
            <a:picLocks noChangeAspect="1"/>
          </p:cNvPicPr>
          <p:nvPr/>
        </p:nvPicPr>
        <p:blipFill>
          <a:blip r:embed="rId3"/>
          <a:stretch>
            <a:fillRect/>
          </a:stretch>
        </p:blipFill>
        <p:spPr>
          <a:xfrm>
            <a:off x="7638859" y="3244786"/>
            <a:ext cx="3714941" cy="2476627"/>
          </a:xfrm>
          <a:prstGeom prst="rect">
            <a:avLst/>
          </a:prstGeom>
        </p:spPr>
      </p:pic>
      <p:sp>
        <p:nvSpPr>
          <p:cNvPr id="5" name="Rektangel 4"/>
          <p:cNvSpPr/>
          <p:nvPr/>
        </p:nvSpPr>
        <p:spPr>
          <a:xfrm>
            <a:off x="577519" y="3631962"/>
            <a:ext cx="6420182" cy="1200329"/>
          </a:xfrm>
          <a:prstGeom prst="rect">
            <a:avLst/>
          </a:prstGeom>
        </p:spPr>
        <p:txBody>
          <a:bodyPr wrap="square">
            <a:spAutoFit/>
          </a:bodyPr>
          <a:lstStyle/>
          <a:p>
            <a:r>
              <a:rPr lang="da-DK" b="0" i="0" dirty="0">
                <a:solidFill>
                  <a:srgbClr val="000000"/>
                </a:solidFill>
                <a:effectLst/>
                <a:latin typeface="Didact Gothic"/>
              </a:rPr>
              <a:t>Podcast om at holde forældresamtaler i dagtilbud og skole</a:t>
            </a:r>
          </a:p>
          <a:p>
            <a:endParaRPr lang="da-DK" b="0" i="0" dirty="0">
              <a:solidFill>
                <a:srgbClr val="000000"/>
              </a:solidFill>
              <a:effectLst/>
              <a:latin typeface="Didact Gothic"/>
            </a:endParaRPr>
          </a:p>
          <a:p>
            <a:r>
              <a:rPr lang="da-DK" dirty="0">
                <a:hlinkClick r:id="rId4"/>
              </a:rPr>
              <a:t>https://open.spotify.com/episode/4EqopsFyYouddYlBzx6PpJ?si=8dwARdFlRw2q41RK-Ukc8A&amp;nd=1&amp;dlsi=5af698b507734e9c</a:t>
            </a:r>
            <a:r>
              <a:rPr lang="da-DK" dirty="0"/>
              <a:t> </a:t>
            </a:r>
          </a:p>
        </p:txBody>
      </p:sp>
      <p:pic>
        <p:nvPicPr>
          <p:cNvPr id="6" name="Billede 5" descr="Logo Roskilde Kommune">
            <a:extLst>
              <a:ext uri="{FF2B5EF4-FFF2-40B4-BE49-F238E27FC236}">
                <a16:creationId xmlns:a16="http://schemas.microsoft.com/office/drawing/2014/main" id="{A8509602-F919-46F5-B878-B6FC9B365743}"/>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10702347" y="6280640"/>
            <a:ext cx="1390650" cy="503555"/>
          </a:xfrm>
          <a:prstGeom prst="rect">
            <a:avLst/>
          </a:prstGeom>
        </p:spPr>
      </p:pic>
      <p:pic>
        <p:nvPicPr>
          <p:cNvPr id="7" name="Billed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1487" y="109511"/>
            <a:ext cx="11634074" cy="1211383"/>
          </a:xfrm>
          <a:prstGeom prst="rect">
            <a:avLst/>
          </a:prstGeom>
        </p:spPr>
      </p:pic>
    </p:spTree>
    <p:extLst>
      <p:ext uri="{BB962C8B-B14F-4D97-AF65-F5344CB8AC3E}">
        <p14:creationId xmlns:p14="http://schemas.microsoft.com/office/powerpoint/2010/main" val="3157533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08382" y="3565525"/>
            <a:ext cx="10515600" cy="1325563"/>
          </a:xfrm>
        </p:spPr>
        <p:txBody>
          <a:bodyPr>
            <a:normAutofit fontScale="90000"/>
          </a:bodyPr>
          <a:lstStyle/>
          <a:p>
            <a:r>
              <a:rPr lang="da-DK" dirty="0"/>
              <a:t>Gruppearbejde – </a:t>
            </a:r>
            <a:r>
              <a:rPr lang="da-DK"/>
              <a:t>den omsorgsfulde </a:t>
            </a:r>
            <a:r>
              <a:rPr lang="da-DK" dirty="0"/>
              <a:t>samtale</a:t>
            </a:r>
            <a:br>
              <a:rPr lang="da-DK" dirty="0"/>
            </a:br>
            <a:r>
              <a:rPr lang="da-DK" dirty="0"/>
              <a:t>Grupperne tager udgangspunkt i konkrete cases samt refleksionsspørgsmål</a:t>
            </a:r>
            <a:br>
              <a:rPr lang="da-DK" dirty="0"/>
            </a:br>
            <a:br>
              <a:rPr lang="da-DK" dirty="0"/>
            </a:br>
            <a:r>
              <a:rPr lang="da-DK" b="1" dirty="0"/>
              <a:t>Opsamling i plenum (5–10 min)</a:t>
            </a:r>
            <a:br>
              <a:rPr lang="da-DK" b="1" dirty="0"/>
            </a:br>
            <a:r>
              <a:rPr lang="da-DK" dirty="0"/>
              <a:t>Grupperne deler en vigtig erkendelse eller et dilemma.</a:t>
            </a:r>
            <a:br>
              <a:rPr lang="da-DK" dirty="0"/>
            </a:br>
            <a:endParaRPr lang="da-DK" dirty="0"/>
          </a:p>
        </p:txBody>
      </p:sp>
      <p:pic>
        <p:nvPicPr>
          <p:cNvPr id="4" name="Billed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658" y="98423"/>
            <a:ext cx="11634074" cy="1211383"/>
          </a:xfrm>
          <a:prstGeom prst="rect">
            <a:avLst/>
          </a:prstGeom>
        </p:spPr>
      </p:pic>
      <p:pic>
        <p:nvPicPr>
          <p:cNvPr id="5" name="Billede 4" descr="Logo Roskilde Kommune">
            <a:extLst>
              <a:ext uri="{FF2B5EF4-FFF2-40B4-BE49-F238E27FC236}">
                <a16:creationId xmlns:a16="http://schemas.microsoft.com/office/drawing/2014/main" id="{A8509602-F919-46F5-B878-B6FC9B36574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0702347" y="6280640"/>
            <a:ext cx="1390650" cy="503555"/>
          </a:xfrm>
          <a:prstGeom prst="rect">
            <a:avLst/>
          </a:prstGeom>
        </p:spPr>
      </p:pic>
    </p:spTree>
    <p:extLst>
      <p:ext uri="{BB962C8B-B14F-4D97-AF65-F5344CB8AC3E}">
        <p14:creationId xmlns:p14="http://schemas.microsoft.com/office/powerpoint/2010/main" val="18337674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07165" y="2869786"/>
            <a:ext cx="10515600" cy="1325563"/>
          </a:xfrm>
        </p:spPr>
        <p:txBody>
          <a:bodyPr>
            <a:normAutofit fontScale="90000"/>
          </a:bodyPr>
          <a:lstStyle/>
          <a:p>
            <a:br>
              <a:rPr lang="da-DK" dirty="0"/>
            </a:br>
            <a:r>
              <a:rPr lang="da-DK" dirty="0"/>
              <a:t>Fælles opsamling og drøftelse af, hvordan der kan arbejdes videre med dette i egen praksis</a:t>
            </a:r>
            <a:br>
              <a:rPr lang="da-DK" dirty="0"/>
            </a:br>
            <a:endParaRPr lang="da-DK" dirty="0"/>
          </a:p>
        </p:txBody>
      </p:sp>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885" y="167996"/>
            <a:ext cx="11634074" cy="1211383"/>
          </a:xfrm>
          <a:prstGeom prst="rect">
            <a:avLst/>
          </a:prstGeom>
        </p:spPr>
      </p:pic>
      <p:pic>
        <p:nvPicPr>
          <p:cNvPr id="5" name="Billede 4" descr="Logo Roskilde Kommune">
            <a:extLst>
              <a:ext uri="{FF2B5EF4-FFF2-40B4-BE49-F238E27FC236}">
                <a16:creationId xmlns:a16="http://schemas.microsoft.com/office/drawing/2014/main" id="{A8509602-F919-46F5-B878-B6FC9B365743}"/>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0702347" y="6280640"/>
            <a:ext cx="1390650" cy="503555"/>
          </a:xfrm>
          <a:prstGeom prst="rect">
            <a:avLst/>
          </a:prstGeom>
        </p:spPr>
      </p:pic>
    </p:spTree>
    <p:extLst>
      <p:ext uri="{BB962C8B-B14F-4D97-AF65-F5344CB8AC3E}">
        <p14:creationId xmlns:p14="http://schemas.microsoft.com/office/powerpoint/2010/main" val="2099068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84200" y="1508125"/>
            <a:ext cx="10515600" cy="1325563"/>
          </a:xfrm>
        </p:spPr>
        <p:txBody>
          <a:bodyPr/>
          <a:lstStyle/>
          <a:p>
            <a:r>
              <a:rPr lang="da-DK" b="1" dirty="0">
                <a:latin typeface="+mn-lt"/>
              </a:rPr>
              <a:t>Formål</a:t>
            </a:r>
            <a:r>
              <a:rPr lang="da-DK" dirty="0">
                <a:latin typeface="+mn-lt"/>
              </a:rPr>
              <a:t> </a:t>
            </a:r>
          </a:p>
        </p:txBody>
      </p:sp>
      <p:sp>
        <p:nvSpPr>
          <p:cNvPr id="3" name="Pladsholder til indhold 2"/>
          <p:cNvSpPr>
            <a:spLocks noGrp="1"/>
          </p:cNvSpPr>
          <p:nvPr>
            <p:ph idx="1"/>
          </p:nvPr>
        </p:nvSpPr>
        <p:spPr>
          <a:xfrm>
            <a:off x="673100" y="2833688"/>
            <a:ext cx="10515600" cy="2278062"/>
          </a:xfrm>
        </p:spPr>
        <p:txBody>
          <a:bodyPr/>
          <a:lstStyle/>
          <a:p>
            <a:pPr marL="0" lvl="0" indent="0">
              <a:buNone/>
            </a:pPr>
            <a:r>
              <a:rPr lang="da-DK" dirty="0"/>
              <a:t>At skabe fælles forståelse, faglig refleksion og sikre tidlig, relevant indsats i børns og unges liv.</a:t>
            </a:r>
          </a:p>
        </p:txBody>
      </p:sp>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172" y="239652"/>
            <a:ext cx="11634074" cy="1211383"/>
          </a:xfrm>
          <a:prstGeom prst="rect">
            <a:avLst/>
          </a:prstGeom>
        </p:spPr>
      </p:pic>
      <p:pic>
        <p:nvPicPr>
          <p:cNvPr id="5" name="Billed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698" y="3015379"/>
            <a:ext cx="4002314" cy="3444963"/>
          </a:xfrm>
          <a:prstGeom prst="rect">
            <a:avLst/>
          </a:prstGeom>
        </p:spPr>
      </p:pic>
      <p:pic>
        <p:nvPicPr>
          <p:cNvPr id="6" name="Billede 5" descr="Logo Roskilde Kommune">
            <a:extLst>
              <a:ext uri="{FF2B5EF4-FFF2-40B4-BE49-F238E27FC236}">
                <a16:creationId xmlns:a16="http://schemas.microsoft.com/office/drawing/2014/main" id="{A8509602-F919-46F5-B878-B6FC9B36574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0702347" y="6280640"/>
            <a:ext cx="1390650" cy="503555"/>
          </a:xfrm>
          <a:prstGeom prst="rect">
            <a:avLst/>
          </a:prstGeom>
        </p:spPr>
      </p:pic>
    </p:spTree>
    <p:extLst>
      <p:ext uri="{BB962C8B-B14F-4D97-AF65-F5344CB8AC3E}">
        <p14:creationId xmlns:p14="http://schemas.microsoft.com/office/powerpoint/2010/main" val="377178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94177" y="2014918"/>
            <a:ext cx="10515600" cy="4207858"/>
          </a:xfrm>
        </p:spPr>
        <p:txBody>
          <a:bodyPr>
            <a:normAutofit fontScale="90000"/>
          </a:bodyPr>
          <a:lstStyle/>
          <a:p>
            <a:r>
              <a:rPr lang="da-DK" b="1" dirty="0">
                <a:latin typeface="+mn-lt"/>
              </a:rPr>
              <a:t>Indhold på dagen</a:t>
            </a:r>
            <a:br>
              <a:rPr lang="da-DK" dirty="0">
                <a:latin typeface="+mn-lt"/>
              </a:rPr>
            </a:br>
            <a:br>
              <a:rPr lang="da-DK" dirty="0"/>
            </a:br>
            <a:r>
              <a:rPr lang="da-DK" sz="2700" dirty="0"/>
              <a:t>Kort oplæg om Roskilde modellen, tidlig indsats og trivsel</a:t>
            </a:r>
            <a:br>
              <a:rPr lang="da-DK" sz="2700" dirty="0"/>
            </a:br>
            <a:br>
              <a:rPr lang="da-DK" sz="2700" dirty="0"/>
            </a:br>
            <a:r>
              <a:rPr lang="da-DK" sz="2700" dirty="0"/>
              <a:t>Gruppearbejde med fokus på; Hvordan opdager vi mistrivsel, og hvad gør vi?</a:t>
            </a:r>
            <a:br>
              <a:rPr lang="da-DK" sz="2700" dirty="0"/>
            </a:br>
            <a:br>
              <a:rPr lang="da-DK" sz="2700" dirty="0"/>
            </a:br>
            <a:r>
              <a:rPr lang="da-DK" sz="2700" dirty="0"/>
              <a:t>Kort oplæg om forældreinddragelse og barnets stemme</a:t>
            </a:r>
            <a:br>
              <a:rPr lang="da-DK" sz="2700" dirty="0"/>
            </a:br>
            <a:br>
              <a:rPr lang="da-DK" sz="2700" dirty="0"/>
            </a:br>
            <a:r>
              <a:rPr lang="da-DK" sz="2700" dirty="0"/>
              <a:t>Gruppearbejde – Samtalen med forældre og barn</a:t>
            </a:r>
            <a:br>
              <a:rPr lang="da-DK" sz="2700" dirty="0"/>
            </a:br>
            <a:br>
              <a:rPr lang="da-DK" sz="2700" dirty="0"/>
            </a:br>
            <a:r>
              <a:rPr lang="da-DK" sz="2700" dirty="0"/>
              <a:t>Fælles opsamling</a:t>
            </a:r>
            <a:br>
              <a:rPr lang="da-DK" dirty="0"/>
            </a:br>
            <a:endParaRPr lang="da-DK" dirty="0"/>
          </a:p>
        </p:txBody>
      </p:sp>
      <p:pic>
        <p:nvPicPr>
          <p:cNvPr id="5" name="Billed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661" y="261817"/>
            <a:ext cx="11634074" cy="1211383"/>
          </a:xfrm>
          <a:prstGeom prst="rect">
            <a:avLst/>
          </a:prstGeom>
        </p:spPr>
      </p:pic>
      <p:pic>
        <p:nvPicPr>
          <p:cNvPr id="7" name="Billed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6488" y="1497330"/>
            <a:ext cx="4211590" cy="4006702"/>
          </a:xfrm>
          <a:prstGeom prst="rect">
            <a:avLst/>
          </a:prstGeom>
        </p:spPr>
      </p:pic>
      <p:pic>
        <p:nvPicPr>
          <p:cNvPr id="6" name="Billede 5" descr="Logo Roskilde Kommune">
            <a:extLst>
              <a:ext uri="{FF2B5EF4-FFF2-40B4-BE49-F238E27FC236}">
                <a16:creationId xmlns:a16="http://schemas.microsoft.com/office/drawing/2014/main" id="{A8509602-F919-46F5-B878-B6FC9B36574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0702347" y="6280640"/>
            <a:ext cx="1390650" cy="503555"/>
          </a:xfrm>
          <a:prstGeom prst="rect">
            <a:avLst/>
          </a:prstGeom>
        </p:spPr>
      </p:pic>
    </p:spTree>
    <p:extLst>
      <p:ext uri="{BB962C8B-B14F-4D97-AF65-F5344CB8AC3E}">
        <p14:creationId xmlns:p14="http://schemas.microsoft.com/office/powerpoint/2010/main" val="1150443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p:cNvSpPr>
            <a:spLocks noGrp="1"/>
          </p:cNvSpPr>
          <p:nvPr>
            <p:ph idx="1"/>
          </p:nvPr>
        </p:nvSpPr>
        <p:spPr>
          <a:xfrm>
            <a:off x="407504" y="1825625"/>
            <a:ext cx="10946296" cy="4351338"/>
          </a:xfrm>
        </p:spPr>
        <p:txBody>
          <a:bodyPr/>
          <a:lstStyle/>
          <a:p>
            <a:pPr marL="0" indent="0">
              <a:buNone/>
            </a:pPr>
            <a:r>
              <a:rPr lang="da-DK" b="1" dirty="0"/>
              <a:t>Individuel refleksion (5 min)</a:t>
            </a:r>
          </a:p>
          <a:p>
            <a:pPr marL="0" indent="0">
              <a:buNone/>
            </a:pPr>
            <a:br>
              <a:rPr lang="da-DK" dirty="0"/>
            </a:br>
            <a:r>
              <a:rPr lang="da-DK" i="1" dirty="0"/>
              <a:t>"Hvornår blev du sidst bekymret for et barn eller en ung?"</a:t>
            </a:r>
            <a:endParaRPr lang="da-DK" dirty="0"/>
          </a:p>
          <a:p>
            <a:pPr marL="0" indent="0">
              <a:buNone/>
            </a:pPr>
            <a:r>
              <a:rPr lang="da-DK" i="1" dirty="0"/>
              <a:t>	- "Hvad gjorde du – og hvad undlod du at gøre?"</a:t>
            </a:r>
            <a:endParaRPr lang="da-DK" dirty="0"/>
          </a:p>
          <a:p>
            <a:pPr marL="0" indent="0">
              <a:buNone/>
            </a:pPr>
            <a:r>
              <a:rPr lang="da-DK" i="1" dirty="0"/>
              <a:t>	- "Hvad var svært, og hvad hjalp dig?"</a:t>
            </a:r>
            <a:endParaRPr lang="da-DK" dirty="0"/>
          </a:p>
        </p:txBody>
      </p:sp>
      <p:pic>
        <p:nvPicPr>
          <p:cNvPr id="4" name="Billed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963" y="271756"/>
            <a:ext cx="11634074" cy="1211383"/>
          </a:xfrm>
          <a:prstGeom prst="rect">
            <a:avLst/>
          </a:prstGeom>
        </p:spPr>
      </p:pic>
      <p:pic>
        <p:nvPicPr>
          <p:cNvPr id="5" name="Billede 4" descr="Logo Roskilde Kommune">
            <a:extLst>
              <a:ext uri="{FF2B5EF4-FFF2-40B4-BE49-F238E27FC236}">
                <a16:creationId xmlns:a16="http://schemas.microsoft.com/office/drawing/2014/main" id="{A8509602-F919-46F5-B878-B6FC9B36574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0702347" y="6280640"/>
            <a:ext cx="1390650" cy="503555"/>
          </a:xfrm>
          <a:prstGeom prst="rect">
            <a:avLst/>
          </a:prstGeom>
        </p:spPr>
      </p:pic>
    </p:spTree>
    <p:extLst>
      <p:ext uri="{BB962C8B-B14F-4D97-AF65-F5344CB8AC3E}">
        <p14:creationId xmlns:p14="http://schemas.microsoft.com/office/powerpoint/2010/main" val="148607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idefod 1"/>
          <p:cNvSpPr>
            <a:spLocks noGrp="1"/>
          </p:cNvSpPr>
          <p:nvPr>
            <p:ph type="ftr" sz="quarter" idx="11"/>
          </p:nvPr>
        </p:nvSpPr>
        <p:spPr/>
        <p:txBody>
          <a:bodyPr/>
          <a:lstStyle/>
          <a:p>
            <a:r>
              <a:rPr lang="da-DK" dirty="0"/>
              <a:t>Roskildemodellen</a:t>
            </a:r>
          </a:p>
        </p:txBody>
      </p:sp>
      <p:sp>
        <p:nvSpPr>
          <p:cNvPr id="3" name="Pladsholder til slidenummer 2"/>
          <p:cNvSpPr>
            <a:spLocks noGrp="1"/>
          </p:cNvSpPr>
          <p:nvPr>
            <p:ph type="sldNum" sz="quarter" idx="12"/>
          </p:nvPr>
        </p:nvSpPr>
        <p:spPr/>
        <p:txBody>
          <a:bodyPr/>
          <a:lstStyle/>
          <a:p>
            <a:fld id="{66DE51B6-4601-4B1E-982C-CCE92A5F69C3}" type="slidenum">
              <a:rPr lang="da-DK" smtClean="0"/>
              <a:t>5</a:t>
            </a:fld>
            <a:endParaRPr lang="da-DK" dirty="0"/>
          </a:p>
        </p:txBody>
      </p:sp>
      <p:sp>
        <p:nvSpPr>
          <p:cNvPr id="5" name="Rektangel 4"/>
          <p:cNvSpPr/>
          <p:nvPr/>
        </p:nvSpPr>
        <p:spPr>
          <a:xfrm>
            <a:off x="1644073" y="3713018"/>
            <a:ext cx="9199418" cy="120072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da-DK" dirty="0"/>
              <a:t>Du kan finde Roskilde modellen her: </a:t>
            </a:r>
            <a:r>
              <a:rPr lang="da-DK" dirty="0">
                <a:hlinkClick r:id="rId3"/>
              </a:rPr>
              <a:t>https://www.roskildemodellen.dk/</a:t>
            </a:r>
            <a:r>
              <a:rPr lang="da-DK" dirty="0"/>
              <a:t> </a:t>
            </a:r>
          </a:p>
        </p:txBody>
      </p:sp>
      <p:sp>
        <p:nvSpPr>
          <p:cNvPr id="7" name="Undertitel 5"/>
          <p:cNvSpPr txBox="1">
            <a:spLocks/>
          </p:cNvSpPr>
          <p:nvPr/>
        </p:nvSpPr>
        <p:spPr>
          <a:xfrm>
            <a:off x="1032362" y="5152231"/>
            <a:ext cx="8546544" cy="7921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2700" b="1" dirty="0"/>
              <a:t>Kort om Roskilde modellen</a:t>
            </a:r>
          </a:p>
        </p:txBody>
      </p:sp>
      <p:pic>
        <p:nvPicPr>
          <p:cNvPr id="8" name="Billede 7" descr="Logo Roskilde Kommune">
            <a:extLst>
              <a:ext uri="{FF2B5EF4-FFF2-40B4-BE49-F238E27FC236}">
                <a16:creationId xmlns:a16="http://schemas.microsoft.com/office/drawing/2014/main" id="{A8509602-F919-46F5-B878-B6FC9B36574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0702347" y="6280640"/>
            <a:ext cx="1390650" cy="503555"/>
          </a:xfrm>
          <a:prstGeom prst="rect">
            <a:avLst/>
          </a:prstGeom>
        </p:spPr>
      </p:pic>
      <p:pic>
        <p:nvPicPr>
          <p:cNvPr id="9" name="Billed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734" y="105217"/>
            <a:ext cx="11634074" cy="1211383"/>
          </a:xfrm>
          <a:prstGeom prst="rect">
            <a:avLst/>
          </a:prstGeom>
        </p:spPr>
      </p:pic>
      <p:pic>
        <p:nvPicPr>
          <p:cNvPr id="10" name="Billede 9"/>
          <p:cNvPicPr>
            <a:picLocks noChangeAspect="1"/>
          </p:cNvPicPr>
          <p:nvPr/>
        </p:nvPicPr>
        <p:blipFill>
          <a:blip r:embed="rId6"/>
          <a:stretch>
            <a:fillRect/>
          </a:stretch>
        </p:blipFill>
        <p:spPr>
          <a:xfrm>
            <a:off x="877760" y="1759008"/>
            <a:ext cx="10436479" cy="1916155"/>
          </a:xfrm>
          <a:prstGeom prst="rect">
            <a:avLst/>
          </a:prstGeom>
        </p:spPr>
      </p:pic>
    </p:spTree>
    <p:extLst>
      <p:ext uri="{BB962C8B-B14F-4D97-AF65-F5344CB8AC3E}">
        <p14:creationId xmlns:p14="http://schemas.microsoft.com/office/powerpoint/2010/main" val="616021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710872" y="1398958"/>
            <a:ext cx="6393873" cy="955532"/>
          </a:xfrm>
        </p:spPr>
        <p:txBody>
          <a:bodyPr>
            <a:normAutofit fontScale="90000"/>
          </a:bodyPr>
          <a:lstStyle/>
          <a:p>
            <a:r>
              <a:rPr lang="da-DK" b="1" dirty="0">
                <a:latin typeface="+mn-lt"/>
              </a:rPr>
              <a:t>Hvad er Roskildemodellen?</a:t>
            </a:r>
          </a:p>
        </p:txBody>
      </p:sp>
      <p:sp>
        <p:nvSpPr>
          <p:cNvPr id="4" name="Pladsholder til sidefod 3"/>
          <p:cNvSpPr>
            <a:spLocks noGrp="1"/>
          </p:cNvSpPr>
          <p:nvPr>
            <p:ph type="ftr" sz="quarter" idx="11"/>
          </p:nvPr>
        </p:nvSpPr>
        <p:spPr/>
        <p:txBody>
          <a:bodyPr/>
          <a:lstStyle/>
          <a:p>
            <a:r>
              <a:rPr lang="da-DK" dirty="0"/>
              <a:t>Roskildemodellen</a:t>
            </a:r>
          </a:p>
        </p:txBody>
      </p:sp>
      <p:sp>
        <p:nvSpPr>
          <p:cNvPr id="5" name="Pladsholder til slidenummer 4"/>
          <p:cNvSpPr>
            <a:spLocks noGrp="1"/>
          </p:cNvSpPr>
          <p:nvPr>
            <p:ph type="sldNum" sz="quarter" idx="12"/>
          </p:nvPr>
        </p:nvSpPr>
        <p:spPr/>
        <p:txBody>
          <a:bodyPr/>
          <a:lstStyle/>
          <a:p>
            <a:fld id="{86514068-1FDC-406F-8DC9-A3ED74E5E153}" type="slidenum">
              <a:rPr lang="da-DK" smtClean="0"/>
              <a:t>6</a:t>
            </a:fld>
            <a:endParaRPr lang="da-DK" dirty="0"/>
          </a:p>
        </p:txBody>
      </p:sp>
      <p:pic>
        <p:nvPicPr>
          <p:cNvPr id="7" name="Billede 6"/>
          <p:cNvPicPr>
            <a:picLocks noChangeAspect="1"/>
          </p:cNvPicPr>
          <p:nvPr/>
        </p:nvPicPr>
        <p:blipFill>
          <a:blip r:embed="rId3"/>
          <a:stretch>
            <a:fillRect/>
          </a:stretch>
        </p:blipFill>
        <p:spPr>
          <a:xfrm>
            <a:off x="7777019" y="4249136"/>
            <a:ext cx="3846544" cy="2472340"/>
          </a:xfrm>
          <a:prstGeom prst="rect">
            <a:avLst/>
          </a:prstGeom>
        </p:spPr>
      </p:pic>
      <p:pic>
        <p:nvPicPr>
          <p:cNvPr id="8" name="Billede 7" descr="Logo Roskilde Kommune">
            <a:extLst>
              <a:ext uri="{FF2B5EF4-FFF2-40B4-BE49-F238E27FC236}">
                <a16:creationId xmlns:a16="http://schemas.microsoft.com/office/drawing/2014/main" id="{A8509602-F919-46F5-B878-B6FC9B36574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0702347" y="6280640"/>
            <a:ext cx="1390650" cy="503555"/>
          </a:xfrm>
          <a:prstGeom prst="rect">
            <a:avLst/>
          </a:prstGeom>
        </p:spPr>
      </p:pic>
      <p:sp>
        <p:nvSpPr>
          <p:cNvPr id="10" name="Rektangel 9"/>
          <p:cNvSpPr/>
          <p:nvPr/>
        </p:nvSpPr>
        <p:spPr>
          <a:xfrm>
            <a:off x="238539" y="268357"/>
            <a:ext cx="1689652" cy="5864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9" name="Billed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734" y="105217"/>
            <a:ext cx="11634074" cy="1211383"/>
          </a:xfrm>
          <a:prstGeom prst="rect">
            <a:avLst/>
          </a:prstGeom>
        </p:spPr>
      </p:pic>
      <p:sp>
        <p:nvSpPr>
          <p:cNvPr id="3" name="Pladsholder til indhold 2"/>
          <p:cNvSpPr>
            <a:spLocks noGrp="1"/>
          </p:cNvSpPr>
          <p:nvPr>
            <p:ph idx="1"/>
          </p:nvPr>
        </p:nvSpPr>
        <p:spPr>
          <a:xfrm>
            <a:off x="206317" y="2392345"/>
            <a:ext cx="11402985" cy="4175125"/>
          </a:xfrm>
        </p:spPr>
        <p:txBody>
          <a:bodyPr/>
          <a:lstStyle/>
          <a:p>
            <a:pPr>
              <a:buFontTx/>
              <a:buChar char="-"/>
            </a:pPr>
            <a:r>
              <a:rPr lang="da-DK" dirty="0"/>
              <a:t>skal sikre, at der handles og iværksættes en tidlig og tværfaglig indsats</a:t>
            </a:r>
          </a:p>
          <a:p>
            <a:pPr>
              <a:buFontTx/>
              <a:buChar char="-"/>
            </a:pPr>
            <a:r>
              <a:rPr lang="da-DK" dirty="0"/>
              <a:t>skal sikre, at der sættes ind med den rette indsats på det rette tidspunkt </a:t>
            </a:r>
          </a:p>
          <a:p>
            <a:pPr marL="0" indent="0">
              <a:buNone/>
            </a:pPr>
            <a:endParaRPr lang="da-DK" b="1" dirty="0"/>
          </a:p>
          <a:p>
            <a:pPr marL="0" indent="0">
              <a:buNone/>
            </a:pPr>
            <a:r>
              <a:rPr lang="da-DK" b="1" dirty="0"/>
              <a:t>FILM </a:t>
            </a:r>
          </a:p>
          <a:p>
            <a:pPr marL="0" indent="0">
              <a:buNone/>
            </a:pPr>
            <a:r>
              <a:rPr lang="da-DK" sz="1800" b="1" dirty="0">
                <a:hlinkClick r:id="rId6"/>
              </a:rPr>
              <a:t>https://www.roskildemodellen.dk/mere-om-roskildemodellen/</a:t>
            </a:r>
            <a:r>
              <a:rPr lang="da-DK" sz="1800" b="1" dirty="0"/>
              <a:t> </a:t>
            </a:r>
          </a:p>
          <a:p>
            <a:pPr marL="0" indent="0">
              <a:buNone/>
            </a:pPr>
            <a:endParaRPr lang="da-DK" dirty="0"/>
          </a:p>
          <a:p>
            <a:pPr marL="0" indent="0">
              <a:buNone/>
            </a:pPr>
            <a:endParaRPr lang="da-DK" dirty="0"/>
          </a:p>
          <a:p>
            <a:pPr marL="0" indent="0">
              <a:buNone/>
            </a:pPr>
            <a:endParaRPr lang="da-DK" dirty="0"/>
          </a:p>
          <a:p>
            <a:pPr marL="0" indent="0">
              <a:buNone/>
            </a:pPr>
            <a:endParaRPr lang="da-DK" dirty="0"/>
          </a:p>
          <a:p>
            <a:pPr marL="0" indent="0">
              <a:buNone/>
            </a:pPr>
            <a:endParaRPr lang="da-DK" dirty="0"/>
          </a:p>
        </p:txBody>
      </p:sp>
    </p:spTree>
    <p:extLst>
      <p:ext uri="{BB962C8B-B14F-4D97-AF65-F5344CB8AC3E}">
        <p14:creationId xmlns:p14="http://schemas.microsoft.com/office/powerpoint/2010/main" val="1301111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ktangel 10"/>
          <p:cNvSpPr/>
          <p:nvPr/>
        </p:nvSpPr>
        <p:spPr>
          <a:xfrm>
            <a:off x="323273" y="5182611"/>
            <a:ext cx="914400" cy="153886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a-DK" dirty="0"/>
          </a:p>
        </p:txBody>
      </p:sp>
      <p:sp>
        <p:nvSpPr>
          <p:cNvPr id="10" name="Rektangel 9"/>
          <p:cNvSpPr/>
          <p:nvPr/>
        </p:nvSpPr>
        <p:spPr>
          <a:xfrm>
            <a:off x="323273" y="3317731"/>
            <a:ext cx="5080000" cy="18084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a-DK" dirty="0"/>
          </a:p>
        </p:txBody>
      </p:sp>
      <p:sp>
        <p:nvSpPr>
          <p:cNvPr id="9" name="Rektangel 8"/>
          <p:cNvSpPr/>
          <p:nvPr/>
        </p:nvSpPr>
        <p:spPr>
          <a:xfrm>
            <a:off x="323273" y="1385455"/>
            <a:ext cx="3472872" cy="179185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a-DK" dirty="0"/>
          </a:p>
        </p:txBody>
      </p:sp>
      <p:sp>
        <p:nvSpPr>
          <p:cNvPr id="2" name="Titel 1"/>
          <p:cNvSpPr>
            <a:spLocks noGrp="1"/>
          </p:cNvSpPr>
          <p:nvPr>
            <p:ph type="title"/>
          </p:nvPr>
        </p:nvSpPr>
        <p:spPr>
          <a:xfrm>
            <a:off x="1577397" y="104776"/>
            <a:ext cx="10515600" cy="922626"/>
          </a:xfrm>
        </p:spPr>
        <p:txBody>
          <a:bodyPr>
            <a:normAutofit/>
          </a:bodyPr>
          <a:lstStyle/>
          <a:p>
            <a:r>
              <a:rPr lang="da-DK" sz="3600" b="1" dirty="0">
                <a:latin typeface="+mn-lt"/>
              </a:rPr>
              <a:t>Centrale roller til understøttelse af Roskildemodellen </a:t>
            </a:r>
          </a:p>
        </p:txBody>
      </p:sp>
      <p:sp>
        <p:nvSpPr>
          <p:cNvPr id="3" name="Pladsholder til indhold 2"/>
          <p:cNvSpPr>
            <a:spLocks noGrp="1"/>
          </p:cNvSpPr>
          <p:nvPr>
            <p:ph idx="1"/>
          </p:nvPr>
        </p:nvSpPr>
        <p:spPr>
          <a:xfrm>
            <a:off x="394507" y="1465119"/>
            <a:ext cx="11402985" cy="4175125"/>
          </a:xfrm>
        </p:spPr>
        <p:txBody>
          <a:bodyPr>
            <a:normAutofit fontScale="77500" lnSpcReduction="20000"/>
          </a:bodyPr>
          <a:lstStyle/>
          <a:p>
            <a:pPr marL="0" indent="0">
              <a:buNone/>
            </a:pPr>
            <a:r>
              <a:rPr lang="da-DK" sz="2600" b="1" dirty="0"/>
              <a:t>Ambassadører</a:t>
            </a:r>
          </a:p>
          <a:p>
            <a:pPr>
              <a:lnSpc>
                <a:spcPct val="150000"/>
              </a:lnSpc>
            </a:pPr>
            <a:r>
              <a:rPr lang="da-DK" sz="1900" dirty="0"/>
              <a:t>Medarbejdere i PPR </a:t>
            </a:r>
          </a:p>
          <a:p>
            <a:pPr>
              <a:lnSpc>
                <a:spcPct val="150000"/>
              </a:lnSpc>
            </a:pPr>
            <a:r>
              <a:rPr lang="da-DK" sz="1900" dirty="0"/>
              <a:t>Medarbejdere i Børn og Unge</a:t>
            </a:r>
          </a:p>
          <a:p>
            <a:pPr>
              <a:lnSpc>
                <a:spcPct val="150000"/>
              </a:lnSpc>
            </a:pPr>
            <a:r>
              <a:rPr lang="da-DK" sz="1900" dirty="0"/>
              <a:t>Konsulenter i Dagtilbud og Skole</a:t>
            </a:r>
          </a:p>
          <a:p>
            <a:pPr lvl="1"/>
            <a:endParaRPr lang="da-DK" dirty="0"/>
          </a:p>
          <a:p>
            <a:pPr marL="0" indent="0">
              <a:buNone/>
            </a:pPr>
            <a:r>
              <a:rPr lang="da-DK" sz="2200" b="1" dirty="0"/>
              <a:t>Nøglepersoner </a:t>
            </a:r>
          </a:p>
          <a:p>
            <a:pPr>
              <a:lnSpc>
                <a:spcPct val="150000"/>
              </a:lnSpc>
            </a:pPr>
            <a:r>
              <a:rPr lang="da-DK" sz="1700" dirty="0"/>
              <a:t>Medarbejdere på skoler/SFO, i klub og dagtilbud </a:t>
            </a:r>
          </a:p>
          <a:p>
            <a:pPr>
              <a:lnSpc>
                <a:spcPct val="150000"/>
              </a:lnSpc>
            </a:pPr>
            <a:r>
              <a:rPr lang="da-DK" sz="1700" dirty="0"/>
              <a:t>Primært afdelingsledere, koordinatorer, vejledere, faglige fyrtårne mv. </a:t>
            </a:r>
          </a:p>
          <a:p>
            <a:pPr>
              <a:lnSpc>
                <a:spcPct val="150000"/>
              </a:lnSpc>
            </a:pPr>
            <a:r>
              <a:rPr lang="da-DK" sz="1700" dirty="0"/>
              <a:t>Medarbejdere i sundhedsplejen</a:t>
            </a:r>
          </a:p>
          <a:p>
            <a:pPr marL="0" indent="0">
              <a:buNone/>
            </a:pPr>
            <a:endParaRPr lang="da-DK" dirty="0"/>
          </a:p>
          <a:p>
            <a:pPr marL="0" indent="0">
              <a:buNone/>
            </a:pPr>
            <a:r>
              <a:rPr lang="da-DK" sz="2200" b="1" dirty="0"/>
              <a:t>Ledelse  </a:t>
            </a:r>
          </a:p>
          <a:p>
            <a:endParaRPr lang="da-DK" dirty="0"/>
          </a:p>
        </p:txBody>
      </p:sp>
      <p:sp>
        <p:nvSpPr>
          <p:cNvPr id="4" name="Pladsholder til sidefod 3"/>
          <p:cNvSpPr>
            <a:spLocks noGrp="1"/>
          </p:cNvSpPr>
          <p:nvPr>
            <p:ph type="ftr" sz="quarter" idx="11"/>
          </p:nvPr>
        </p:nvSpPr>
        <p:spPr/>
        <p:txBody>
          <a:bodyPr/>
          <a:lstStyle/>
          <a:p>
            <a:r>
              <a:rPr lang="da-DK" dirty="0"/>
              <a:t>Roskildemodellen</a:t>
            </a:r>
          </a:p>
        </p:txBody>
      </p:sp>
      <p:sp>
        <p:nvSpPr>
          <p:cNvPr id="5" name="Pladsholder til slidenummer 4"/>
          <p:cNvSpPr>
            <a:spLocks noGrp="1"/>
          </p:cNvSpPr>
          <p:nvPr>
            <p:ph type="sldNum" sz="quarter" idx="12"/>
          </p:nvPr>
        </p:nvSpPr>
        <p:spPr/>
        <p:txBody>
          <a:bodyPr/>
          <a:lstStyle/>
          <a:p>
            <a:fld id="{86514068-1FDC-406F-8DC9-A3ED74E5E153}" type="slidenum">
              <a:rPr lang="da-DK" smtClean="0"/>
              <a:t>7</a:t>
            </a:fld>
            <a:endParaRPr lang="da-DK" dirty="0"/>
          </a:p>
        </p:txBody>
      </p:sp>
      <p:sp>
        <p:nvSpPr>
          <p:cNvPr id="6" name="Rektangel 5"/>
          <p:cNvSpPr/>
          <p:nvPr/>
        </p:nvSpPr>
        <p:spPr>
          <a:xfrm>
            <a:off x="4038599" y="1385456"/>
            <a:ext cx="7393709" cy="179185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pPr>
            <a:r>
              <a:rPr lang="da-DK" sz="1200" b="1" dirty="0"/>
              <a:t>Ambassadørens opgave:</a:t>
            </a:r>
          </a:p>
          <a:p>
            <a:pPr>
              <a:lnSpc>
                <a:spcPct val="150000"/>
              </a:lnSpc>
            </a:pPr>
            <a:r>
              <a:rPr lang="da-DK" sz="1000" dirty="0"/>
              <a:t>Skal have et dybdegående kendskab til Roskildemodellen og i praksis henvise til den, og selv anvende den systematisk på fx fokusteammøder.</a:t>
            </a:r>
          </a:p>
          <a:p>
            <a:pPr>
              <a:lnSpc>
                <a:spcPct val="150000"/>
              </a:lnSpc>
            </a:pPr>
            <a:r>
              <a:rPr lang="da-DK" sz="1000" dirty="0"/>
              <a:t>Det er ambassadørernes opgave at understøtte, at Roskildemodellen anvendes systematisk i alle dagtilbud og skoler. </a:t>
            </a:r>
          </a:p>
          <a:p>
            <a:pPr>
              <a:lnSpc>
                <a:spcPct val="150000"/>
              </a:lnSpc>
            </a:pPr>
            <a:r>
              <a:rPr lang="da-DK" sz="1000" dirty="0"/>
              <a:t>Ambassadørens opgave løses i samarbejde med ledelsen og nøglepersonerne </a:t>
            </a:r>
          </a:p>
          <a:p>
            <a:pPr>
              <a:lnSpc>
                <a:spcPct val="150000"/>
              </a:lnSpc>
            </a:pPr>
            <a:r>
              <a:rPr lang="da-DK" sz="1000" dirty="0"/>
              <a:t>Ambassadørerne skal via deres repræsentant i Roskildemodelgruppen understøtte og hjælpe med videreudvikling og vedligehold af Roskildemodellen</a:t>
            </a:r>
          </a:p>
          <a:p>
            <a:pPr algn="ctr"/>
            <a:endParaRPr lang="da-DK" dirty="0"/>
          </a:p>
        </p:txBody>
      </p:sp>
      <p:sp>
        <p:nvSpPr>
          <p:cNvPr id="7" name="Rektangel 6"/>
          <p:cNvSpPr/>
          <p:nvPr/>
        </p:nvSpPr>
        <p:spPr>
          <a:xfrm>
            <a:off x="5514108" y="3317731"/>
            <a:ext cx="5918200" cy="18084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pPr>
            <a:r>
              <a:rPr lang="da-DK" sz="1200" b="1" dirty="0"/>
              <a:t>Nøglepersonens opgave:</a:t>
            </a:r>
          </a:p>
          <a:p>
            <a:pPr>
              <a:lnSpc>
                <a:spcPct val="150000"/>
              </a:lnSpc>
            </a:pPr>
            <a:r>
              <a:rPr lang="da-DK" sz="1000" dirty="0"/>
              <a:t>Sammen med ledelsen implementere Roskildemodellen</a:t>
            </a:r>
          </a:p>
          <a:p>
            <a:pPr>
              <a:lnSpc>
                <a:spcPct val="150000"/>
              </a:lnSpc>
            </a:pPr>
            <a:r>
              <a:rPr lang="da-DK" sz="1000" dirty="0"/>
              <a:t>Gennem eksisterende mødefora (fx et årgangsteam eller et stuemøde) introducerer sine kolleger i brugen af Roskildemodellen ved brug af bl.a. film og dilemmaspil</a:t>
            </a:r>
          </a:p>
          <a:p>
            <a:pPr>
              <a:lnSpc>
                <a:spcPct val="150000"/>
              </a:lnSpc>
            </a:pPr>
            <a:r>
              <a:rPr lang="da-DK" sz="1000" dirty="0"/>
              <a:t>Sammen med ledelsen etablere en systematik i brugen af Roskildemodellen</a:t>
            </a:r>
          </a:p>
          <a:p>
            <a:pPr>
              <a:lnSpc>
                <a:spcPct val="150000"/>
              </a:lnSpc>
            </a:pPr>
            <a:r>
              <a:rPr lang="da-DK" sz="1000" dirty="0"/>
              <a:t>Sammen med ledelsen sikre at nye medarbejdere introduceres til Roskildemodellen</a:t>
            </a:r>
          </a:p>
          <a:p>
            <a:pPr algn="ctr"/>
            <a:endParaRPr lang="da-DK" dirty="0"/>
          </a:p>
        </p:txBody>
      </p:sp>
      <p:sp>
        <p:nvSpPr>
          <p:cNvPr id="8" name="Rektangel 7"/>
          <p:cNvSpPr/>
          <p:nvPr/>
        </p:nvSpPr>
        <p:spPr>
          <a:xfrm>
            <a:off x="1413164" y="5182611"/>
            <a:ext cx="10019144" cy="153886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pPr>
            <a:r>
              <a:rPr lang="da-DK" sz="1000" dirty="0"/>
              <a:t>Ledelsen skal bære fortællingen videre om Roskildemodellen og italesætte formålet og vigtigheden af, at der en fælles praksis og tværgående systematik, i arbejdet med børn og unge med behov for støtte. </a:t>
            </a:r>
          </a:p>
          <a:p>
            <a:pPr>
              <a:lnSpc>
                <a:spcPct val="150000"/>
              </a:lnSpc>
            </a:pPr>
            <a:r>
              <a:rPr lang="da-DK" sz="1000" dirty="0"/>
              <a:t>Ledelsen skal løbende tydeliggøre koblingen mellem Roskildemodellen og det der i øvrigt sker eller iværksættes i organisationen, så modellens legitimitet og aktualitet bevares. </a:t>
            </a:r>
          </a:p>
          <a:p>
            <a:pPr>
              <a:lnSpc>
                <a:spcPct val="150000"/>
              </a:lnSpc>
            </a:pPr>
            <a:r>
              <a:rPr lang="da-DK" sz="1000" dirty="0"/>
              <a:t>Det er ledelsens ansvar at sikre en systematik i brugen af Roskildemodellen</a:t>
            </a:r>
          </a:p>
          <a:p>
            <a:pPr>
              <a:lnSpc>
                <a:spcPct val="150000"/>
              </a:lnSpc>
            </a:pPr>
            <a:r>
              <a:rPr lang="da-DK" sz="1000" dirty="0"/>
              <a:t>Det er ledelsens opgave at understøtte egne nøglepersoner samt sikre at nye medarbejdere bliver introduceret til modellen</a:t>
            </a:r>
          </a:p>
          <a:p>
            <a:pPr algn="ctr"/>
            <a:endParaRPr lang="da-DK" dirty="0"/>
          </a:p>
        </p:txBody>
      </p:sp>
      <p:pic>
        <p:nvPicPr>
          <p:cNvPr id="14" name="Billed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781466"/>
            <a:ext cx="5139408" cy="535134"/>
          </a:xfrm>
          <a:prstGeom prst="rect">
            <a:avLst/>
          </a:prstGeom>
        </p:spPr>
      </p:pic>
    </p:spTree>
    <p:extLst>
      <p:ext uri="{BB962C8B-B14F-4D97-AF65-F5344CB8AC3E}">
        <p14:creationId xmlns:p14="http://schemas.microsoft.com/office/powerpoint/2010/main" val="4023499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25429" y="107264"/>
            <a:ext cx="10515600" cy="800128"/>
          </a:xfrm>
        </p:spPr>
        <p:txBody>
          <a:bodyPr>
            <a:normAutofit/>
          </a:bodyPr>
          <a:lstStyle/>
          <a:p>
            <a:r>
              <a:rPr lang="da-DK" sz="4000" b="1" dirty="0">
                <a:latin typeface="+mn-lt"/>
              </a:rPr>
              <a:t>Hvad finder man på Roskilde modellen?</a:t>
            </a:r>
          </a:p>
        </p:txBody>
      </p:sp>
      <p:sp>
        <p:nvSpPr>
          <p:cNvPr id="3" name="Pladsholder til indhold 2"/>
          <p:cNvSpPr>
            <a:spLocks noGrp="1"/>
          </p:cNvSpPr>
          <p:nvPr>
            <p:ph idx="1"/>
          </p:nvPr>
        </p:nvSpPr>
        <p:spPr>
          <a:xfrm>
            <a:off x="163796" y="1774189"/>
            <a:ext cx="11402985" cy="2551758"/>
          </a:xfrm>
        </p:spPr>
        <p:txBody>
          <a:bodyPr/>
          <a:lstStyle/>
          <a:p>
            <a:pPr marL="0" indent="0">
              <a:buNone/>
            </a:pPr>
            <a:r>
              <a:rPr lang="da-DK" dirty="0"/>
              <a:t>Lineal – online værktøj</a:t>
            </a:r>
          </a:p>
          <a:p>
            <a:pPr marL="0" indent="0">
              <a:buNone/>
            </a:pPr>
            <a:r>
              <a:rPr lang="da-DK" dirty="0"/>
              <a:t>Viden om - opslagsværk</a:t>
            </a:r>
          </a:p>
          <a:p>
            <a:pPr marL="0" indent="0">
              <a:buNone/>
            </a:pPr>
            <a:r>
              <a:rPr lang="da-DK" dirty="0"/>
              <a:t>Tværfagligt samarbejde  </a:t>
            </a:r>
          </a:p>
          <a:p>
            <a:pPr marL="0" indent="0">
              <a:buNone/>
            </a:pPr>
            <a:r>
              <a:rPr lang="da-DK" sz="1200" dirty="0"/>
              <a:t>	</a:t>
            </a:r>
          </a:p>
          <a:p>
            <a:pPr marL="0" indent="0">
              <a:buNone/>
            </a:pPr>
            <a:endParaRPr lang="da-DK" sz="1200" dirty="0"/>
          </a:p>
        </p:txBody>
      </p:sp>
      <p:graphicFrame>
        <p:nvGraphicFramePr>
          <p:cNvPr id="8" name="Pladsholder til indhold 3"/>
          <p:cNvGraphicFramePr>
            <a:graphicFrameLocks/>
          </p:cNvGraphicFramePr>
          <p:nvPr>
            <p:extLst>
              <p:ext uri="{D42A27DB-BD31-4B8C-83A1-F6EECF244321}">
                <p14:modId xmlns:p14="http://schemas.microsoft.com/office/powerpoint/2010/main" val="2240057400"/>
              </p:ext>
            </p:extLst>
          </p:nvPr>
        </p:nvGraphicFramePr>
        <p:xfrm>
          <a:off x="4124244" y="1211830"/>
          <a:ext cx="4332203" cy="37969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Billed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4217" y="931581"/>
            <a:ext cx="3930027" cy="409209"/>
          </a:xfrm>
          <a:prstGeom prst="rect">
            <a:avLst/>
          </a:prstGeom>
        </p:spPr>
      </p:pic>
      <p:pic>
        <p:nvPicPr>
          <p:cNvPr id="4" name="Billede 3"/>
          <p:cNvPicPr>
            <a:picLocks noChangeAspect="1"/>
          </p:cNvPicPr>
          <p:nvPr/>
        </p:nvPicPr>
        <p:blipFill>
          <a:blip r:embed="rId9"/>
          <a:stretch>
            <a:fillRect/>
          </a:stretch>
        </p:blipFill>
        <p:spPr>
          <a:xfrm>
            <a:off x="1668453" y="5160826"/>
            <a:ext cx="9243784" cy="1697174"/>
          </a:xfrm>
          <a:prstGeom prst="rect">
            <a:avLst/>
          </a:prstGeom>
        </p:spPr>
      </p:pic>
    </p:spTree>
    <p:extLst>
      <p:ext uri="{BB962C8B-B14F-4D97-AF65-F5344CB8AC3E}">
        <p14:creationId xmlns:p14="http://schemas.microsoft.com/office/powerpoint/2010/main" val="1611055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0577" y="1271019"/>
            <a:ext cx="10515600" cy="1325563"/>
          </a:xfrm>
        </p:spPr>
        <p:txBody>
          <a:bodyPr>
            <a:normAutofit/>
          </a:bodyPr>
          <a:lstStyle/>
          <a:p>
            <a:r>
              <a:rPr lang="da-DK" sz="4000" b="1" dirty="0">
                <a:latin typeface="+mn-lt"/>
              </a:rPr>
              <a:t>Fælles </a:t>
            </a:r>
            <a:r>
              <a:rPr lang="da-DK" sz="4000" b="1" dirty="0" err="1">
                <a:latin typeface="+mn-lt"/>
              </a:rPr>
              <a:t>mindset</a:t>
            </a:r>
            <a:r>
              <a:rPr lang="da-DK" sz="4000" b="1" dirty="0">
                <a:latin typeface="+mn-lt"/>
              </a:rPr>
              <a:t> og fem grundværdier</a:t>
            </a:r>
          </a:p>
        </p:txBody>
      </p:sp>
      <p:sp>
        <p:nvSpPr>
          <p:cNvPr id="3" name="Pladsholder til indhold 2"/>
          <p:cNvSpPr>
            <a:spLocks noGrp="1"/>
          </p:cNvSpPr>
          <p:nvPr>
            <p:ph idx="1"/>
          </p:nvPr>
        </p:nvSpPr>
        <p:spPr>
          <a:xfrm>
            <a:off x="282920" y="2984707"/>
            <a:ext cx="11402985" cy="4175125"/>
          </a:xfrm>
        </p:spPr>
        <p:txBody>
          <a:bodyPr/>
          <a:lstStyle/>
          <a:p>
            <a:pPr fontAlgn="base"/>
            <a:r>
              <a:rPr lang="da-DK" dirty="0"/>
              <a:t>Ressourceorienteret børnesyn</a:t>
            </a:r>
          </a:p>
          <a:p>
            <a:pPr fontAlgn="base"/>
            <a:r>
              <a:rPr lang="da-DK" dirty="0"/>
              <a:t>Barnets perspektiv</a:t>
            </a:r>
          </a:p>
          <a:p>
            <a:pPr fontAlgn="base"/>
            <a:r>
              <a:rPr lang="da-DK" dirty="0"/>
              <a:t>Anerkendende tilgang</a:t>
            </a:r>
          </a:p>
          <a:p>
            <a:pPr fontAlgn="base"/>
            <a:r>
              <a:rPr lang="da-DK" dirty="0"/>
              <a:t>Helhedsorienteret indsatser</a:t>
            </a:r>
          </a:p>
          <a:p>
            <a:pPr fontAlgn="base"/>
            <a:r>
              <a:rPr lang="da-DK" dirty="0"/>
              <a:t>Løsningsorienteret tilgang</a:t>
            </a:r>
          </a:p>
        </p:txBody>
      </p:sp>
      <p:sp>
        <p:nvSpPr>
          <p:cNvPr id="4" name="Pladsholder til sidefod 3"/>
          <p:cNvSpPr>
            <a:spLocks noGrp="1"/>
          </p:cNvSpPr>
          <p:nvPr>
            <p:ph type="ftr" sz="quarter" idx="11"/>
          </p:nvPr>
        </p:nvSpPr>
        <p:spPr/>
        <p:txBody>
          <a:bodyPr/>
          <a:lstStyle/>
          <a:p>
            <a:r>
              <a:rPr lang="da-DK"/>
              <a:t>Roskildemodellen</a:t>
            </a:r>
            <a:endParaRPr lang="da-DK" dirty="0"/>
          </a:p>
        </p:txBody>
      </p:sp>
      <p:sp>
        <p:nvSpPr>
          <p:cNvPr id="5" name="Pladsholder til slidenummer 4"/>
          <p:cNvSpPr>
            <a:spLocks noGrp="1"/>
          </p:cNvSpPr>
          <p:nvPr>
            <p:ph type="sldNum" sz="quarter" idx="12"/>
          </p:nvPr>
        </p:nvSpPr>
        <p:spPr/>
        <p:txBody>
          <a:bodyPr/>
          <a:lstStyle/>
          <a:p>
            <a:fld id="{86514068-1FDC-406F-8DC9-A3ED74E5E153}" type="slidenum">
              <a:rPr lang="da-DK" smtClean="0"/>
              <a:t>9</a:t>
            </a:fld>
            <a:endParaRPr lang="da-DK"/>
          </a:p>
        </p:txBody>
      </p:sp>
      <p:pic>
        <p:nvPicPr>
          <p:cNvPr id="8" name="Picture 2" descr="https://www.roskildemodellen.dk/wp-content/uploads/2023/10/midlertidig-boerne-og-ungepolitik-206x30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2542" y="2033136"/>
            <a:ext cx="2783363" cy="4053441"/>
          </a:xfrm>
          <a:prstGeom prst="rect">
            <a:avLst/>
          </a:prstGeom>
          <a:noFill/>
          <a:extLst>
            <a:ext uri="{909E8E84-426E-40DD-AFC4-6F175D3DCCD1}">
              <a14:hiddenFill xmlns:a14="http://schemas.microsoft.com/office/drawing/2010/main">
                <a:solidFill>
                  <a:srgbClr val="FFFFFF"/>
                </a:solidFill>
              </a14:hiddenFill>
            </a:ext>
          </a:extLst>
        </p:spPr>
      </p:pic>
      <p:pic>
        <p:nvPicPr>
          <p:cNvPr id="9" name="Billede 8" descr="Logo Roskilde Kommune">
            <a:extLst>
              <a:ext uri="{FF2B5EF4-FFF2-40B4-BE49-F238E27FC236}">
                <a16:creationId xmlns:a16="http://schemas.microsoft.com/office/drawing/2014/main" id="{A8509602-F919-46F5-B878-B6FC9B36574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0702347" y="6280640"/>
            <a:ext cx="1390650" cy="503555"/>
          </a:xfrm>
          <a:prstGeom prst="rect">
            <a:avLst/>
          </a:prstGeom>
        </p:spPr>
      </p:pic>
      <p:sp>
        <p:nvSpPr>
          <p:cNvPr id="7" name="Rektangel 6"/>
          <p:cNvSpPr/>
          <p:nvPr/>
        </p:nvSpPr>
        <p:spPr>
          <a:xfrm>
            <a:off x="369438" y="357809"/>
            <a:ext cx="1321332" cy="55737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a-DK"/>
          </a:p>
        </p:txBody>
      </p:sp>
      <p:pic>
        <p:nvPicPr>
          <p:cNvPr id="11" name="Billed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376" y="148087"/>
            <a:ext cx="11634074" cy="1211383"/>
          </a:xfrm>
          <a:prstGeom prst="rect">
            <a:avLst/>
          </a:prstGeom>
        </p:spPr>
      </p:pic>
    </p:spTree>
    <p:extLst>
      <p:ext uri="{BB962C8B-B14F-4D97-AF65-F5344CB8AC3E}">
        <p14:creationId xmlns:p14="http://schemas.microsoft.com/office/powerpoint/2010/main" val="3338463815"/>
      </p:ext>
    </p:extLst>
  </p:cSld>
  <p:clrMapOvr>
    <a:masterClrMapping/>
  </p:clrMapOvr>
</p:sld>
</file>

<file path=ppt/theme/theme1.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425</TotalTime>
  <Words>2701</Words>
  <Application>Microsoft Office PowerPoint</Application>
  <PresentationFormat>Widescreen</PresentationFormat>
  <Paragraphs>236</Paragraphs>
  <Slides>19</Slides>
  <Notes>15</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19</vt:i4>
      </vt:variant>
    </vt:vector>
  </HeadingPairs>
  <TitlesOfParts>
    <vt:vector size="24" baseType="lpstr">
      <vt:lpstr>Arial</vt:lpstr>
      <vt:lpstr>Calibri</vt:lpstr>
      <vt:lpstr>Calibri Light</vt:lpstr>
      <vt:lpstr>Didact Gothic</vt:lpstr>
      <vt:lpstr>Office-tema</vt:lpstr>
      <vt:lpstr>Temapakke 1</vt:lpstr>
      <vt:lpstr>Formål </vt:lpstr>
      <vt:lpstr>Indhold på dagen  Kort oplæg om Roskilde modellen, tidlig indsats og trivsel  Gruppearbejde med fokus på; Hvordan opdager vi mistrivsel, og hvad gør vi?  Kort oplæg om forældreinddragelse og barnets stemme  Gruppearbejde – Samtalen med forældre og barn  Fælles opsamling </vt:lpstr>
      <vt:lpstr>PowerPoint-præsentation</vt:lpstr>
      <vt:lpstr>PowerPoint-præsentation</vt:lpstr>
      <vt:lpstr>Hvad er Roskildemodellen?</vt:lpstr>
      <vt:lpstr>Centrale roller til understøttelse af Roskildemodellen </vt:lpstr>
      <vt:lpstr>Hvad finder man på Roskilde modellen?</vt:lpstr>
      <vt:lpstr>Fælles mindset og fem grundværdier</vt:lpstr>
      <vt:lpstr>Hvad mener vi, når vi siger tidlig indsats?</vt:lpstr>
      <vt:lpstr>Opsporing og trivsel</vt:lpstr>
      <vt:lpstr>    </vt:lpstr>
      <vt:lpstr>Et tidssvarende forældresyn</vt:lpstr>
      <vt:lpstr>Forældreinddragelse i et forældreperspektiv</vt:lpstr>
      <vt:lpstr>Et tidssvarende børnesyn / et ressourceorienteret børnesyn </vt:lpstr>
      <vt:lpstr>Forældreinddragelse i et børneperspektiv</vt:lpstr>
      <vt:lpstr>Erstat den ”svære samtale” med den omsorgsfulde samtale</vt:lpstr>
      <vt:lpstr>Gruppearbejde – den omsorgsfulde samtale Grupperne tager udgangspunkt i konkrete cases samt refleksionsspørgsmål  Opsamling i plenum (5–10 min) Grupperne deler en vigtig erkendelse eller et dilemma. </vt:lpstr>
      <vt:lpstr> Fælles opsamling og drøftelse af, hvordan der kan arbejdes videre med dette i egen praksis </vt:lpstr>
    </vt:vector>
  </TitlesOfParts>
  <Company>Roskilde Kommune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Temapakke 1:</dc:title>
  <dc:creator>Susanne Nannerup</dc:creator>
  <cp:lastModifiedBy>Susanne Nannerup</cp:lastModifiedBy>
  <cp:revision>44</cp:revision>
  <dcterms:created xsi:type="dcterms:W3CDTF">2025-07-07T06:21:26Z</dcterms:created>
  <dcterms:modified xsi:type="dcterms:W3CDTF">2026-06-24T11:51:23Z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5517259-1225-4b91-b624-037b5d8412e0_Enabled">
    <vt:lpwstr>true</vt:lpwstr>
  </property>
  <property fmtid="{D5CDD505-2E9C-101B-9397-08002B2CF9AE}" pid="3" name="MSIP_Label_75517259-1225-4b91-b624-037b5d8412e0_SetDate">
    <vt:lpwstr>2026-06-23T12:33:51Z</vt:lpwstr>
  </property>
  <property fmtid="{D5CDD505-2E9C-101B-9397-08002B2CF9AE}" pid="4" name="MSIP_Label_75517259-1225-4b91-b624-037b5d8412e0_Method">
    <vt:lpwstr>Privileged</vt:lpwstr>
  </property>
  <property fmtid="{D5CDD505-2E9C-101B-9397-08002B2CF9AE}" pid="5" name="MSIP_Label_75517259-1225-4b91-b624-037b5d8412e0_Name">
    <vt:lpwstr>Ikke fortrolige oplysninger</vt:lpwstr>
  </property>
  <property fmtid="{D5CDD505-2E9C-101B-9397-08002B2CF9AE}" pid="6" name="MSIP_Label_75517259-1225-4b91-b624-037b5d8412e0_SiteId">
    <vt:lpwstr>4336e778-297e-4975-a735-269f7a68f892</vt:lpwstr>
  </property>
  <property fmtid="{D5CDD505-2E9C-101B-9397-08002B2CF9AE}" pid="7" name="MSIP_Label_75517259-1225-4b91-b624-037b5d8412e0_ActionId">
    <vt:lpwstr>124c2fb0-03bf-4f48-be6d-f6e59be673a1</vt:lpwstr>
  </property>
  <property fmtid="{D5CDD505-2E9C-101B-9397-08002B2CF9AE}" pid="8" name="MSIP_Label_75517259-1225-4b91-b624-037b5d8412e0_ContentBits">
    <vt:lpwstr>0</vt:lpwstr>
  </property>
  <property fmtid="{D5CDD505-2E9C-101B-9397-08002B2CF9AE}" pid="9" name="MSIP_Label_75517259-1225-4b91-b624-037b5d8412e0_Tag">
    <vt:lpwstr>10, 0, 1, 1</vt:lpwstr>
  </property>
</Properties>
</file>