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79" r:id="rId5"/>
    <p:sldId id="270" r:id="rId6"/>
    <p:sldId id="271" r:id="rId7"/>
    <p:sldId id="275" r:id="rId8"/>
    <p:sldId id="272" r:id="rId9"/>
    <p:sldId id="273" r:id="rId10"/>
    <p:sldId id="274" r:id="rId11"/>
    <p:sldId id="282" r:id="rId12"/>
    <p:sldId id="283" r:id="rId13"/>
    <p:sldId id="284" r:id="rId14"/>
    <p:sldId id="285" r:id="rId15"/>
    <p:sldId id="286" r:id="rId16"/>
    <p:sldId id="277" r:id="rId17"/>
    <p:sldId id="287" r:id="rId18"/>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7" autoAdjust="0"/>
    <p:restoredTop sz="71013" autoAdjust="0"/>
  </p:normalViewPr>
  <p:slideViewPr>
    <p:cSldViewPr snapToGrid="0">
      <p:cViewPr varScale="1">
        <p:scale>
          <a:sx n="86" d="100"/>
          <a:sy n="86" d="100"/>
        </p:scale>
        <p:origin x="89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EEE87C-5D0C-4B69-8580-E052F45B7479}" type="doc">
      <dgm:prSet loTypeId="urn:microsoft.com/office/officeart/2005/8/layout/venn2" loCatId="relationship" qsTypeId="urn:microsoft.com/office/officeart/2005/8/quickstyle/simple1" qsCatId="simple" csTypeId="urn:microsoft.com/office/officeart/2005/8/colors/accent5_3" csCatId="accent5" phldr="1"/>
      <dgm:spPr/>
      <dgm:t>
        <a:bodyPr/>
        <a:lstStyle/>
        <a:p>
          <a:endParaRPr lang="da-DK"/>
        </a:p>
      </dgm:t>
    </dgm:pt>
    <dgm:pt modelId="{A9EAA009-42BE-4AAD-86BB-94D08B608747}">
      <dgm:prSet phldrT="[Tekst]"/>
      <dgm:spPr/>
      <dgm:t>
        <a:bodyPr/>
        <a:lstStyle/>
        <a:p>
          <a:r>
            <a:rPr lang="da-DK" dirty="0"/>
            <a:t>Fælles viden</a:t>
          </a:r>
        </a:p>
        <a:p>
          <a:endParaRPr lang="da-DK" dirty="0"/>
        </a:p>
      </dgm:t>
    </dgm:pt>
    <dgm:pt modelId="{667D52D0-57D3-4AB8-A825-B7DDF852C693}" type="parTrans" cxnId="{390CA786-CF88-4033-9CBF-123079A8929F}">
      <dgm:prSet/>
      <dgm:spPr/>
      <dgm:t>
        <a:bodyPr/>
        <a:lstStyle/>
        <a:p>
          <a:endParaRPr lang="da-DK"/>
        </a:p>
      </dgm:t>
    </dgm:pt>
    <dgm:pt modelId="{5E6199FF-D636-46AD-A3EE-35691E7E2DD1}" type="sibTrans" cxnId="{390CA786-CF88-4033-9CBF-123079A8929F}">
      <dgm:prSet/>
      <dgm:spPr/>
      <dgm:t>
        <a:bodyPr/>
        <a:lstStyle/>
        <a:p>
          <a:endParaRPr lang="da-DK"/>
        </a:p>
      </dgm:t>
    </dgm:pt>
    <dgm:pt modelId="{931FC388-4294-4272-83F2-D35A39695E8B}">
      <dgm:prSet phldrT="[Tekst]"/>
      <dgm:spPr/>
      <dgm:t>
        <a:bodyPr/>
        <a:lstStyle/>
        <a:p>
          <a:r>
            <a:rPr lang="da-DK" dirty="0"/>
            <a:t>Aftalte arbejdsgange og procedure</a:t>
          </a:r>
        </a:p>
      </dgm:t>
    </dgm:pt>
    <dgm:pt modelId="{0D97F082-9703-4673-B99F-52742B80C222}" type="parTrans" cxnId="{D5D69E8F-C438-4B38-8CE6-7CC3CA62A3A3}">
      <dgm:prSet/>
      <dgm:spPr/>
      <dgm:t>
        <a:bodyPr/>
        <a:lstStyle/>
        <a:p>
          <a:endParaRPr lang="da-DK"/>
        </a:p>
      </dgm:t>
    </dgm:pt>
    <dgm:pt modelId="{BE993443-4AA0-49B1-BFB7-6B6270D15ED5}" type="sibTrans" cxnId="{D5D69E8F-C438-4B38-8CE6-7CC3CA62A3A3}">
      <dgm:prSet/>
      <dgm:spPr/>
      <dgm:t>
        <a:bodyPr/>
        <a:lstStyle/>
        <a:p>
          <a:endParaRPr lang="da-DK"/>
        </a:p>
      </dgm:t>
    </dgm:pt>
    <dgm:pt modelId="{F6084D02-AE95-4DCC-A884-96FBA1538926}">
      <dgm:prSet phldrT="[Tekst]"/>
      <dgm:spPr/>
      <dgm:t>
        <a:bodyPr/>
        <a:lstStyle/>
        <a:p>
          <a:r>
            <a:rPr lang="da-DK" dirty="0"/>
            <a:t>Fælles værktøjer</a:t>
          </a:r>
        </a:p>
        <a:p>
          <a:endParaRPr lang="da-DK" dirty="0"/>
        </a:p>
      </dgm:t>
    </dgm:pt>
    <dgm:pt modelId="{32F3176B-C5F7-46B6-A555-954E8DD9BF7D}" type="parTrans" cxnId="{148ADBBD-E1F9-4988-91B5-06A56603C439}">
      <dgm:prSet/>
      <dgm:spPr/>
      <dgm:t>
        <a:bodyPr/>
        <a:lstStyle/>
        <a:p>
          <a:endParaRPr lang="da-DK"/>
        </a:p>
      </dgm:t>
    </dgm:pt>
    <dgm:pt modelId="{327B0227-7059-4C10-9343-ED2935CC8FA2}" type="sibTrans" cxnId="{148ADBBD-E1F9-4988-91B5-06A56603C439}">
      <dgm:prSet/>
      <dgm:spPr/>
      <dgm:t>
        <a:bodyPr/>
        <a:lstStyle/>
        <a:p>
          <a:endParaRPr lang="da-DK"/>
        </a:p>
      </dgm:t>
    </dgm:pt>
    <dgm:pt modelId="{F5F61CD6-7F8B-4936-B38C-A2FF65E11568}" type="pres">
      <dgm:prSet presAssocID="{C4EEE87C-5D0C-4B69-8580-E052F45B7479}" presName="Name0" presStyleCnt="0">
        <dgm:presLayoutVars>
          <dgm:chMax val="7"/>
          <dgm:resizeHandles val="exact"/>
        </dgm:presLayoutVars>
      </dgm:prSet>
      <dgm:spPr/>
    </dgm:pt>
    <dgm:pt modelId="{0CD32821-4D57-41F2-9357-0E5C6E36E85E}" type="pres">
      <dgm:prSet presAssocID="{C4EEE87C-5D0C-4B69-8580-E052F45B7479}" presName="comp1" presStyleCnt="0"/>
      <dgm:spPr/>
    </dgm:pt>
    <dgm:pt modelId="{528D6973-E760-4C24-963A-141FE517BD87}" type="pres">
      <dgm:prSet presAssocID="{C4EEE87C-5D0C-4B69-8580-E052F45B7479}" presName="circle1" presStyleLbl="node1" presStyleIdx="0" presStyleCnt="3"/>
      <dgm:spPr/>
    </dgm:pt>
    <dgm:pt modelId="{0F69E727-492B-49B1-BE34-E29840D65C83}" type="pres">
      <dgm:prSet presAssocID="{C4EEE87C-5D0C-4B69-8580-E052F45B7479}" presName="c1text" presStyleLbl="node1" presStyleIdx="0" presStyleCnt="3">
        <dgm:presLayoutVars>
          <dgm:bulletEnabled val="1"/>
        </dgm:presLayoutVars>
      </dgm:prSet>
      <dgm:spPr/>
    </dgm:pt>
    <dgm:pt modelId="{C9AAFA74-B112-46A6-991D-77AA6E6FD493}" type="pres">
      <dgm:prSet presAssocID="{C4EEE87C-5D0C-4B69-8580-E052F45B7479}" presName="comp2" presStyleCnt="0"/>
      <dgm:spPr/>
    </dgm:pt>
    <dgm:pt modelId="{4483E0A0-5B42-4ECD-A9B4-B15290905665}" type="pres">
      <dgm:prSet presAssocID="{C4EEE87C-5D0C-4B69-8580-E052F45B7479}" presName="circle2" presStyleLbl="node1" presStyleIdx="1" presStyleCnt="3"/>
      <dgm:spPr/>
    </dgm:pt>
    <dgm:pt modelId="{453FCA8B-1F8F-46A1-A10C-C4D660175438}" type="pres">
      <dgm:prSet presAssocID="{C4EEE87C-5D0C-4B69-8580-E052F45B7479}" presName="c2text" presStyleLbl="node1" presStyleIdx="1" presStyleCnt="3">
        <dgm:presLayoutVars>
          <dgm:bulletEnabled val="1"/>
        </dgm:presLayoutVars>
      </dgm:prSet>
      <dgm:spPr/>
    </dgm:pt>
    <dgm:pt modelId="{9A140E53-BCFE-4EBA-BBE6-0DD3FFC52365}" type="pres">
      <dgm:prSet presAssocID="{C4EEE87C-5D0C-4B69-8580-E052F45B7479}" presName="comp3" presStyleCnt="0"/>
      <dgm:spPr/>
    </dgm:pt>
    <dgm:pt modelId="{E6DD62C5-51D2-46CC-8A83-A74FE111C097}" type="pres">
      <dgm:prSet presAssocID="{C4EEE87C-5D0C-4B69-8580-E052F45B7479}" presName="circle3" presStyleLbl="node1" presStyleIdx="2" presStyleCnt="3"/>
      <dgm:spPr/>
    </dgm:pt>
    <dgm:pt modelId="{8929FA03-1EFD-4614-8DB9-6F074CC3C0A5}" type="pres">
      <dgm:prSet presAssocID="{C4EEE87C-5D0C-4B69-8580-E052F45B7479}" presName="c3text" presStyleLbl="node1" presStyleIdx="2" presStyleCnt="3">
        <dgm:presLayoutVars>
          <dgm:bulletEnabled val="1"/>
        </dgm:presLayoutVars>
      </dgm:prSet>
      <dgm:spPr/>
    </dgm:pt>
  </dgm:ptLst>
  <dgm:cxnLst>
    <dgm:cxn modelId="{3E791A1A-EAF3-4CCF-A927-405049407F16}" type="presOf" srcId="{A9EAA009-42BE-4AAD-86BB-94D08B608747}" destId="{0F69E727-492B-49B1-BE34-E29840D65C83}" srcOrd="1" destOrd="0" presId="urn:microsoft.com/office/officeart/2005/8/layout/venn2"/>
    <dgm:cxn modelId="{93E04170-1614-4842-B2B3-9953D9409389}" type="presOf" srcId="{A9EAA009-42BE-4AAD-86BB-94D08B608747}" destId="{528D6973-E760-4C24-963A-141FE517BD87}" srcOrd="0" destOrd="0" presId="urn:microsoft.com/office/officeart/2005/8/layout/venn2"/>
    <dgm:cxn modelId="{1D692684-DB7E-4557-89BA-007AF6302FFC}" type="presOf" srcId="{F6084D02-AE95-4DCC-A884-96FBA1538926}" destId="{8929FA03-1EFD-4614-8DB9-6F074CC3C0A5}" srcOrd="1" destOrd="0" presId="urn:microsoft.com/office/officeart/2005/8/layout/venn2"/>
    <dgm:cxn modelId="{390CA786-CF88-4033-9CBF-123079A8929F}" srcId="{C4EEE87C-5D0C-4B69-8580-E052F45B7479}" destId="{A9EAA009-42BE-4AAD-86BB-94D08B608747}" srcOrd="0" destOrd="0" parTransId="{667D52D0-57D3-4AB8-A825-B7DDF852C693}" sibTransId="{5E6199FF-D636-46AD-A3EE-35691E7E2DD1}"/>
    <dgm:cxn modelId="{D5D69E8F-C438-4B38-8CE6-7CC3CA62A3A3}" srcId="{C4EEE87C-5D0C-4B69-8580-E052F45B7479}" destId="{931FC388-4294-4272-83F2-D35A39695E8B}" srcOrd="1" destOrd="0" parTransId="{0D97F082-9703-4673-B99F-52742B80C222}" sibTransId="{BE993443-4AA0-49B1-BFB7-6B6270D15ED5}"/>
    <dgm:cxn modelId="{BCB261A2-4C3F-4880-81CE-1A39BA1FAF64}" type="presOf" srcId="{C4EEE87C-5D0C-4B69-8580-E052F45B7479}" destId="{F5F61CD6-7F8B-4936-B38C-A2FF65E11568}" srcOrd="0" destOrd="0" presId="urn:microsoft.com/office/officeart/2005/8/layout/venn2"/>
    <dgm:cxn modelId="{AF290CA3-07F5-4D48-9315-918271C1F076}" type="presOf" srcId="{931FC388-4294-4272-83F2-D35A39695E8B}" destId="{453FCA8B-1F8F-46A1-A10C-C4D660175438}" srcOrd="1" destOrd="0" presId="urn:microsoft.com/office/officeart/2005/8/layout/venn2"/>
    <dgm:cxn modelId="{148ADBBD-E1F9-4988-91B5-06A56603C439}" srcId="{C4EEE87C-5D0C-4B69-8580-E052F45B7479}" destId="{F6084D02-AE95-4DCC-A884-96FBA1538926}" srcOrd="2" destOrd="0" parTransId="{32F3176B-C5F7-46B6-A555-954E8DD9BF7D}" sibTransId="{327B0227-7059-4C10-9343-ED2935CC8FA2}"/>
    <dgm:cxn modelId="{5545D5DC-F0C7-4BC3-BCD0-F263165830C7}" type="presOf" srcId="{931FC388-4294-4272-83F2-D35A39695E8B}" destId="{4483E0A0-5B42-4ECD-A9B4-B15290905665}" srcOrd="0" destOrd="0" presId="urn:microsoft.com/office/officeart/2005/8/layout/venn2"/>
    <dgm:cxn modelId="{5166ABF7-65ED-4145-B527-200A6566F697}" type="presOf" srcId="{F6084D02-AE95-4DCC-A884-96FBA1538926}" destId="{E6DD62C5-51D2-46CC-8A83-A74FE111C097}" srcOrd="0" destOrd="0" presId="urn:microsoft.com/office/officeart/2005/8/layout/venn2"/>
    <dgm:cxn modelId="{6D40209B-2E86-4C46-BD74-35940A71E2BC}" type="presParOf" srcId="{F5F61CD6-7F8B-4936-B38C-A2FF65E11568}" destId="{0CD32821-4D57-41F2-9357-0E5C6E36E85E}" srcOrd="0" destOrd="0" presId="urn:microsoft.com/office/officeart/2005/8/layout/venn2"/>
    <dgm:cxn modelId="{E4F41582-8469-4B07-9B20-47B751F35C61}" type="presParOf" srcId="{0CD32821-4D57-41F2-9357-0E5C6E36E85E}" destId="{528D6973-E760-4C24-963A-141FE517BD87}" srcOrd="0" destOrd="0" presId="urn:microsoft.com/office/officeart/2005/8/layout/venn2"/>
    <dgm:cxn modelId="{151C84ED-CC94-405A-A7BE-6F17FF2652A6}" type="presParOf" srcId="{0CD32821-4D57-41F2-9357-0E5C6E36E85E}" destId="{0F69E727-492B-49B1-BE34-E29840D65C83}" srcOrd="1" destOrd="0" presId="urn:microsoft.com/office/officeart/2005/8/layout/venn2"/>
    <dgm:cxn modelId="{23FE5AA2-E761-49A3-913B-21E01EECD311}" type="presParOf" srcId="{F5F61CD6-7F8B-4936-B38C-A2FF65E11568}" destId="{C9AAFA74-B112-46A6-991D-77AA6E6FD493}" srcOrd="1" destOrd="0" presId="urn:microsoft.com/office/officeart/2005/8/layout/venn2"/>
    <dgm:cxn modelId="{30F35B57-31B2-4E20-84E3-D777A5EF3C70}" type="presParOf" srcId="{C9AAFA74-B112-46A6-991D-77AA6E6FD493}" destId="{4483E0A0-5B42-4ECD-A9B4-B15290905665}" srcOrd="0" destOrd="0" presId="urn:microsoft.com/office/officeart/2005/8/layout/venn2"/>
    <dgm:cxn modelId="{E9F4B1A1-1386-424E-9B9F-CD4D2222A9EB}" type="presParOf" srcId="{C9AAFA74-B112-46A6-991D-77AA6E6FD493}" destId="{453FCA8B-1F8F-46A1-A10C-C4D660175438}" srcOrd="1" destOrd="0" presId="urn:microsoft.com/office/officeart/2005/8/layout/venn2"/>
    <dgm:cxn modelId="{5BD270BC-8EED-494B-8242-FCC5CB292D78}" type="presParOf" srcId="{F5F61CD6-7F8B-4936-B38C-A2FF65E11568}" destId="{9A140E53-BCFE-4EBA-BBE6-0DD3FFC52365}" srcOrd="2" destOrd="0" presId="urn:microsoft.com/office/officeart/2005/8/layout/venn2"/>
    <dgm:cxn modelId="{8578E318-055B-4D3F-96FE-F890F36758C3}" type="presParOf" srcId="{9A140E53-BCFE-4EBA-BBE6-0DD3FFC52365}" destId="{E6DD62C5-51D2-46CC-8A83-A74FE111C097}" srcOrd="0" destOrd="0" presId="urn:microsoft.com/office/officeart/2005/8/layout/venn2"/>
    <dgm:cxn modelId="{582E2FBD-3AAF-4E3C-8B97-0EC6C400EB89}" type="presParOf" srcId="{9A140E53-BCFE-4EBA-BBE6-0DD3FFC52365}" destId="{8929FA03-1EFD-4614-8DB9-6F074CC3C0A5}" srcOrd="1" destOrd="0" presId="urn:microsoft.com/office/officeart/2005/8/layout/ven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9F7CF1-35F3-4B9F-9B76-9653CEDE59DC}"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da-DK"/>
        </a:p>
      </dgm:t>
    </dgm:pt>
    <dgm:pt modelId="{A6746274-C259-4A8F-B3B2-821F505DE0C5}">
      <dgm:prSet phldrT="[Tekst]"/>
      <dgm:spPr/>
      <dgm:t>
        <a:bodyPr/>
        <a:lstStyle/>
        <a:p>
          <a:r>
            <a:rPr lang="da-DK" dirty="0"/>
            <a:t>Tidlig forebyggelse</a:t>
          </a:r>
        </a:p>
      </dgm:t>
    </dgm:pt>
    <dgm:pt modelId="{8EBCA767-69F4-4E8B-9E7C-3C1EC760B7C0}" type="parTrans" cxnId="{644CC0C8-9D47-42DD-B1BA-0F3EB6219023}">
      <dgm:prSet/>
      <dgm:spPr/>
      <dgm:t>
        <a:bodyPr/>
        <a:lstStyle/>
        <a:p>
          <a:endParaRPr lang="da-DK"/>
        </a:p>
      </dgm:t>
    </dgm:pt>
    <dgm:pt modelId="{2BEEE731-5139-4166-B0CA-01F73287CDFE}" type="sibTrans" cxnId="{644CC0C8-9D47-42DD-B1BA-0F3EB6219023}">
      <dgm:prSet/>
      <dgm:spPr/>
      <dgm:t>
        <a:bodyPr/>
        <a:lstStyle/>
        <a:p>
          <a:endParaRPr lang="da-DK"/>
        </a:p>
      </dgm:t>
    </dgm:pt>
    <dgm:pt modelId="{7E5C4C0B-263B-4AD4-935E-3513D9CB326A}">
      <dgm:prSet phldrT="[Tekst]"/>
      <dgm:spPr/>
      <dgm:t>
        <a:bodyPr/>
        <a:lstStyle/>
        <a:p>
          <a:r>
            <a:rPr lang="da-DK" dirty="0"/>
            <a:t>Tidlig opsporing</a:t>
          </a:r>
        </a:p>
      </dgm:t>
    </dgm:pt>
    <dgm:pt modelId="{B9F1A361-0310-4BF0-A9B7-95ACFD2E89B1}" type="parTrans" cxnId="{1B378671-B3C0-48A9-BFCC-69ECF1F63F80}">
      <dgm:prSet/>
      <dgm:spPr/>
      <dgm:t>
        <a:bodyPr/>
        <a:lstStyle/>
        <a:p>
          <a:endParaRPr lang="da-DK"/>
        </a:p>
      </dgm:t>
    </dgm:pt>
    <dgm:pt modelId="{6592D72C-8292-48B4-B54D-AF4BD4535D53}" type="sibTrans" cxnId="{1B378671-B3C0-48A9-BFCC-69ECF1F63F80}">
      <dgm:prSet/>
      <dgm:spPr/>
      <dgm:t>
        <a:bodyPr/>
        <a:lstStyle/>
        <a:p>
          <a:endParaRPr lang="da-DK"/>
        </a:p>
      </dgm:t>
    </dgm:pt>
    <dgm:pt modelId="{C462A424-27EC-480B-9EBA-DC189E455A2E}">
      <dgm:prSet phldrT="[Tekst]"/>
      <dgm:spPr/>
      <dgm:t>
        <a:bodyPr/>
        <a:lstStyle/>
        <a:p>
          <a:r>
            <a:rPr lang="da-DK" dirty="0"/>
            <a:t>Tidlig indsats</a:t>
          </a:r>
        </a:p>
      </dgm:t>
    </dgm:pt>
    <dgm:pt modelId="{584055C5-828B-4738-93C4-32C6E08A5898}" type="parTrans" cxnId="{3C452C4C-FF71-4BDF-A594-D0073CE6DB4A}">
      <dgm:prSet/>
      <dgm:spPr/>
      <dgm:t>
        <a:bodyPr/>
        <a:lstStyle/>
        <a:p>
          <a:endParaRPr lang="da-DK"/>
        </a:p>
      </dgm:t>
    </dgm:pt>
    <dgm:pt modelId="{468F3F93-4B1B-4F34-BE3C-E1587077283D}" type="sibTrans" cxnId="{3C452C4C-FF71-4BDF-A594-D0073CE6DB4A}">
      <dgm:prSet/>
      <dgm:spPr/>
      <dgm:t>
        <a:bodyPr/>
        <a:lstStyle/>
        <a:p>
          <a:endParaRPr lang="da-DK"/>
        </a:p>
      </dgm:t>
    </dgm:pt>
    <dgm:pt modelId="{E901D4C0-6E12-432E-ADA3-C1B64017E9DE}" type="pres">
      <dgm:prSet presAssocID="{789F7CF1-35F3-4B9F-9B76-9653CEDE59DC}" presName="Name0" presStyleCnt="0">
        <dgm:presLayoutVars>
          <dgm:dir/>
          <dgm:resizeHandles val="exact"/>
        </dgm:presLayoutVars>
      </dgm:prSet>
      <dgm:spPr/>
    </dgm:pt>
    <dgm:pt modelId="{B59932E9-0167-4BC6-AB80-905C399B0668}" type="pres">
      <dgm:prSet presAssocID="{A6746274-C259-4A8F-B3B2-821F505DE0C5}" presName="composite" presStyleCnt="0"/>
      <dgm:spPr/>
    </dgm:pt>
    <dgm:pt modelId="{3C0D1367-B7F1-493C-A483-2F06C890FF1D}" type="pres">
      <dgm:prSet presAssocID="{A6746274-C259-4A8F-B3B2-821F505DE0C5}" presName="rect1" presStyleLbl="trAlignAcc1" presStyleIdx="0" presStyleCnt="3">
        <dgm:presLayoutVars>
          <dgm:bulletEnabled val="1"/>
        </dgm:presLayoutVars>
      </dgm:prSet>
      <dgm:spPr/>
    </dgm:pt>
    <dgm:pt modelId="{8571CBC5-5D75-4AC6-A1D5-111A63830193}" type="pres">
      <dgm:prSet presAssocID="{A6746274-C259-4A8F-B3B2-821F505DE0C5}" presName="rect2" presStyleLbl="fgImgPlace1" presStyleIdx="0" presStyleCnt="3"/>
      <dgm:spPr>
        <a:blipFill rotWithShape="1">
          <a:blip xmlns:r="http://schemas.openxmlformats.org/officeDocument/2006/relationships" r:embed="rId1"/>
          <a:stretch>
            <a:fillRect/>
          </a:stretch>
        </a:blipFill>
      </dgm:spPr>
    </dgm:pt>
    <dgm:pt modelId="{6ECCAA48-D355-44B6-950B-9FC2FE1F7953}" type="pres">
      <dgm:prSet presAssocID="{2BEEE731-5139-4166-B0CA-01F73287CDFE}" presName="sibTrans" presStyleCnt="0"/>
      <dgm:spPr/>
    </dgm:pt>
    <dgm:pt modelId="{1C379242-C0B5-4E8F-9A0B-5DCD79FE9BB6}" type="pres">
      <dgm:prSet presAssocID="{7E5C4C0B-263B-4AD4-935E-3513D9CB326A}" presName="composite" presStyleCnt="0"/>
      <dgm:spPr/>
    </dgm:pt>
    <dgm:pt modelId="{4A63687F-1E5C-42ED-ABE6-71F43B0C8C91}" type="pres">
      <dgm:prSet presAssocID="{7E5C4C0B-263B-4AD4-935E-3513D9CB326A}" presName="rect1" presStyleLbl="trAlignAcc1" presStyleIdx="1" presStyleCnt="3">
        <dgm:presLayoutVars>
          <dgm:bulletEnabled val="1"/>
        </dgm:presLayoutVars>
      </dgm:prSet>
      <dgm:spPr/>
    </dgm:pt>
    <dgm:pt modelId="{F5CD46A8-EF9D-45D5-A116-0515BC3CE7A1}" type="pres">
      <dgm:prSet presAssocID="{7E5C4C0B-263B-4AD4-935E-3513D9CB326A}" presName="rect2" presStyleLbl="fgImgPlace1" presStyleIdx="1" presStyleCnt="3"/>
      <dgm:spPr>
        <a:blipFill rotWithShape="1">
          <a:blip xmlns:r="http://schemas.openxmlformats.org/officeDocument/2006/relationships" r:embed="rId2"/>
          <a:stretch>
            <a:fillRect/>
          </a:stretch>
        </a:blipFill>
      </dgm:spPr>
    </dgm:pt>
    <dgm:pt modelId="{B4E7F128-171A-44E6-8A36-93C899133216}" type="pres">
      <dgm:prSet presAssocID="{6592D72C-8292-48B4-B54D-AF4BD4535D53}" presName="sibTrans" presStyleCnt="0"/>
      <dgm:spPr/>
    </dgm:pt>
    <dgm:pt modelId="{54E44448-6962-4B0D-A8AA-ADFF4487A9EF}" type="pres">
      <dgm:prSet presAssocID="{C462A424-27EC-480B-9EBA-DC189E455A2E}" presName="composite" presStyleCnt="0"/>
      <dgm:spPr/>
    </dgm:pt>
    <dgm:pt modelId="{9EAB11EE-0A7A-4740-A2CB-5B2A9018246F}" type="pres">
      <dgm:prSet presAssocID="{C462A424-27EC-480B-9EBA-DC189E455A2E}" presName="rect1" presStyleLbl="trAlignAcc1" presStyleIdx="2" presStyleCnt="3">
        <dgm:presLayoutVars>
          <dgm:bulletEnabled val="1"/>
        </dgm:presLayoutVars>
      </dgm:prSet>
      <dgm:spPr/>
    </dgm:pt>
    <dgm:pt modelId="{F3AD5027-72DC-4706-90AA-535CC0AF5164}" type="pres">
      <dgm:prSet presAssocID="{C462A424-27EC-480B-9EBA-DC189E455A2E}" presName="rect2" presStyleLbl="fgImgPlace1" presStyleIdx="2" presStyleCnt="3"/>
      <dgm:spPr>
        <a:blipFill rotWithShape="1">
          <a:blip xmlns:r="http://schemas.openxmlformats.org/officeDocument/2006/relationships" r:embed="rId3"/>
          <a:stretch>
            <a:fillRect/>
          </a:stretch>
        </a:blipFill>
      </dgm:spPr>
    </dgm:pt>
  </dgm:ptLst>
  <dgm:cxnLst>
    <dgm:cxn modelId="{3C452C4C-FF71-4BDF-A594-D0073CE6DB4A}" srcId="{789F7CF1-35F3-4B9F-9B76-9653CEDE59DC}" destId="{C462A424-27EC-480B-9EBA-DC189E455A2E}" srcOrd="2" destOrd="0" parTransId="{584055C5-828B-4738-93C4-32C6E08A5898}" sibTransId="{468F3F93-4B1B-4F34-BE3C-E1587077283D}"/>
    <dgm:cxn modelId="{41996B6C-F0C8-4EEC-B597-87DE4EC2B9AE}" type="presOf" srcId="{7E5C4C0B-263B-4AD4-935E-3513D9CB326A}" destId="{4A63687F-1E5C-42ED-ABE6-71F43B0C8C91}" srcOrd="0" destOrd="0" presId="urn:microsoft.com/office/officeart/2008/layout/PictureStrips"/>
    <dgm:cxn modelId="{D128C070-5532-47EF-B7D7-A53B3FB3662F}" type="presOf" srcId="{C462A424-27EC-480B-9EBA-DC189E455A2E}" destId="{9EAB11EE-0A7A-4740-A2CB-5B2A9018246F}" srcOrd="0" destOrd="0" presId="urn:microsoft.com/office/officeart/2008/layout/PictureStrips"/>
    <dgm:cxn modelId="{1B378671-B3C0-48A9-BFCC-69ECF1F63F80}" srcId="{789F7CF1-35F3-4B9F-9B76-9653CEDE59DC}" destId="{7E5C4C0B-263B-4AD4-935E-3513D9CB326A}" srcOrd="1" destOrd="0" parTransId="{B9F1A361-0310-4BF0-A9B7-95ACFD2E89B1}" sibTransId="{6592D72C-8292-48B4-B54D-AF4BD4535D53}"/>
    <dgm:cxn modelId="{D54FECA0-0E93-4830-93B9-C8C32DF8BB54}" type="presOf" srcId="{A6746274-C259-4A8F-B3B2-821F505DE0C5}" destId="{3C0D1367-B7F1-493C-A483-2F06C890FF1D}" srcOrd="0" destOrd="0" presId="urn:microsoft.com/office/officeart/2008/layout/PictureStrips"/>
    <dgm:cxn modelId="{756636B6-3732-44C9-B06B-207FCF4741E2}" type="presOf" srcId="{789F7CF1-35F3-4B9F-9B76-9653CEDE59DC}" destId="{E901D4C0-6E12-432E-ADA3-C1B64017E9DE}" srcOrd="0" destOrd="0" presId="urn:microsoft.com/office/officeart/2008/layout/PictureStrips"/>
    <dgm:cxn modelId="{644CC0C8-9D47-42DD-B1BA-0F3EB6219023}" srcId="{789F7CF1-35F3-4B9F-9B76-9653CEDE59DC}" destId="{A6746274-C259-4A8F-B3B2-821F505DE0C5}" srcOrd="0" destOrd="0" parTransId="{8EBCA767-69F4-4E8B-9E7C-3C1EC760B7C0}" sibTransId="{2BEEE731-5139-4166-B0CA-01F73287CDFE}"/>
    <dgm:cxn modelId="{23B31CCC-6F1A-4E6A-9049-CB9FB7AB1235}" type="presParOf" srcId="{E901D4C0-6E12-432E-ADA3-C1B64017E9DE}" destId="{B59932E9-0167-4BC6-AB80-905C399B0668}" srcOrd="0" destOrd="0" presId="urn:microsoft.com/office/officeart/2008/layout/PictureStrips"/>
    <dgm:cxn modelId="{88AC58E8-2EE9-4AC9-8F8D-B3897A35ABEC}" type="presParOf" srcId="{B59932E9-0167-4BC6-AB80-905C399B0668}" destId="{3C0D1367-B7F1-493C-A483-2F06C890FF1D}" srcOrd="0" destOrd="0" presId="urn:microsoft.com/office/officeart/2008/layout/PictureStrips"/>
    <dgm:cxn modelId="{4F590DC6-7D20-43B2-A386-1C3AD30B902A}" type="presParOf" srcId="{B59932E9-0167-4BC6-AB80-905C399B0668}" destId="{8571CBC5-5D75-4AC6-A1D5-111A63830193}" srcOrd="1" destOrd="0" presId="urn:microsoft.com/office/officeart/2008/layout/PictureStrips"/>
    <dgm:cxn modelId="{F433D440-AD4B-4681-87D4-44D1AF961E4B}" type="presParOf" srcId="{E901D4C0-6E12-432E-ADA3-C1B64017E9DE}" destId="{6ECCAA48-D355-44B6-950B-9FC2FE1F7953}" srcOrd="1" destOrd="0" presId="urn:microsoft.com/office/officeart/2008/layout/PictureStrips"/>
    <dgm:cxn modelId="{45AF120E-0D44-44E5-BDD4-D54881E3CCE0}" type="presParOf" srcId="{E901D4C0-6E12-432E-ADA3-C1B64017E9DE}" destId="{1C379242-C0B5-4E8F-9A0B-5DCD79FE9BB6}" srcOrd="2" destOrd="0" presId="urn:microsoft.com/office/officeart/2008/layout/PictureStrips"/>
    <dgm:cxn modelId="{5D356FE2-0A1B-4A20-8B1C-3FE0529185E7}" type="presParOf" srcId="{1C379242-C0B5-4E8F-9A0B-5DCD79FE9BB6}" destId="{4A63687F-1E5C-42ED-ABE6-71F43B0C8C91}" srcOrd="0" destOrd="0" presId="urn:microsoft.com/office/officeart/2008/layout/PictureStrips"/>
    <dgm:cxn modelId="{5D095FF5-4B43-4471-8A13-F5131745F6A9}" type="presParOf" srcId="{1C379242-C0B5-4E8F-9A0B-5DCD79FE9BB6}" destId="{F5CD46A8-EF9D-45D5-A116-0515BC3CE7A1}" srcOrd="1" destOrd="0" presId="urn:microsoft.com/office/officeart/2008/layout/PictureStrips"/>
    <dgm:cxn modelId="{C7C83005-0832-4ADD-8AE9-17878990D938}" type="presParOf" srcId="{E901D4C0-6E12-432E-ADA3-C1B64017E9DE}" destId="{B4E7F128-171A-44E6-8A36-93C899133216}" srcOrd="3" destOrd="0" presId="urn:microsoft.com/office/officeart/2008/layout/PictureStrips"/>
    <dgm:cxn modelId="{C083512C-722E-4845-907F-E6F801F6B86F}" type="presParOf" srcId="{E901D4C0-6E12-432E-ADA3-C1B64017E9DE}" destId="{54E44448-6962-4B0D-A8AA-ADFF4487A9EF}" srcOrd="4" destOrd="0" presId="urn:microsoft.com/office/officeart/2008/layout/PictureStrips"/>
    <dgm:cxn modelId="{C66B07EF-F194-4AF0-850E-4733402B97EB}" type="presParOf" srcId="{54E44448-6962-4B0D-A8AA-ADFF4487A9EF}" destId="{9EAB11EE-0A7A-4740-A2CB-5B2A9018246F}" srcOrd="0" destOrd="0" presId="urn:microsoft.com/office/officeart/2008/layout/PictureStrips"/>
    <dgm:cxn modelId="{4740C600-CECC-4308-8DBD-11E5FE9C7652}" type="presParOf" srcId="{54E44448-6962-4B0D-A8AA-ADFF4487A9EF}" destId="{F3AD5027-72DC-4706-90AA-535CC0AF5164}" srcOrd="1" destOrd="0" presId="urn:microsoft.com/office/officeart/2008/layout/PictureStrip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D6973-E760-4C24-963A-141FE517BD87}">
      <dsp:nvSpPr>
        <dsp:cNvPr id="0" name=""/>
        <dsp:cNvSpPr/>
      </dsp:nvSpPr>
      <dsp:spPr>
        <a:xfrm>
          <a:off x="267606" y="0"/>
          <a:ext cx="3796991" cy="3796991"/>
        </a:xfrm>
        <a:prstGeom prst="ellipse">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da-DK" sz="1000" kern="1200" dirty="0"/>
            <a:t>Fælles viden</a:t>
          </a:r>
        </a:p>
        <a:p>
          <a:pPr marL="0" lvl="0" indent="0" algn="ctr" defTabSz="444500">
            <a:lnSpc>
              <a:spcPct val="90000"/>
            </a:lnSpc>
            <a:spcBef>
              <a:spcPct val="0"/>
            </a:spcBef>
            <a:spcAft>
              <a:spcPct val="35000"/>
            </a:spcAft>
            <a:buNone/>
          </a:pPr>
          <a:endParaRPr lang="da-DK" sz="1000" kern="1200" dirty="0"/>
        </a:p>
      </dsp:txBody>
      <dsp:txXfrm>
        <a:off x="1502577" y="189849"/>
        <a:ext cx="1327048" cy="569548"/>
      </dsp:txXfrm>
    </dsp:sp>
    <dsp:sp modelId="{4483E0A0-5B42-4ECD-A9B4-B15290905665}">
      <dsp:nvSpPr>
        <dsp:cNvPr id="0" name=""/>
        <dsp:cNvSpPr/>
      </dsp:nvSpPr>
      <dsp:spPr>
        <a:xfrm>
          <a:off x="742229" y="949247"/>
          <a:ext cx="2847743" cy="2847743"/>
        </a:xfrm>
        <a:prstGeom prst="ellipse">
          <a:avLst/>
        </a:prstGeom>
        <a:solidFill>
          <a:schemeClr val="accent5">
            <a:shade val="80000"/>
            <a:hueOff val="174641"/>
            <a:satOff val="-3128"/>
            <a:lumOff val="132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da-DK" sz="1000" kern="1200" dirty="0"/>
            <a:t>Aftalte arbejdsgange og procedure</a:t>
          </a:r>
        </a:p>
      </dsp:txBody>
      <dsp:txXfrm>
        <a:off x="1502577" y="1127231"/>
        <a:ext cx="1327048" cy="533951"/>
      </dsp:txXfrm>
    </dsp:sp>
    <dsp:sp modelId="{E6DD62C5-51D2-46CC-8A83-A74FE111C097}">
      <dsp:nvSpPr>
        <dsp:cNvPr id="0" name=""/>
        <dsp:cNvSpPr/>
      </dsp:nvSpPr>
      <dsp:spPr>
        <a:xfrm>
          <a:off x="1216853" y="1898495"/>
          <a:ext cx="1898495" cy="1898495"/>
        </a:xfrm>
        <a:prstGeom prst="ellipse">
          <a:avLst/>
        </a:prstGeom>
        <a:solidFill>
          <a:schemeClr val="accent5">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da-DK" sz="1000" kern="1200" dirty="0"/>
            <a:t>Fælles værktøjer</a:t>
          </a:r>
        </a:p>
        <a:p>
          <a:pPr marL="0" lvl="0" indent="0" algn="ctr" defTabSz="444500">
            <a:lnSpc>
              <a:spcPct val="90000"/>
            </a:lnSpc>
            <a:spcBef>
              <a:spcPct val="0"/>
            </a:spcBef>
            <a:spcAft>
              <a:spcPct val="35000"/>
            </a:spcAft>
            <a:buNone/>
          </a:pPr>
          <a:endParaRPr lang="da-DK" sz="1000" kern="1200" dirty="0"/>
        </a:p>
      </dsp:txBody>
      <dsp:txXfrm>
        <a:off x="1494881" y="2373119"/>
        <a:ext cx="1342439" cy="9492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0D1367-B7F1-493C-A483-2F06C890FF1D}">
      <dsp:nvSpPr>
        <dsp:cNvPr id="0" name=""/>
        <dsp:cNvSpPr/>
      </dsp:nvSpPr>
      <dsp:spPr>
        <a:xfrm>
          <a:off x="116302" y="554053"/>
          <a:ext cx="2776685" cy="86771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87732" tIns="91440" rIns="91440" bIns="91440" numCol="1" spcCol="1270" anchor="ctr" anchorCtr="0">
          <a:noAutofit/>
        </a:bodyPr>
        <a:lstStyle/>
        <a:p>
          <a:pPr marL="0" lvl="0" indent="0" algn="l" defTabSz="1066800">
            <a:lnSpc>
              <a:spcPct val="90000"/>
            </a:lnSpc>
            <a:spcBef>
              <a:spcPct val="0"/>
            </a:spcBef>
            <a:spcAft>
              <a:spcPct val="35000"/>
            </a:spcAft>
            <a:buNone/>
          </a:pPr>
          <a:r>
            <a:rPr lang="da-DK" sz="2400" kern="1200" dirty="0"/>
            <a:t>Tidlig forebyggelse</a:t>
          </a:r>
        </a:p>
      </dsp:txBody>
      <dsp:txXfrm>
        <a:off x="116302" y="554053"/>
        <a:ext cx="2776685" cy="867714"/>
      </dsp:txXfrm>
    </dsp:sp>
    <dsp:sp modelId="{8571CBC5-5D75-4AC6-A1D5-111A63830193}">
      <dsp:nvSpPr>
        <dsp:cNvPr id="0" name=""/>
        <dsp:cNvSpPr/>
      </dsp:nvSpPr>
      <dsp:spPr>
        <a:xfrm>
          <a:off x="607" y="428716"/>
          <a:ext cx="607400" cy="911100"/>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63687F-1E5C-42ED-ABE6-71F43B0C8C91}">
      <dsp:nvSpPr>
        <dsp:cNvPr id="0" name=""/>
        <dsp:cNvSpPr/>
      </dsp:nvSpPr>
      <dsp:spPr>
        <a:xfrm>
          <a:off x="3152233" y="554053"/>
          <a:ext cx="2776685" cy="86771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87732" tIns="91440" rIns="91440" bIns="91440" numCol="1" spcCol="1270" anchor="ctr" anchorCtr="0">
          <a:noAutofit/>
        </a:bodyPr>
        <a:lstStyle/>
        <a:p>
          <a:pPr marL="0" lvl="0" indent="0" algn="l" defTabSz="1066800">
            <a:lnSpc>
              <a:spcPct val="90000"/>
            </a:lnSpc>
            <a:spcBef>
              <a:spcPct val="0"/>
            </a:spcBef>
            <a:spcAft>
              <a:spcPct val="35000"/>
            </a:spcAft>
            <a:buNone/>
          </a:pPr>
          <a:r>
            <a:rPr lang="da-DK" sz="2400" kern="1200" dirty="0"/>
            <a:t>Tidlig opsporing</a:t>
          </a:r>
        </a:p>
      </dsp:txBody>
      <dsp:txXfrm>
        <a:off x="3152233" y="554053"/>
        <a:ext cx="2776685" cy="867714"/>
      </dsp:txXfrm>
    </dsp:sp>
    <dsp:sp modelId="{F5CD46A8-EF9D-45D5-A116-0515BC3CE7A1}">
      <dsp:nvSpPr>
        <dsp:cNvPr id="0" name=""/>
        <dsp:cNvSpPr/>
      </dsp:nvSpPr>
      <dsp:spPr>
        <a:xfrm>
          <a:off x="3036537" y="428716"/>
          <a:ext cx="607400" cy="911100"/>
        </a:xfrm>
        <a:prstGeom prst="rect">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AB11EE-0A7A-4740-A2CB-5B2A9018246F}">
      <dsp:nvSpPr>
        <dsp:cNvPr id="0" name=""/>
        <dsp:cNvSpPr/>
      </dsp:nvSpPr>
      <dsp:spPr>
        <a:xfrm>
          <a:off x="1634267" y="1646409"/>
          <a:ext cx="2776685" cy="86771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87732" tIns="91440" rIns="91440" bIns="91440" numCol="1" spcCol="1270" anchor="ctr" anchorCtr="0">
          <a:noAutofit/>
        </a:bodyPr>
        <a:lstStyle/>
        <a:p>
          <a:pPr marL="0" lvl="0" indent="0" algn="l" defTabSz="1066800">
            <a:lnSpc>
              <a:spcPct val="90000"/>
            </a:lnSpc>
            <a:spcBef>
              <a:spcPct val="0"/>
            </a:spcBef>
            <a:spcAft>
              <a:spcPct val="35000"/>
            </a:spcAft>
            <a:buNone/>
          </a:pPr>
          <a:r>
            <a:rPr lang="da-DK" sz="2400" kern="1200" dirty="0"/>
            <a:t>Tidlig indsats</a:t>
          </a:r>
        </a:p>
      </dsp:txBody>
      <dsp:txXfrm>
        <a:off x="1634267" y="1646409"/>
        <a:ext cx="2776685" cy="867714"/>
      </dsp:txXfrm>
    </dsp:sp>
    <dsp:sp modelId="{F3AD5027-72DC-4706-90AA-535CC0AF5164}">
      <dsp:nvSpPr>
        <dsp:cNvPr id="0" name=""/>
        <dsp:cNvSpPr/>
      </dsp:nvSpPr>
      <dsp:spPr>
        <a:xfrm>
          <a:off x="1518572" y="1521072"/>
          <a:ext cx="607400" cy="911100"/>
        </a:xfrm>
        <a:prstGeom prst="rect">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1781D5-5DD6-4CBB-B2A7-81518755E790}" type="datetimeFigureOut">
              <a:rPr lang="da-DK" smtClean="0"/>
              <a:t>24-06-2026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1A25CB-85E7-44F5-A77E-95258C60115C}" type="slidenum">
              <a:rPr lang="da-DK" smtClean="0"/>
              <a:t>‹nr.›</a:t>
            </a:fld>
            <a:endParaRPr lang="da-DK"/>
          </a:p>
        </p:txBody>
      </p:sp>
    </p:spTree>
    <p:extLst>
      <p:ext uri="{BB962C8B-B14F-4D97-AF65-F5344CB8AC3E}">
        <p14:creationId xmlns:p14="http://schemas.microsoft.com/office/powerpoint/2010/main" val="4172513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roskildemodellen.dk/underretning/"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roskildemodellen.dk/linealen-i-praksi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kern="1200" dirty="0">
                <a:solidFill>
                  <a:schemeClr val="tx1"/>
                </a:solidFill>
                <a:effectLst/>
                <a:latin typeface="+mn-lt"/>
                <a:ea typeface="+mn-ea"/>
                <a:cs typeface="+mn-cs"/>
              </a:rPr>
              <a:t>Velkomst &amp; overordnet introduktion til</a:t>
            </a:r>
            <a:r>
              <a:rPr lang="da-DK" sz="1200" kern="1200" baseline="0" dirty="0">
                <a:solidFill>
                  <a:schemeClr val="tx1"/>
                </a:solidFill>
                <a:effectLst/>
                <a:latin typeface="+mn-lt"/>
                <a:ea typeface="+mn-ea"/>
                <a:cs typeface="+mn-cs"/>
              </a:rPr>
              <a:t> temaet</a:t>
            </a:r>
            <a:endParaRPr lang="da-DK" sz="1200" kern="1200" dirty="0">
              <a:solidFill>
                <a:schemeClr val="tx1"/>
              </a:solidFill>
              <a:effectLst/>
              <a:latin typeface="+mn-lt"/>
              <a:ea typeface="+mn-ea"/>
              <a:cs typeface="+mn-cs"/>
            </a:endParaRPr>
          </a:p>
          <a:p>
            <a:r>
              <a:rPr lang="da-DK" sz="1200" kern="1200" dirty="0">
                <a:solidFill>
                  <a:schemeClr val="tx1"/>
                </a:solidFill>
                <a:effectLst/>
                <a:latin typeface="+mn-lt"/>
                <a:ea typeface="+mn-ea"/>
                <a:cs typeface="+mn-cs"/>
              </a:rPr>
              <a:t> </a:t>
            </a:r>
          </a:p>
          <a:p>
            <a:r>
              <a:rPr lang="da-DK" sz="1200" kern="1200" dirty="0">
                <a:solidFill>
                  <a:schemeClr val="tx1"/>
                </a:solidFill>
                <a:effectLst/>
                <a:latin typeface="+mn-lt"/>
                <a:ea typeface="+mn-ea"/>
                <a:cs typeface="+mn-cs"/>
              </a:rPr>
              <a:t>Formål med temaet  </a:t>
            </a:r>
          </a:p>
          <a:p>
            <a:r>
              <a:rPr lang="da-DK" sz="1200" kern="1200" dirty="0">
                <a:solidFill>
                  <a:schemeClr val="tx1"/>
                </a:solidFill>
                <a:effectLst/>
                <a:latin typeface="+mn-lt"/>
                <a:ea typeface="+mn-ea"/>
                <a:cs typeface="+mn-cs"/>
              </a:rPr>
              <a:t>At skabe fælles forståelse, faglig refleksion og sikre relevant indsats i børns og unges liv.</a:t>
            </a:r>
            <a:endParaRPr lang="da-DK" dirty="0"/>
          </a:p>
        </p:txBody>
      </p:sp>
      <p:sp>
        <p:nvSpPr>
          <p:cNvPr id="4" name="Pladsholder til slidenummer 3"/>
          <p:cNvSpPr>
            <a:spLocks noGrp="1"/>
          </p:cNvSpPr>
          <p:nvPr>
            <p:ph type="sldNum" sz="quarter" idx="10"/>
          </p:nvPr>
        </p:nvSpPr>
        <p:spPr/>
        <p:txBody>
          <a:bodyPr/>
          <a:lstStyle/>
          <a:p>
            <a:fld id="{A11A25CB-85E7-44F5-A77E-95258C60115C}" type="slidenum">
              <a:rPr lang="da-DK" smtClean="0"/>
              <a:t>2</a:t>
            </a:fld>
            <a:endParaRPr lang="da-DK"/>
          </a:p>
        </p:txBody>
      </p:sp>
    </p:spTree>
    <p:extLst>
      <p:ext uri="{BB962C8B-B14F-4D97-AF65-F5344CB8AC3E}">
        <p14:creationId xmlns:p14="http://schemas.microsoft.com/office/powerpoint/2010/main" val="20491532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Vi har alle sammen pligt til at underrette kommunen, hvis vi får kendskab til eller har en formodning</a:t>
            </a:r>
            <a:r>
              <a:rPr lang="da-DK" baseline="0" dirty="0"/>
              <a:t> eller mistanke om, at et barn eller en ung ikke trives. </a:t>
            </a:r>
          </a:p>
          <a:p>
            <a:r>
              <a:rPr lang="da-DK" dirty="0"/>
              <a:t>Som fagpersoner har vi en skærpet underretningspligt</a:t>
            </a:r>
            <a:r>
              <a:rPr lang="da-DK" baseline="0" dirty="0"/>
              <a:t>. Det betyder, at vi har pligt til at underrette, hvis vi er bekymrede for et barns eller en </a:t>
            </a:r>
            <a:r>
              <a:rPr lang="da-DK" baseline="0" dirty="0" err="1"/>
              <a:t>ungs</a:t>
            </a:r>
            <a:r>
              <a:rPr lang="da-DK" baseline="0" dirty="0"/>
              <a:t> trivsel eller udvikling. </a:t>
            </a:r>
          </a:p>
        </p:txBody>
      </p:sp>
      <p:sp>
        <p:nvSpPr>
          <p:cNvPr id="4" name="Pladsholder til slidenummer 3"/>
          <p:cNvSpPr>
            <a:spLocks noGrp="1"/>
          </p:cNvSpPr>
          <p:nvPr>
            <p:ph type="sldNum" sz="quarter" idx="10"/>
          </p:nvPr>
        </p:nvSpPr>
        <p:spPr/>
        <p:txBody>
          <a:bodyPr/>
          <a:lstStyle/>
          <a:p>
            <a:fld id="{A11A25CB-85E7-44F5-A77E-95258C60115C}" type="slidenum">
              <a:rPr lang="da-DK" smtClean="0"/>
              <a:t>12</a:t>
            </a:fld>
            <a:endParaRPr lang="da-DK"/>
          </a:p>
        </p:txBody>
      </p:sp>
    </p:spTree>
    <p:extLst>
      <p:ext uri="{BB962C8B-B14F-4D97-AF65-F5344CB8AC3E}">
        <p14:creationId xmlns:p14="http://schemas.microsoft.com/office/powerpoint/2010/main" val="2513969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Du behøver ikke at have en sikker viden om, at et barn eller ung ikke trives, for at foretage</a:t>
            </a:r>
            <a:r>
              <a:rPr lang="da-DK" baseline="0" dirty="0"/>
              <a:t> en underretning. Hvis du har en formodning eller en mistanke, er du forpligtet til at underrette kommunen. </a:t>
            </a:r>
          </a:p>
          <a:p>
            <a:endParaRPr lang="da-DK" baseline="0" dirty="0"/>
          </a:p>
          <a:p>
            <a:r>
              <a:rPr lang="da-DK" baseline="0" dirty="0"/>
              <a:t>Underretningspligten er personlig – det betyder, at du har pligt til at underrette selv om andre ikke måtte mene, at du skal underrette. Underretningspligten er således ikke opfyldt ved, at du fx opfordrer din leder til at underrette kommunen. Det er din opgave at sikre, at der bliver underrettet – og det er din egen viden eller formodning, som bliver afgørende for, om der skal underrettes .</a:t>
            </a:r>
          </a:p>
          <a:p>
            <a:endParaRPr lang="da-DK" baseline="0" dirty="0"/>
          </a:p>
          <a:p>
            <a:r>
              <a:rPr lang="da-DK" baseline="0" dirty="0"/>
              <a:t>Underretningspligten går altid forud for din tavshedspligt – også i de tilfælde, hvor du ifølge en anden lovgivning eller andre regler har tavshedspligt. </a:t>
            </a:r>
            <a:endParaRPr lang="da-DK" dirty="0"/>
          </a:p>
        </p:txBody>
      </p:sp>
      <p:sp>
        <p:nvSpPr>
          <p:cNvPr id="4" name="Pladsholder til slidenummer 3"/>
          <p:cNvSpPr>
            <a:spLocks noGrp="1"/>
          </p:cNvSpPr>
          <p:nvPr>
            <p:ph type="sldNum" sz="quarter" idx="10"/>
          </p:nvPr>
        </p:nvSpPr>
        <p:spPr/>
        <p:txBody>
          <a:bodyPr/>
          <a:lstStyle/>
          <a:p>
            <a:fld id="{A11A25CB-85E7-44F5-A77E-95258C60115C}" type="slidenum">
              <a:rPr lang="da-DK" smtClean="0"/>
              <a:t>13</a:t>
            </a:fld>
            <a:endParaRPr lang="da-DK"/>
          </a:p>
        </p:txBody>
      </p:sp>
    </p:spTree>
    <p:extLst>
      <p:ext uri="{BB962C8B-B14F-4D97-AF65-F5344CB8AC3E}">
        <p14:creationId xmlns:p14="http://schemas.microsoft.com/office/powerpoint/2010/main" val="32019991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Du kan underrette kommunen både mundligt og skiftligt, ligesom du kan underrette anonymt. </a:t>
            </a:r>
          </a:p>
          <a:p>
            <a:r>
              <a:rPr lang="da-DK" dirty="0"/>
              <a:t>Her i Roskilde benytter vi os af blanketten på Roskilde modellens hjemmeside</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Link: </a:t>
            </a:r>
            <a:r>
              <a:rPr lang="da-DK" dirty="0">
                <a:hlinkClick r:id="rId3"/>
              </a:rPr>
              <a:t>https://www.roskildemodellen.dk/underretning/</a:t>
            </a:r>
            <a:r>
              <a:rPr lang="da-DK" dirty="0"/>
              <a:t> </a:t>
            </a:r>
          </a:p>
          <a:p>
            <a:endParaRPr lang="da-DK" dirty="0"/>
          </a:p>
          <a:p>
            <a:r>
              <a:rPr lang="da-DK" dirty="0"/>
              <a:t>I Akutte tilfælde</a:t>
            </a:r>
            <a:r>
              <a:rPr lang="da-DK" baseline="0" dirty="0"/>
              <a:t> vil det oftest være mere relevant at ringe til kommunen. Hvor der kan være tale om en straffelovsovertrædelse, kan det desuden være relevante at kontakte politiet.</a:t>
            </a:r>
          </a:p>
          <a:p>
            <a:endParaRPr lang="da-DK" baseline="0" dirty="0"/>
          </a:p>
          <a:p>
            <a:r>
              <a:rPr lang="da-DK" baseline="0" dirty="0"/>
              <a:t>Du kan også underrette til Ankestyrelsen i de tilfælde, hvor du er bekymret for en barn eller en ung, og du får det indtryk, at kommunen ikke handler tilstrækkeligt, hurtigt eller relevant på din underretning. Ankestyrelsen har herefter mulighed for at gå ind i sagen. Men her er det oftest bedst først at række ud til kommunen. https://www.ast.dk/er-du-bekymret-for-et-barn-eller-en-ung</a:t>
            </a:r>
            <a:endParaRPr lang="da-DK" dirty="0"/>
          </a:p>
          <a:p>
            <a:endParaRPr lang="da-DK" dirty="0"/>
          </a:p>
          <a:p>
            <a:r>
              <a:rPr lang="da-DK" sz="1200" b="0" i="0" kern="1200" dirty="0">
                <a:solidFill>
                  <a:schemeClr val="tx1"/>
                </a:solidFill>
                <a:effectLst/>
                <a:latin typeface="+mn-lt"/>
                <a:ea typeface="+mn-ea"/>
                <a:cs typeface="+mn-cs"/>
              </a:rPr>
              <a:t>Det du skal huske inden du sender underretningen</a:t>
            </a:r>
          </a:p>
          <a:p>
            <a:r>
              <a:rPr lang="da-DK" sz="1200" b="0" i="0" kern="1200" dirty="0">
                <a:solidFill>
                  <a:schemeClr val="tx1"/>
                </a:solidFill>
                <a:effectLst/>
                <a:latin typeface="+mn-lt"/>
                <a:ea typeface="+mn-ea"/>
                <a:cs typeface="+mn-cs"/>
              </a:rPr>
              <a:t>Udfylde alle felter i underretningsskemaet - Det er vigtigt, at du skelner mellem, hvad du ved, og hvad du antager. Din viden bygger på dine konkrete iagttagelser. Iagttagelserne skal være så konkrete som muligt, og du må gerne komme med eksempler fra hverdagen. Underretningen skal ikke indeholde din og dine kollegaers/leders egne vurderinger eller forslag til, hvad der kan gøres ved problemet</a:t>
            </a:r>
          </a:p>
          <a:p>
            <a:r>
              <a:rPr lang="da-DK" sz="1200" b="0" i="0" kern="1200" dirty="0">
                <a:solidFill>
                  <a:schemeClr val="tx1"/>
                </a:solidFill>
                <a:effectLst/>
                <a:latin typeface="+mn-lt"/>
                <a:ea typeface="+mn-ea"/>
                <a:cs typeface="+mn-cs"/>
              </a:rPr>
              <a:t>Tal med barnet / den unge om underretningen uanset barnet / den unges alder. Vær nysgerrig på, hvad barnet eller den unge oplever. Det er vigtigt, at barnets eller den unges stemme bliver hørt.</a:t>
            </a:r>
          </a:p>
          <a:p>
            <a:r>
              <a:rPr lang="da-DK" sz="1200" b="0" i="0" kern="1200" dirty="0">
                <a:solidFill>
                  <a:schemeClr val="tx1"/>
                </a:solidFill>
                <a:effectLst/>
                <a:latin typeface="+mn-lt"/>
                <a:ea typeface="+mn-ea"/>
                <a:cs typeface="+mn-cs"/>
              </a:rPr>
              <a:t>Gennemgang af underretningen med forældrene med mindre, der er mistanke om overgreb fra forældres side mod barnet / den unge. </a:t>
            </a:r>
          </a:p>
          <a:p>
            <a:r>
              <a:rPr lang="da-DK" sz="1200" b="0" i="0" kern="1200" dirty="0">
                <a:solidFill>
                  <a:schemeClr val="tx1"/>
                </a:solidFill>
                <a:effectLst/>
                <a:latin typeface="+mn-lt"/>
                <a:ea typeface="+mn-ea"/>
                <a:cs typeface="+mn-cs"/>
              </a:rPr>
              <a:t>Udlevere pjece om underretning til forældre</a:t>
            </a:r>
          </a:p>
          <a:p>
            <a:endParaRPr lang="da-DK" dirty="0"/>
          </a:p>
        </p:txBody>
      </p:sp>
      <p:sp>
        <p:nvSpPr>
          <p:cNvPr id="4" name="Pladsholder til slidenummer 3"/>
          <p:cNvSpPr>
            <a:spLocks noGrp="1"/>
          </p:cNvSpPr>
          <p:nvPr>
            <p:ph type="sldNum" sz="quarter" idx="10"/>
          </p:nvPr>
        </p:nvSpPr>
        <p:spPr/>
        <p:txBody>
          <a:bodyPr/>
          <a:lstStyle/>
          <a:p>
            <a:fld id="{A11A25CB-85E7-44F5-A77E-95258C60115C}" type="slidenum">
              <a:rPr lang="da-DK" smtClean="0"/>
              <a:t>14</a:t>
            </a:fld>
            <a:endParaRPr lang="da-DK"/>
          </a:p>
        </p:txBody>
      </p:sp>
    </p:spTree>
    <p:extLst>
      <p:ext uri="{BB962C8B-B14F-4D97-AF65-F5344CB8AC3E}">
        <p14:creationId xmlns:p14="http://schemas.microsoft.com/office/powerpoint/2010/main" val="29896753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Kvittering på modtagelse</a:t>
            </a:r>
            <a:r>
              <a:rPr lang="da-DK" baseline="0" dirty="0"/>
              <a:t> af underretning: </a:t>
            </a:r>
            <a:r>
              <a:rPr lang="da-DK" dirty="0"/>
              <a:t>Kommunen skal – både overfor privatpersoner og fagpersoner – bekræfte modtagelsen af underretningen.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Hvis du som fagperson har underrettet, så SKAL kommunen også orientere dig om,</a:t>
            </a:r>
            <a:r>
              <a:rPr lang="da-DK" baseline="0" dirty="0"/>
              <a:t> hvorvidt der er iværksat en afdækning, en børnefaglig undersøgelse eller en støttende indsats med mindre særlige forhold gør sig gældende fx hvis der er særlige hensyn til det pågældende barn eller ung og familie, som vil betyde, at orienteringen ikke vil fremme indsatsen.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a-DK" baseline="0" dirty="0"/>
              <a:t>Kommunen kan desuden orientere dig om, hvilken type indsats, kommunen har iværksat og indsatsen planlagte varighed. Det gælder, når oplysningerne har væsentlig betydning for den støtte, du som fagperson yder barnet eller den unge. </a:t>
            </a:r>
            <a:endParaRPr lang="da-DK" dirty="0"/>
          </a:p>
          <a:p>
            <a:endParaRPr lang="da-DK" dirty="0"/>
          </a:p>
        </p:txBody>
      </p:sp>
      <p:sp>
        <p:nvSpPr>
          <p:cNvPr id="4" name="Pladsholder til slidenummer 3"/>
          <p:cNvSpPr>
            <a:spLocks noGrp="1"/>
          </p:cNvSpPr>
          <p:nvPr>
            <p:ph type="sldNum" sz="quarter" idx="10"/>
          </p:nvPr>
        </p:nvSpPr>
        <p:spPr/>
        <p:txBody>
          <a:bodyPr/>
          <a:lstStyle/>
          <a:p>
            <a:fld id="{A11A25CB-85E7-44F5-A77E-95258C60115C}" type="slidenum">
              <a:rPr lang="da-DK" smtClean="0"/>
              <a:t>15</a:t>
            </a:fld>
            <a:endParaRPr lang="da-DK"/>
          </a:p>
        </p:txBody>
      </p:sp>
    </p:spTree>
    <p:extLst>
      <p:ext uri="{BB962C8B-B14F-4D97-AF65-F5344CB8AC3E}">
        <p14:creationId xmlns:p14="http://schemas.microsoft.com/office/powerpoint/2010/main" val="3152884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kern="1200" dirty="0">
                <a:solidFill>
                  <a:schemeClr val="tx1"/>
                </a:solidFill>
                <a:effectLst/>
                <a:latin typeface="+mn-lt"/>
                <a:ea typeface="+mn-ea"/>
                <a:cs typeface="+mn-cs"/>
              </a:rPr>
              <a:t>Gruppearbejde med case, refleksionsspørgsmål</a:t>
            </a:r>
          </a:p>
          <a:p>
            <a:r>
              <a:rPr lang="da-DK" sz="1200" kern="1200" dirty="0">
                <a:solidFill>
                  <a:schemeClr val="tx1"/>
                </a:solidFill>
                <a:effectLst/>
                <a:latin typeface="+mn-lt"/>
                <a:ea typeface="+mn-ea"/>
                <a:cs typeface="+mn-cs"/>
              </a:rPr>
              <a:t>1. Opdeling i grupper (3-5 personer) – grupper udpeger facilitator samt referent til fremlæggelse.</a:t>
            </a:r>
          </a:p>
          <a:p>
            <a:r>
              <a:rPr lang="da-DK" sz="1200" kern="1200" dirty="0">
                <a:solidFill>
                  <a:schemeClr val="tx1"/>
                </a:solidFill>
                <a:effectLst/>
                <a:latin typeface="+mn-lt"/>
                <a:ea typeface="+mn-ea"/>
                <a:cs typeface="+mn-cs"/>
              </a:rPr>
              <a:t>2. Introduktion til casen (5 min). </a:t>
            </a:r>
            <a:r>
              <a:rPr lang="da-DK" sz="1200" kern="1200" dirty="0" err="1">
                <a:solidFill>
                  <a:schemeClr val="tx1"/>
                </a:solidFill>
                <a:effectLst/>
                <a:latin typeface="+mn-lt"/>
                <a:ea typeface="+mn-ea"/>
                <a:cs typeface="+mn-cs"/>
              </a:rPr>
              <a:t>Facilitatoren</a:t>
            </a:r>
            <a:r>
              <a:rPr lang="da-DK" sz="1200" kern="1200" dirty="0">
                <a:solidFill>
                  <a:schemeClr val="tx1"/>
                </a:solidFill>
                <a:effectLst/>
                <a:latin typeface="+mn-lt"/>
                <a:ea typeface="+mn-ea"/>
                <a:cs typeface="+mn-cs"/>
              </a:rPr>
              <a:t> læser casen højt eller uddeler den skriftligt. Sikr, at alle har forstået baggrunden: Hvad handler bekymringen om? Hvem er involveret?</a:t>
            </a:r>
          </a:p>
          <a:p>
            <a:r>
              <a:rPr lang="da-DK" sz="1200" kern="1200" dirty="0">
                <a:solidFill>
                  <a:schemeClr val="tx1"/>
                </a:solidFill>
                <a:effectLst/>
                <a:latin typeface="+mn-lt"/>
                <a:ea typeface="+mn-ea"/>
                <a:cs typeface="+mn-cs"/>
              </a:rPr>
              <a:t>3. Refleksion og dialog i grupper (15–20 min) - arbejde med refleksionsspørgsmål</a:t>
            </a:r>
          </a:p>
          <a:p>
            <a:r>
              <a:rPr lang="da-DK" sz="1200" kern="1200" dirty="0">
                <a:solidFill>
                  <a:schemeClr val="tx1"/>
                </a:solidFill>
                <a:effectLst/>
                <a:latin typeface="+mn-lt"/>
                <a:ea typeface="+mn-ea"/>
                <a:cs typeface="+mn-cs"/>
              </a:rPr>
              <a:t> </a:t>
            </a:r>
          </a:p>
          <a:p>
            <a:r>
              <a:rPr lang="da-DK" sz="1200" kern="1200" dirty="0">
                <a:solidFill>
                  <a:schemeClr val="tx1"/>
                </a:solidFill>
                <a:effectLst/>
                <a:latin typeface="+mn-lt"/>
                <a:ea typeface="+mn-ea"/>
                <a:cs typeface="+mn-cs"/>
              </a:rPr>
              <a:t>4. Opsamling i plenum (5–10 min)</a:t>
            </a:r>
          </a:p>
          <a:p>
            <a:r>
              <a:rPr lang="da-DK" sz="1200" kern="1200" dirty="0">
                <a:solidFill>
                  <a:schemeClr val="tx1"/>
                </a:solidFill>
                <a:effectLst/>
                <a:latin typeface="+mn-lt"/>
                <a:ea typeface="+mn-ea"/>
                <a:cs typeface="+mn-cs"/>
              </a:rPr>
              <a:t>Bed grupperne dele en vigtig erkendelse eller et dilemma.</a:t>
            </a:r>
          </a:p>
          <a:p>
            <a:endParaRPr lang="da-DK" dirty="0"/>
          </a:p>
        </p:txBody>
      </p:sp>
      <p:sp>
        <p:nvSpPr>
          <p:cNvPr id="4" name="Pladsholder til slidenummer 3"/>
          <p:cNvSpPr>
            <a:spLocks noGrp="1"/>
          </p:cNvSpPr>
          <p:nvPr>
            <p:ph type="sldNum" sz="quarter" idx="10"/>
          </p:nvPr>
        </p:nvSpPr>
        <p:spPr/>
        <p:txBody>
          <a:bodyPr/>
          <a:lstStyle/>
          <a:p>
            <a:fld id="{A11A25CB-85E7-44F5-A77E-95258C60115C}" type="slidenum">
              <a:rPr lang="da-DK" smtClean="0"/>
              <a:t>16</a:t>
            </a:fld>
            <a:endParaRPr lang="da-DK"/>
          </a:p>
        </p:txBody>
      </p:sp>
    </p:spTree>
    <p:extLst>
      <p:ext uri="{BB962C8B-B14F-4D97-AF65-F5344CB8AC3E}">
        <p14:creationId xmlns:p14="http://schemas.microsoft.com/office/powerpoint/2010/main" val="30981699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A11A25CB-85E7-44F5-A77E-95258C60115C}" type="slidenum">
              <a:rPr lang="da-DK" smtClean="0"/>
              <a:t>17</a:t>
            </a:fld>
            <a:endParaRPr lang="da-DK"/>
          </a:p>
        </p:txBody>
      </p:sp>
    </p:spTree>
    <p:extLst>
      <p:ext uri="{BB962C8B-B14F-4D97-AF65-F5344CB8AC3E}">
        <p14:creationId xmlns:p14="http://schemas.microsoft.com/office/powerpoint/2010/main" val="1989006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For at spore</a:t>
            </a:r>
            <a:r>
              <a:rPr lang="da-DK" baseline="0" dirty="0"/>
              <a:t> os ind på emnet, så starter vi med en lille refleksionsøvelse.</a:t>
            </a:r>
            <a:endParaRPr lang="da-DK" dirty="0"/>
          </a:p>
          <a:p>
            <a:endParaRPr lang="da-DK" sz="1200" kern="1200" dirty="0">
              <a:solidFill>
                <a:schemeClr val="tx1"/>
              </a:solidFill>
              <a:effectLst/>
              <a:latin typeface="+mn-lt"/>
              <a:ea typeface="+mn-ea"/>
              <a:cs typeface="+mn-cs"/>
            </a:endParaRPr>
          </a:p>
          <a:p>
            <a:r>
              <a:rPr lang="da-DK" sz="1200" kern="1200" dirty="0">
                <a:solidFill>
                  <a:schemeClr val="tx1"/>
                </a:solidFill>
                <a:effectLst/>
                <a:latin typeface="+mn-lt"/>
                <a:ea typeface="+mn-ea"/>
                <a:cs typeface="+mn-cs"/>
              </a:rPr>
              <a:t>Individuel refleksion (5 min) - bed deltagerne skrive kort svar på følgende spørgsmål på post-it (5 min):</a:t>
            </a:r>
            <a:endParaRPr lang="da-DK" sz="1400" kern="1200" dirty="0">
              <a:solidFill>
                <a:schemeClr val="tx1"/>
              </a:solidFill>
              <a:effectLst/>
              <a:latin typeface="+mn-lt"/>
              <a:ea typeface="+mn-ea"/>
              <a:cs typeface="+mn-cs"/>
            </a:endParaRPr>
          </a:p>
          <a:p>
            <a:pPr lvl="1"/>
            <a:r>
              <a:rPr lang="da-DK" sz="1200" i="1" kern="1200" dirty="0">
                <a:solidFill>
                  <a:schemeClr val="tx1"/>
                </a:solidFill>
                <a:effectLst/>
                <a:latin typeface="+mn-lt"/>
                <a:ea typeface="+mn-ea"/>
                <a:cs typeface="+mn-cs"/>
              </a:rPr>
              <a:t>"Hvornår blev du sidst oprigtigt bekymret for et barn eller en ung?"</a:t>
            </a:r>
            <a:endParaRPr lang="da-DK" sz="1400" kern="1200" dirty="0">
              <a:solidFill>
                <a:schemeClr val="tx1"/>
              </a:solidFill>
              <a:effectLst/>
              <a:latin typeface="+mn-lt"/>
              <a:ea typeface="+mn-ea"/>
              <a:cs typeface="+mn-cs"/>
            </a:endParaRPr>
          </a:p>
          <a:p>
            <a:pPr lvl="1"/>
            <a:r>
              <a:rPr lang="da-DK" sz="1200" i="1" kern="1200" dirty="0">
                <a:solidFill>
                  <a:schemeClr val="tx1"/>
                </a:solidFill>
                <a:effectLst/>
                <a:latin typeface="+mn-lt"/>
                <a:ea typeface="+mn-ea"/>
                <a:cs typeface="+mn-cs"/>
              </a:rPr>
              <a:t>"Hvad gjorde du – og hvad undlod du at gøre?"</a:t>
            </a:r>
            <a:endParaRPr lang="da-DK" sz="1400" kern="1200" dirty="0">
              <a:solidFill>
                <a:schemeClr val="tx1"/>
              </a:solidFill>
              <a:effectLst/>
              <a:latin typeface="+mn-lt"/>
              <a:ea typeface="+mn-ea"/>
              <a:cs typeface="+mn-cs"/>
            </a:endParaRPr>
          </a:p>
          <a:p>
            <a:pPr lvl="1"/>
            <a:r>
              <a:rPr lang="da-DK" sz="1200" i="1" kern="1200" dirty="0">
                <a:solidFill>
                  <a:schemeClr val="tx1"/>
                </a:solidFill>
                <a:effectLst/>
                <a:latin typeface="+mn-lt"/>
                <a:ea typeface="+mn-ea"/>
                <a:cs typeface="+mn-cs"/>
              </a:rPr>
              <a:t>"Hvad var svært, og hvad hjalp dig?"</a:t>
            </a:r>
            <a:endParaRPr lang="da-DK" sz="1400" kern="1200" dirty="0">
              <a:solidFill>
                <a:schemeClr val="tx1"/>
              </a:solidFill>
              <a:effectLst/>
              <a:latin typeface="+mn-lt"/>
              <a:ea typeface="+mn-ea"/>
              <a:cs typeface="+mn-cs"/>
            </a:endParaRPr>
          </a:p>
          <a:p>
            <a:endParaRPr lang="da-DK" sz="1200" kern="1200" dirty="0">
              <a:solidFill>
                <a:schemeClr val="tx1"/>
              </a:solidFill>
              <a:effectLst/>
              <a:latin typeface="+mn-lt"/>
              <a:ea typeface="+mn-ea"/>
              <a:cs typeface="+mn-cs"/>
            </a:endParaRPr>
          </a:p>
          <a:p>
            <a:r>
              <a:rPr lang="da-DK" sz="1200" kern="1200" dirty="0">
                <a:solidFill>
                  <a:schemeClr val="tx1"/>
                </a:solidFill>
                <a:effectLst/>
                <a:latin typeface="+mn-lt"/>
                <a:ea typeface="+mn-ea"/>
                <a:cs typeface="+mn-cs"/>
              </a:rPr>
              <a:t>Makkerdeling (10 min):</a:t>
            </a:r>
            <a:br>
              <a:rPr lang="da-DK" sz="1200" kern="1200" dirty="0">
                <a:solidFill>
                  <a:schemeClr val="tx1"/>
                </a:solidFill>
                <a:effectLst/>
                <a:latin typeface="+mn-lt"/>
                <a:ea typeface="+mn-ea"/>
                <a:cs typeface="+mn-cs"/>
              </a:rPr>
            </a:br>
            <a:r>
              <a:rPr lang="da-DK" sz="1200" kern="1200" dirty="0">
                <a:solidFill>
                  <a:schemeClr val="tx1"/>
                </a:solidFill>
                <a:effectLst/>
                <a:latin typeface="+mn-lt"/>
                <a:ea typeface="+mn-ea"/>
                <a:cs typeface="+mn-cs"/>
              </a:rPr>
              <a:t>Deltagerne deler deres refleksioner med en sidemakker. Fokusér på oplevelser, ikke løsninger.</a:t>
            </a:r>
          </a:p>
          <a:p>
            <a:endParaRPr lang="da-DK"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kern="1200" dirty="0">
                <a:solidFill>
                  <a:schemeClr val="tx1"/>
                </a:solidFill>
                <a:effectLst/>
                <a:latin typeface="+mn-lt"/>
                <a:ea typeface="+mn-ea"/>
                <a:cs typeface="+mn-cs"/>
              </a:rPr>
              <a:t>Spørg ud – om der er enkelte, der har lyst til at dele, hvad de har talt om.</a:t>
            </a:r>
          </a:p>
          <a:p>
            <a:endParaRPr lang="da-DK" sz="1400" kern="1200" dirty="0">
              <a:solidFill>
                <a:schemeClr val="tx1"/>
              </a:solidFill>
              <a:effectLst/>
              <a:latin typeface="+mn-lt"/>
              <a:ea typeface="+mn-ea"/>
              <a:cs typeface="+mn-cs"/>
            </a:endParaRPr>
          </a:p>
        </p:txBody>
      </p:sp>
      <p:sp>
        <p:nvSpPr>
          <p:cNvPr id="4" name="Pladsholder til slidenummer 3"/>
          <p:cNvSpPr>
            <a:spLocks noGrp="1"/>
          </p:cNvSpPr>
          <p:nvPr>
            <p:ph type="sldNum" sz="quarter" idx="10"/>
          </p:nvPr>
        </p:nvSpPr>
        <p:spPr/>
        <p:txBody>
          <a:bodyPr/>
          <a:lstStyle/>
          <a:p>
            <a:fld id="{A11A25CB-85E7-44F5-A77E-95258C60115C}" type="slidenum">
              <a:rPr lang="da-DK" smtClean="0"/>
              <a:t>4</a:t>
            </a:fld>
            <a:endParaRPr lang="da-DK"/>
          </a:p>
        </p:txBody>
      </p:sp>
    </p:spTree>
    <p:extLst>
      <p:ext uri="{BB962C8B-B14F-4D97-AF65-F5344CB8AC3E}">
        <p14:creationId xmlns:p14="http://schemas.microsoft.com/office/powerpoint/2010/main" val="2992012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b="0" dirty="0"/>
          </a:p>
          <a:p>
            <a:r>
              <a:rPr lang="da-DK" b="0" dirty="0"/>
              <a:t>Du finder Roskilde</a:t>
            </a:r>
            <a:r>
              <a:rPr lang="da-DK" b="0" baseline="0" dirty="0"/>
              <a:t> modellen på linket. Roskilde modellen er med til at sikre et fælles sprog og ensartet systematik. </a:t>
            </a:r>
          </a:p>
          <a:p>
            <a:pPr marL="0" indent="0">
              <a:buNone/>
            </a:pPr>
            <a:r>
              <a:rPr lang="da-DK" dirty="0"/>
              <a:t>Roskildemodellen understøtter at der etableres en </a:t>
            </a:r>
            <a:r>
              <a:rPr lang="da-DK" b="1" dirty="0"/>
              <a:t>systematik</a:t>
            </a:r>
            <a:r>
              <a:rPr lang="da-DK" dirty="0"/>
              <a:t> i den tidlige indsats. </a:t>
            </a:r>
          </a:p>
          <a:p>
            <a:pPr marL="0" indent="0">
              <a:buNone/>
            </a:pPr>
            <a:endParaRPr lang="da-DK" dirty="0"/>
          </a:p>
          <a:p>
            <a:endParaRPr lang="da-DK" b="0" dirty="0"/>
          </a:p>
        </p:txBody>
      </p:sp>
      <p:sp>
        <p:nvSpPr>
          <p:cNvPr id="4" name="Pladsholder til slidenummer 3"/>
          <p:cNvSpPr>
            <a:spLocks noGrp="1"/>
          </p:cNvSpPr>
          <p:nvPr>
            <p:ph type="sldNum" sz="quarter" idx="10"/>
          </p:nvPr>
        </p:nvSpPr>
        <p:spPr/>
        <p:txBody>
          <a:bodyPr/>
          <a:lstStyle/>
          <a:p>
            <a:fld id="{E2489D6B-D3A3-48CA-8A36-141E477FC9F6}" type="slidenum">
              <a:rPr lang="da-DK" smtClean="0"/>
              <a:t>5</a:t>
            </a:fld>
            <a:endParaRPr lang="da-DK" dirty="0"/>
          </a:p>
        </p:txBody>
      </p:sp>
    </p:spTree>
    <p:extLst>
      <p:ext uri="{BB962C8B-B14F-4D97-AF65-F5344CB8AC3E}">
        <p14:creationId xmlns:p14="http://schemas.microsoft.com/office/powerpoint/2010/main" val="3010642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None/>
            </a:pPr>
            <a:endParaRPr lang="da-DK" dirty="0"/>
          </a:p>
          <a:p>
            <a:pPr marL="0" indent="0">
              <a:buNone/>
            </a:pPr>
            <a:r>
              <a:rPr lang="da-DK" dirty="0"/>
              <a:t>Roskildemodellen er en ramme, der på tværs af organisationen skal sikre, at der handles og iværksættes en tidlig og tværfaglig indsats, når de første tegn på begyndende mistrivsel hos børn og unge viser sig. </a:t>
            </a:r>
          </a:p>
          <a:p>
            <a:pPr marL="0" indent="0">
              <a:buNone/>
            </a:pPr>
            <a:r>
              <a:rPr lang="da-DK" dirty="0"/>
              <a:t>Roskildemodellen skal sikre, at der sættes ind med den rette indsats på det rette tidspunkt. </a:t>
            </a:r>
          </a:p>
          <a:p>
            <a:pPr marL="0" indent="0">
              <a:buNone/>
            </a:pPr>
            <a:endParaRPr lang="da-DK" dirty="0"/>
          </a:p>
          <a:p>
            <a:pPr marL="0" indent="0">
              <a:buNone/>
            </a:pPr>
            <a:endParaRPr lang="da-DK" dirty="0"/>
          </a:p>
          <a:p>
            <a:pPr marL="0" indent="0">
              <a:buNone/>
            </a:pPr>
            <a:r>
              <a:rPr lang="da-DK" dirty="0"/>
              <a:t>Roskildemodellen understøtter at der etableres en </a:t>
            </a:r>
            <a:r>
              <a:rPr lang="da-DK" b="1" dirty="0"/>
              <a:t>systematik</a:t>
            </a:r>
            <a:r>
              <a:rPr lang="da-DK" dirty="0"/>
              <a:t> i den tidlige indsats. </a:t>
            </a:r>
          </a:p>
          <a:p>
            <a:pPr marL="0" indent="0">
              <a:buNone/>
            </a:pPr>
            <a:r>
              <a:rPr lang="da-DK" dirty="0"/>
              <a:t>Systematikken skal sikre, </a:t>
            </a:r>
          </a:p>
          <a:p>
            <a:pPr lvl="0"/>
            <a:r>
              <a:rPr lang="da-DK" dirty="0"/>
              <a:t>- at vi ikke overser børn og unge med udfordringer eller i mistrivsel </a:t>
            </a:r>
          </a:p>
          <a:p>
            <a:pPr lvl="0"/>
            <a:r>
              <a:rPr lang="da-DK" dirty="0"/>
              <a:t>- at vi handler hurtigt og arbejder målrettet</a:t>
            </a:r>
          </a:p>
          <a:p>
            <a:pPr marL="171450" lvl="0" indent="-171450">
              <a:buFontTx/>
              <a:buChar char="-"/>
            </a:pPr>
            <a:r>
              <a:rPr lang="da-DK" dirty="0"/>
              <a:t>at vi har en tydelig rollefordeling og klare arbejdsgange</a:t>
            </a:r>
          </a:p>
          <a:p>
            <a:pPr marL="171450" lvl="0" indent="-171450">
              <a:buFontTx/>
              <a:buChar char="-"/>
            </a:pPr>
            <a:endParaRPr lang="da-DK" dirty="0"/>
          </a:p>
          <a:p>
            <a:pPr marL="0" lvl="0" indent="0">
              <a:buFontTx/>
              <a:buNone/>
            </a:pPr>
            <a:r>
              <a:rPr lang="da-DK" dirty="0"/>
              <a:t>OBS filmen er ikke opdateret – boksen med skolefravær</a:t>
            </a:r>
            <a:r>
              <a:rPr lang="da-DK" baseline="0" dirty="0"/>
              <a:t> ikke medtaget – men I kan gå ind og læse mere om dette. </a:t>
            </a:r>
            <a:endParaRPr lang="da-DK" dirty="0"/>
          </a:p>
          <a:p>
            <a:endParaRPr lang="da-DK" b="1" dirty="0"/>
          </a:p>
        </p:txBody>
      </p:sp>
      <p:sp>
        <p:nvSpPr>
          <p:cNvPr id="4" name="Pladsholder til slidenummer 3"/>
          <p:cNvSpPr>
            <a:spLocks noGrp="1"/>
          </p:cNvSpPr>
          <p:nvPr>
            <p:ph type="sldNum" sz="quarter" idx="10"/>
          </p:nvPr>
        </p:nvSpPr>
        <p:spPr/>
        <p:txBody>
          <a:bodyPr/>
          <a:lstStyle/>
          <a:p>
            <a:fld id="{E2489D6B-D3A3-48CA-8A36-141E477FC9F6}" type="slidenum">
              <a:rPr lang="da-DK" smtClean="0"/>
              <a:t>6</a:t>
            </a:fld>
            <a:endParaRPr lang="da-DK" dirty="0"/>
          </a:p>
        </p:txBody>
      </p:sp>
    </p:spTree>
    <p:extLst>
      <p:ext uri="{BB962C8B-B14F-4D97-AF65-F5344CB8AC3E}">
        <p14:creationId xmlns:p14="http://schemas.microsoft.com/office/powerpoint/2010/main" val="3732821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Jeg</a:t>
            </a:r>
            <a:r>
              <a:rPr lang="da-DK" baseline="0" dirty="0"/>
              <a:t> </a:t>
            </a:r>
            <a:r>
              <a:rPr lang="da-DK" dirty="0"/>
              <a:t>gennemgår ikke hele</a:t>
            </a:r>
            <a:r>
              <a:rPr lang="da-DK" baseline="0" dirty="0"/>
              <a:t> sliden, da den er meget teksttung – men den kan bruges som et opslagsværk.</a:t>
            </a:r>
          </a:p>
          <a:p>
            <a:r>
              <a:rPr lang="da-DK" baseline="0" dirty="0"/>
              <a:t>Hver skole, dagtilbud og klubområde har fx udvalgte nøglepersoner, som sammen med deres respektive ledere sikrer viden og kendskab til Roskilde modellen fx ved at introducere det til nye medarbejdere eller sikre at modellen bliver brugt i praksis, når vi ser den første bekymring. </a:t>
            </a:r>
            <a:endParaRPr lang="da-DK" dirty="0"/>
          </a:p>
          <a:p>
            <a:endParaRPr lang="da-DK" dirty="0"/>
          </a:p>
        </p:txBody>
      </p:sp>
      <p:sp>
        <p:nvSpPr>
          <p:cNvPr id="4" name="Pladsholder til slidenummer 3"/>
          <p:cNvSpPr>
            <a:spLocks noGrp="1"/>
          </p:cNvSpPr>
          <p:nvPr>
            <p:ph type="sldNum" sz="quarter" idx="10"/>
          </p:nvPr>
        </p:nvSpPr>
        <p:spPr/>
        <p:txBody>
          <a:bodyPr/>
          <a:lstStyle/>
          <a:p>
            <a:fld id="{E2489D6B-D3A3-48CA-8A36-141E477FC9F6}" type="slidenum">
              <a:rPr lang="da-DK" smtClean="0"/>
              <a:t>7</a:t>
            </a:fld>
            <a:endParaRPr lang="da-DK" dirty="0"/>
          </a:p>
        </p:txBody>
      </p:sp>
    </p:spTree>
    <p:extLst>
      <p:ext uri="{BB962C8B-B14F-4D97-AF65-F5344CB8AC3E}">
        <p14:creationId xmlns:p14="http://schemas.microsoft.com/office/powerpoint/2010/main" val="9152978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Roskildemodellen</a:t>
            </a:r>
            <a:r>
              <a:rPr lang="da-DK" baseline="0" dirty="0"/>
              <a:t> er bygget op omkring tre hoved elementer – fælles værktøjer, fælles viden og aftalte arbejdsgange og procedurer.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baseline="0" dirty="0"/>
              <a:t>Viden indeholder fx information om forskellige diagnoser, forældre og skilsmisse mv. </a:t>
            </a:r>
          </a:p>
          <a:p>
            <a:endParaRPr lang="da-DK" dirty="0"/>
          </a:p>
        </p:txBody>
      </p:sp>
      <p:sp>
        <p:nvSpPr>
          <p:cNvPr id="4" name="Pladsholder til slidenummer 3"/>
          <p:cNvSpPr>
            <a:spLocks noGrp="1"/>
          </p:cNvSpPr>
          <p:nvPr>
            <p:ph type="sldNum" sz="quarter" idx="10"/>
          </p:nvPr>
        </p:nvSpPr>
        <p:spPr/>
        <p:txBody>
          <a:bodyPr/>
          <a:lstStyle/>
          <a:p>
            <a:fld id="{A11A25CB-85E7-44F5-A77E-95258C60115C}" type="slidenum">
              <a:rPr lang="da-DK" smtClean="0"/>
              <a:t>8</a:t>
            </a:fld>
            <a:endParaRPr lang="da-DK" dirty="0"/>
          </a:p>
        </p:txBody>
      </p:sp>
    </p:spTree>
    <p:extLst>
      <p:ext uri="{BB962C8B-B14F-4D97-AF65-F5344CB8AC3E}">
        <p14:creationId xmlns:p14="http://schemas.microsoft.com/office/powerpoint/2010/main" val="9675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i="0" kern="1200" dirty="0">
                <a:solidFill>
                  <a:schemeClr val="tx1"/>
                </a:solidFill>
                <a:effectLst/>
                <a:latin typeface="+mn-lt"/>
                <a:ea typeface="+mn-ea"/>
                <a:cs typeface="+mn-cs"/>
              </a:rPr>
              <a:t>I arbejdet med børn og unge i mistrivsel har det stor betydning, hvilke grundlæggende værdier, der arbejdes ud fra. Det styrker den tidlige indsats, når indsatsen baserer sig på de samme værdier inden for og på tværs af fagområder. Roskildemodellen baseres på fem grundværdier, der tilsammen udgør det fælles </a:t>
            </a:r>
            <a:r>
              <a:rPr lang="da-DK" sz="1200" b="0" i="0" kern="1200" dirty="0" err="1">
                <a:solidFill>
                  <a:schemeClr val="tx1"/>
                </a:solidFill>
                <a:effectLst/>
                <a:latin typeface="+mn-lt"/>
                <a:ea typeface="+mn-ea"/>
                <a:cs typeface="+mn-cs"/>
              </a:rPr>
              <a:t>mindset</a:t>
            </a:r>
            <a:r>
              <a:rPr lang="da-DK" sz="1200" b="0" i="0" kern="1200" dirty="0">
                <a:solidFill>
                  <a:schemeClr val="tx1"/>
                </a:solidFill>
                <a:effectLst/>
                <a:latin typeface="+mn-lt"/>
                <a:ea typeface="+mn-ea"/>
                <a:cs typeface="+mn-cs"/>
              </a:rPr>
              <a:t> for den tidlige indsats. </a:t>
            </a:r>
          </a:p>
          <a:p>
            <a:endParaRPr lang="da-DK" dirty="0"/>
          </a:p>
          <a:p>
            <a:pPr fontAlgn="base"/>
            <a:r>
              <a:rPr lang="da-DK" b="1" dirty="0"/>
              <a:t>Et ressourceorienterede børnesyn </a:t>
            </a:r>
            <a:r>
              <a:rPr lang="da-DK" dirty="0"/>
              <a:t>fokuserer på at identificere og udvikle de enkelte børns og unges styrker, evner og potentialer. </a:t>
            </a:r>
          </a:p>
          <a:p>
            <a:pPr fontAlgn="base"/>
            <a:r>
              <a:rPr lang="da-DK" dirty="0"/>
              <a:t>I Roskilde Kommune lægger vi vægt på at anerkende og inddrage barnets/den unges perspektiv i alle aspekter af deres hverdagsliv. </a:t>
            </a:r>
          </a:p>
          <a:p>
            <a:pPr fontAlgn="base"/>
            <a:r>
              <a:rPr lang="da-DK" dirty="0"/>
              <a:t>Vi har fokus på at integrere barnets/den unges perspektiv og rettigheder på en respektfuld måde gennem åbenhed, tillidsbaseret dialog og samarbejde med både barnet/den unge, forældre og netværk. </a:t>
            </a:r>
          </a:p>
          <a:p>
            <a:pPr fontAlgn="base"/>
            <a:endParaRPr lang="da-DK" dirty="0"/>
          </a:p>
          <a:p>
            <a:pPr marL="0" indent="0">
              <a:buNone/>
            </a:pPr>
            <a:r>
              <a:rPr lang="da-DK" b="1" dirty="0"/>
              <a:t>Barnets perspektiv</a:t>
            </a:r>
          </a:p>
          <a:p>
            <a:pPr marL="0" indent="0">
              <a:buNone/>
            </a:pPr>
            <a:r>
              <a:rPr lang="da-DK" dirty="0"/>
              <a:t>Det er afgørende, at vi ser tingene fra børnenes perspektiv, og at vi lytter til deres oplevelser. På den måde når vi frem til de bedste løsninger og understøtter børnenes ret til indflydelse på eget liv.</a:t>
            </a:r>
          </a:p>
          <a:p>
            <a:pPr marL="0" indent="0">
              <a:buNone/>
            </a:pPr>
            <a:endParaRPr lang="da-DK" dirty="0"/>
          </a:p>
          <a:p>
            <a:pPr marL="0" indent="0">
              <a:buNone/>
            </a:pPr>
            <a:r>
              <a:rPr lang="da-DK" b="1" dirty="0"/>
              <a:t>Anerkendende og ressourceorienteret tilgang</a:t>
            </a:r>
          </a:p>
          <a:p>
            <a:pPr marL="0" indent="0">
              <a:buNone/>
            </a:pPr>
            <a:r>
              <a:rPr lang="da-DK" dirty="0"/>
              <a:t>Roskildemodellen bygger på en anerkendende og ressourceorienteret tilgang, der hjælper os med at se muligheder frem for begrænsninger. Fokus ligger på det, der virker, og den forandring, vi ønsker at skabe for barnet.</a:t>
            </a:r>
          </a:p>
          <a:p>
            <a:pPr marL="0" indent="0">
              <a:buNone/>
            </a:pPr>
            <a:endParaRPr lang="da-DK" dirty="0"/>
          </a:p>
          <a:p>
            <a:pPr marL="0" indent="0">
              <a:buNone/>
            </a:pPr>
            <a:r>
              <a:rPr lang="da-DK" b="1" dirty="0"/>
              <a:t>Helhedsorienteret tilgang</a:t>
            </a:r>
          </a:p>
          <a:p>
            <a:pPr marL="0" indent="0">
              <a:buNone/>
            </a:pPr>
            <a:r>
              <a:rPr lang="da-DK" dirty="0"/>
              <a:t>De gode løsninger tager afsæt i helheden, med blik for det væsentlige i et barns hverdag som dagtilbud, skole, venner, familie og fritid.</a:t>
            </a:r>
          </a:p>
          <a:p>
            <a:pPr marL="0" indent="0">
              <a:buNone/>
            </a:pPr>
            <a:endParaRPr lang="da-DK" dirty="0"/>
          </a:p>
          <a:p>
            <a:pPr marL="0" indent="0">
              <a:buNone/>
            </a:pPr>
            <a:r>
              <a:rPr lang="da-DK" b="1" dirty="0"/>
              <a:t>Løsningsorienteret</a:t>
            </a:r>
          </a:p>
          <a:p>
            <a:pPr marL="0" indent="0">
              <a:buNone/>
            </a:pPr>
            <a:r>
              <a:rPr lang="da-DK" dirty="0"/>
              <a:t>Vi arbejder løsningsorienteret, da handling er en vigtig forudsætning for at skabe forandring. </a:t>
            </a:r>
          </a:p>
          <a:p>
            <a:pPr marL="0" indent="0">
              <a:buNone/>
            </a:pPr>
            <a:endParaRPr lang="da-DK" dirty="0"/>
          </a:p>
          <a:p>
            <a:pPr fontAlgn="base"/>
            <a:endParaRPr lang="da-DK" dirty="0"/>
          </a:p>
          <a:p>
            <a:endParaRPr lang="da-DK" dirty="0"/>
          </a:p>
        </p:txBody>
      </p:sp>
      <p:sp>
        <p:nvSpPr>
          <p:cNvPr id="4" name="Pladsholder til slidenummer 3"/>
          <p:cNvSpPr>
            <a:spLocks noGrp="1"/>
          </p:cNvSpPr>
          <p:nvPr>
            <p:ph type="sldNum" sz="quarter" idx="10"/>
          </p:nvPr>
        </p:nvSpPr>
        <p:spPr/>
        <p:txBody>
          <a:bodyPr/>
          <a:lstStyle/>
          <a:p>
            <a:fld id="{E2489D6B-D3A3-48CA-8A36-141E477FC9F6}" type="slidenum">
              <a:rPr lang="da-DK" smtClean="0"/>
              <a:t>9</a:t>
            </a:fld>
            <a:endParaRPr lang="da-DK"/>
          </a:p>
        </p:txBody>
      </p:sp>
    </p:spTree>
    <p:extLst>
      <p:ext uri="{BB962C8B-B14F-4D97-AF65-F5344CB8AC3E}">
        <p14:creationId xmlns:p14="http://schemas.microsoft.com/office/powerpoint/2010/main" val="3967084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None/>
            </a:pPr>
            <a:r>
              <a:rPr lang="da-DK" sz="1200" dirty="0"/>
              <a:t>Tidlig indsats er en tilgang, hvor der handles hurtigt og forebyggende for at sikre, at børn, unge og familier får de bedst mulige forhold for at trives, udvikle sig og lære. Det betyder, at der sættes ind så tidligt som muligt for at forebygge problemer og forhindre, at de opstår eller udvikler sig.  Vi deler</a:t>
            </a:r>
            <a:r>
              <a:rPr lang="da-DK" sz="1200" baseline="0" dirty="0"/>
              <a:t> det op i 3 kategorier. </a:t>
            </a:r>
            <a:endParaRPr lang="da-DK" sz="1200" dirty="0"/>
          </a:p>
          <a:p>
            <a:pPr marL="0" indent="0">
              <a:buNone/>
            </a:pPr>
            <a:endParaRPr lang="da-DK" sz="1200" dirty="0"/>
          </a:p>
          <a:p>
            <a:pPr marL="0" indent="0">
              <a:buNone/>
            </a:pPr>
            <a:r>
              <a:rPr lang="da-DK" sz="1200" dirty="0"/>
              <a:t>Tidlig </a:t>
            </a:r>
            <a:r>
              <a:rPr lang="da-DK" sz="1200" b="1" dirty="0"/>
              <a:t>forebyggelse</a:t>
            </a:r>
            <a:r>
              <a:rPr lang="da-DK" sz="1200" dirty="0"/>
              <a:t> indebærer, at fagpersoner er opmærksomme på at hindre et problem i at opstå. Tidlig indsats handler om at forebygge problemer, før de opstår eller bliver for store. </a:t>
            </a:r>
          </a:p>
          <a:p>
            <a:endParaRPr lang="da-DK" sz="1200" dirty="0"/>
          </a:p>
          <a:p>
            <a:pPr marL="0" indent="0">
              <a:buNone/>
            </a:pPr>
            <a:r>
              <a:rPr lang="da-DK" sz="1200" dirty="0"/>
              <a:t>Tidlig </a:t>
            </a:r>
            <a:r>
              <a:rPr lang="da-DK" sz="1200" b="1" dirty="0"/>
              <a:t>opsporing</a:t>
            </a:r>
            <a:r>
              <a:rPr lang="da-DK" sz="1200" dirty="0"/>
              <a:t> indebærer en skærpet opmærksomhed på bekymrende adfærd hos eller bekymrende forhold omkring et barn fra fagpersoner i dagtilbud, skole, fritidstilbud og sundhedsplejen. Det er vigtigt at opdage problemer tidligt, så der kan tages initiativer hurtigt. </a:t>
            </a:r>
          </a:p>
          <a:p>
            <a:endParaRPr lang="da-DK" sz="1200" dirty="0"/>
          </a:p>
          <a:p>
            <a:pPr marL="0" indent="0">
              <a:buNone/>
            </a:pPr>
            <a:r>
              <a:rPr lang="da-DK" sz="1200" dirty="0"/>
              <a:t>Tidlig indsats indebærer, at fagpersoner så vidt muligt </a:t>
            </a:r>
            <a:r>
              <a:rPr lang="da-DK" sz="1200" b="1" dirty="0"/>
              <a:t>afhjælper </a:t>
            </a:r>
            <a:r>
              <a:rPr lang="da-DK" sz="1200" dirty="0"/>
              <a:t>problemer via en rettidig, koordineret og kvalificeret indsats. Tidlig indsats involverer ofte familier, da det er vigtigt at støtte hele familien, ikke kun barnet eller den unge. Der er behov for et tæt samarbejde mellem forskellige aktører, såsom skoler, daginstitutioner, sundhedsvæsenet og sociale myndigheder. </a:t>
            </a:r>
          </a:p>
          <a:p>
            <a:endParaRPr lang="da-DK" dirty="0"/>
          </a:p>
          <a:p>
            <a:pPr marL="0" indent="0">
              <a:buFont typeface="Arial" panose="020B0604020202020204" pitchFamily="34" charset="0"/>
              <a:buNone/>
            </a:pPr>
            <a:r>
              <a:rPr lang="da-DK" dirty="0"/>
              <a:t>Nu har vi hørt lidt om Roskilde modellen</a:t>
            </a:r>
            <a:r>
              <a:rPr lang="da-DK" baseline="0" dirty="0"/>
              <a:t> – så går vi videre til at tale lidt om underretningsforpligtigelsen. </a:t>
            </a:r>
            <a:endParaRPr lang="da-DK" dirty="0"/>
          </a:p>
        </p:txBody>
      </p:sp>
      <p:sp>
        <p:nvSpPr>
          <p:cNvPr id="4" name="Pladsholder til slidenummer 3"/>
          <p:cNvSpPr>
            <a:spLocks noGrp="1"/>
          </p:cNvSpPr>
          <p:nvPr>
            <p:ph type="sldNum" sz="quarter" idx="10"/>
          </p:nvPr>
        </p:nvSpPr>
        <p:spPr/>
        <p:txBody>
          <a:bodyPr/>
          <a:lstStyle/>
          <a:p>
            <a:fld id="{E2489D6B-D3A3-48CA-8A36-141E477FC9F6}" type="slidenum">
              <a:rPr lang="da-DK" smtClean="0"/>
              <a:t>10</a:t>
            </a:fld>
            <a:endParaRPr lang="da-DK"/>
          </a:p>
        </p:txBody>
      </p:sp>
    </p:spTree>
    <p:extLst>
      <p:ext uri="{BB962C8B-B14F-4D97-AF65-F5344CB8AC3E}">
        <p14:creationId xmlns:p14="http://schemas.microsoft.com/office/powerpoint/2010/main" val="4818804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1" i="0" kern="1200" dirty="0">
                <a:solidFill>
                  <a:schemeClr val="tx1"/>
                </a:solidFill>
                <a:effectLst/>
                <a:latin typeface="+mn-lt"/>
                <a:ea typeface="+mn-ea"/>
                <a:cs typeface="+mn-cs"/>
              </a:rPr>
              <a:t>Sådan finder du ud af, om der skal laves en underretning</a:t>
            </a:r>
          </a:p>
          <a:p>
            <a:r>
              <a:rPr lang="da-DK" sz="1200" b="0" i="0" kern="1200" dirty="0">
                <a:solidFill>
                  <a:schemeClr val="tx1"/>
                </a:solidFill>
                <a:effectLst/>
                <a:latin typeface="+mn-lt"/>
                <a:ea typeface="+mn-ea"/>
                <a:cs typeface="+mn-cs"/>
              </a:rPr>
              <a:t>Der findes ingen endelig tjekliste for, hvornår der skal laves en underretning om et barns manglende trivsel. Som en del af Roskildemodellen kan du anvende Linealen. Linealen er et refleksionsværktøj, der hjælper dig til at bestemme bekymringsgraden. Du kan læse mere om Linealen </a:t>
            </a:r>
            <a:r>
              <a:rPr lang="da-DK" sz="1200" b="0" i="0" u="sng" kern="1200" dirty="0">
                <a:solidFill>
                  <a:schemeClr val="tx1"/>
                </a:solidFill>
                <a:effectLst/>
                <a:latin typeface="+mn-lt"/>
                <a:ea typeface="+mn-ea"/>
                <a:cs typeface="+mn-cs"/>
                <a:hlinkClick r:id="rId3"/>
              </a:rPr>
              <a:t>her</a:t>
            </a:r>
            <a:r>
              <a:rPr lang="da-DK" sz="1200" b="0" i="1" kern="1200" dirty="0">
                <a:solidFill>
                  <a:schemeClr val="tx1"/>
                </a:solidFill>
                <a:effectLst/>
                <a:latin typeface="+mn-lt"/>
                <a:ea typeface="+mn-ea"/>
                <a:cs typeface="+mn-cs"/>
              </a:rPr>
              <a:t> </a:t>
            </a:r>
            <a:r>
              <a:rPr lang="da-DK" sz="1200" b="0" i="0" kern="1200" dirty="0">
                <a:solidFill>
                  <a:schemeClr val="tx1"/>
                </a:solidFill>
                <a:effectLst/>
                <a:latin typeface="+mn-lt"/>
                <a:ea typeface="+mn-ea"/>
                <a:cs typeface="+mn-cs"/>
              </a:rPr>
              <a:t>og finde Linealen i menuen til højre.</a:t>
            </a:r>
          </a:p>
          <a:p>
            <a:r>
              <a:rPr lang="da-DK" sz="1200" b="0" i="0" kern="1200" dirty="0">
                <a:solidFill>
                  <a:schemeClr val="tx1"/>
                </a:solidFill>
                <a:effectLst/>
                <a:latin typeface="+mn-lt"/>
                <a:ea typeface="+mn-ea"/>
                <a:cs typeface="+mn-cs"/>
              </a:rPr>
              <a:t> </a:t>
            </a:r>
          </a:p>
          <a:p>
            <a:endParaRPr lang="da-DK" dirty="0"/>
          </a:p>
          <a:p>
            <a:r>
              <a:rPr lang="da-DK" dirty="0"/>
              <a:t>Ved en underretning gøres kommunen opmærksom på en bekymring for et barns eller en </a:t>
            </a:r>
            <a:r>
              <a:rPr lang="da-DK" dirty="0" err="1"/>
              <a:t>ungs</a:t>
            </a:r>
            <a:r>
              <a:rPr lang="da-DK" dirty="0"/>
              <a:t> trivsel og udvikling.</a:t>
            </a:r>
          </a:p>
          <a:p>
            <a:endParaRPr lang="da-DK" dirty="0"/>
          </a:p>
          <a:p>
            <a:r>
              <a:rPr lang="da-DK" dirty="0"/>
              <a:t>Kommunen</a:t>
            </a:r>
            <a:r>
              <a:rPr lang="da-DK" baseline="0" dirty="0"/>
              <a:t> skal på baggrund af underretningen undersøge, om barnet eller den unge har behov for hjælp eller støtte. Underretningen kan eksempelvis handle om bekymring for , at et barn eller en ung udsættes for vanrøgt, nedværdigende behandling, vold, mishandling, seksuelle overgreb eller lever under forhold, der bringer barnets eller den unges trivsel og eller udvikling i fare. </a:t>
            </a:r>
            <a:endParaRPr lang="da-DK" dirty="0"/>
          </a:p>
        </p:txBody>
      </p:sp>
      <p:sp>
        <p:nvSpPr>
          <p:cNvPr id="4" name="Pladsholder til slidenummer 3"/>
          <p:cNvSpPr>
            <a:spLocks noGrp="1"/>
          </p:cNvSpPr>
          <p:nvPr>
            <p:ph type="sldNum" sz="quarter" idx="10"/>
          </p:nvPr>
        </p:nvSpPr>
        <p:spPr/>
        <p:txBody>
          <a:bodyPr/>
          <a:lstStyle/>
          <a:p>
            <a:fld id="{A11A25CB-85E7-44F5-A77E-95258C60115C}" type="slidenum">
              <a:rPr lang="da-DK" smtClean="0"/>
              <a:t>11</a:t>
            </a:fld>
            <a:endParaRPr lang="da-DK"/>
          </a:p>
        </p:txBody>
      </p:sp>
    </p:spTree>
    <p:extLst>
      <p:ext uri="{BB962C8B-B14F-4D97-AF65-F5344CB8AC3E}">
        <p14:creationId xmlns:p14="http://schemas.microsoft.com/office/powerpoint/2010/main" val="9240518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tmp"/></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a-DK"/>
              <a:t>Klik for at redigere i master</a:t>
            </a:r>
          </a:p>
        </p:txBody>
      </p:sp>
      <p:sp>
        <p:nvSpPr>
          <p:cNvPr id="3" name="U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p:cNvSpPr>
            <a:spLocks noGrp="1"/>
          </p:cNvSpPr>
          <p:nvPr>
            <p:ph type="dt" sz="half" idx="10"/>
          </p:nvPr>
        </p:nvSpPr>
        <p:spPr/>
        <p:txBody>
          <a:bodyPr/>
          <a:lstStyle/>
          <a:p>
            <a:fld id="{4BFD341D-2B44-453E-B9D2-6B89684DA300}" type="datetimeFigureOut">
              <a:rPr lang="da-DK" smtClean="0"/>
              <a:t>24-06-2026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BBF29A0-1F08-4C29-9AE7-F0312348DAEA}" type="slidenum">
              <a:rPr lang="da-DK" smtClean="0"/>
              <a:t>‹nr.›</a:t>
            </a:fld>
            <a:endParaRPr lang="da-DK"/>
          </a:p>
        </p:txBody>
      </p:sp>
    </p:spTree>
    <p:extLst>
      <p:ext uri="{BB962C8B-B14F-4D97-AF65-F5344CB8AC3E}">
        <p14:creationId xmlns:p14="http://schemas.microsoft.com/office/powerpoint/2010/main" val="282255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4BFD341D-2B44-453E-B9D2-6B89684DA300}" type="datetimeFigureOut">
              <a:rPr lang="da-DK" smtClean="0"/>
              <a:t>24-06-2026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BBF29A0-1F08-4C29-9AE7-F0312348DAEA}" type="slidenum">
              <a:rPr lang="da-DK" smtClean="0"/>
              <a:t>‹nr.›</a:t>
            </a:fld>
            <a:endParaRPr lang="da-DK"/>
          </a:p>
        </p:txBody>
      </p:sp>
    </p:spTree>
    <p:extLst>
      <p:ext uri="{BB962C8B-B14F-4D97-AF65-F5344CB8AC3E}">
        <p14:creationId xmlns:p14="http://schemas.microsoft.com/office/powerpoint/2010/main" val="673027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724900" y="365125"/>
            <a:ext cx="2628900" cy="5811838"/>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838200" y="365125"/>
            <a:ext cx="7734300" cy="5811838"/>
          </a:xfrm>
        </p:spPr>
        <p:txBody>
          <a:bodyPr vert="eaVert"/>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4BFD341D-2B44-453E-B9D2-6B89684DA300}" type="datetimeFigureOut">
              <a:rPr lang="da-DK" smtClean="0"/>
              <a:t>24-06-2026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BBF29A0-1F08-4C29-9AE7-F0312348DAEA}" type="slidenum">
              <a:rPr lang="da-DK" smtClean="0"/>
              <a:t>‹nr.›</a:t>
            </a:fld>
            <a:endParaRPr lang="da-DK"/>
          </a:p>
        </p:txBody>
      </p:sp>
    </p:spTree>
    <p:extLst>
      <p:ext uri="{BB962C8B-B14F-4D97-AF65-F5344CB8AC3E}">
        <p14:creationId xmlns:p14="http://schemas.microsoft.com/office/powerpoint/2010/main" val="1594837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ayout 1 - standar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140C70-29E9-4770-AC9F-0D4F6BFCA5DA}"/>
              </a:ext>
            </a:extLst>
          </p:cNvPr>
          <p:cNvSpPr>
            <a:spLocks noGrp="1"/>
          </p:cNvSpPr>
          <p:nvPr>
            <p:ph type="title"/>
          </p:nvPr>
        </p:nvSpPr>
        <p:spPr/>
        <p:txBody>
          <a:bodyPr/>
          <a:lstStyle/>
          <a:p>
            <a:r>
              <a:rPr lang="da-DK"/>
              <a:t>Klik for at redigere i master</a:t>
            </a:r>
            <a:endParaRPr lang="da-DK" dirty="0"/>
          </a:p>
        </p:txBody>
      </p:sp>
      <p:sp>
        <p:nvSpPr>
          <p:cNvPr id="3" name="Pladsholder til indhold 2">
            <a:extLst>
              <a:ext uri="{FF2B5EF4-FFF2-40B4-BE49-F238E27FC236}">
                <a16:creationId xmlns:a16="http://schemas.microsoft.com/office/drawing/2014/main" id="{9A29DCD2-5BCD-40AB-B10C-8B6EA60CBF36}"/>
              </a:ext>
            </a:extLst>
          </p:cNvPr>
          <p:cNvSpPr>
            <a:spLocks noGrp="1"/>
          </p:cNvSpPr>
          <p:nvPr>
            <p:ph idx="1"/>
          </p:nvPr>
        </p:nvSpPr>
        <p:spPr>
          <a:xfrm>
            <a:off x="398465" y="2303463"/>
            <a:ext cx="11402985" cy="4175125"/>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4" name="Pladsholder til dato 3">
            <a:extLst>
              <a:ext uri="{FF2B5EF4-FFF2-40B4-BE49-F238E27FC236}">
                <a16:creationId xmlns:a16="http://schemas.microsoft.com/office/drawing/2014/main" id="{6B679288-C62C-4ACC-BDB5-2B320A2CC973}"/>
              </a:ext>
            </a:extLst>
          </p:cNvPr>
          <p:cNvSpPr>
            <a:spLocks noGrp="1"/>
          </p:cNvSpPr>
          <p:nvPr>
            <p:ph type="dt" sz="half" idx="10"/>
          </p:nvPr>
        </p:nvSpPr>
        <p:spPr/>
        <p:txBody>
          <a:bodyPr/>
          <a:lstStyle/>
          <a:p>
            <a:fld id="{EBFB4BB5-806E-4ADE-921F-72D6C2E08C2F}" type="datetime1">
              <a:rPr lang="da-DK" smtClean="0"/>
              <a:t>24-06-2026</a:t>
            </a:fld>
            <a:endParaRPr lang="da-DK"/>
          </a:p>
        </p:txBody>
      </p:sp>
      <p:sp>
        <p:nvSpPr>
          <p:cNvPr id="5" name="Pladsholder til sidefod 4">
            <a:extLst>
              <a:ext uri="{FF2B5EF4-FFF2-40B4-BE49-F238E27FC236}">
                <a16:creationId xmlns:a16="http://schemas.microsoft.com/office/drawing/2014/main" id="{FE27D1FF-D1F0-477D-B630-E8022ADB6B38}"/>
              </a:ext>
            </a:extLst>
          </p:cNvPr>
          <p:cNvSpPr>
            <a:spLocks noGrp="1"/>
          </p:cNvSpPr>
          <p:nvPr>
            <p:ph type="ftr" sz="quarter" idx="11"/>
          </p:nvPr>
        </p:nvSpPr>
        <p:spPr/>
        <p:txBody>
          <a:bodyPr/>
          <a:lstStyle/>
          <a:p>
            <a:r>
              <a:rPr lang="da-DK"/>
              <a:t>Roskildemodellen</a:t>
            </a:r>
            <a:endParaRPr lang="da-DK" dirty="0"/>
          </a:p>
        </p:txBody>
      </p:sp>
      <p:sp>
        <p:nvSpPr>
          <p:cNvPr id="6" name="Pladsholder til slidenummer 5">
            <a:extLst>
              <a:ext uri="{FF2B5EF4-FFF2-40B4-BE49-F238E27FC236}">
                <a16:creationId xmlns:a16="http://schemas.microsoft.com/office/drawing/2014/main" id="{5930CB53-DC24-4370-A33E-AF9BC03A6F71}"/>
              </a:ext>
            </a:extLst>
          </p:cNvPr>
          <p:cNvSpPr>
            <a:spLocks noGrp="1"/>
          </p:cNvSpPr>
          <p:nvPr>
            <p:ph type="sldNum" sz="quarter" idx="12"/>
          </p:nvPr>
        </p:nvSpPr>
        <p:spPr/>
        <p:txBody>
          <a:bodyPr/>
          <a:lstStyle/>
          <a:p>
            <a:fld id="{86514068-1FDC-406F-8DC9-A3ED74E5E153}" type="slidenum">
              <a:rPr lang="da-DK" smtClean="0"/>
              <a:t>‹nr.›</a:t>
            </a:fld>
            <a:endParaRPr lang="da-DK"/>
          </a:p>
        </p:txBody>
      </p:sp>
      <p:pic>
        <p:nvPicPr>
          <p:cNvPr id="9" name="Billede 8">
            <a:extLst>
              <a:ext uri="{FF2B5EF4-FFF2-40B4-BE49-F238E27FC236}">
                <a16:creationId xmlns:a16="http://schemas.microsoft.com/office/drawing/2014/main" id="{684065C1-A11B-4A8D-9014-0F655605E5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8464" y="389467"/>
            <a:ext cx="1052468" cy="381000"/>
          </a:xfrm>
          <a:prstGeom prst="rect">
            <a:avLst/>
          </a:prstGeom>
        </p:spPr>
      </p:pic>
      <p:grpSp>
        <p:nvGrpSpPr>
          <p:cNvPr id="23" name="Gruppe 22">
            <a:extLst>
              <a:ext uri="{FF2B5EF4-FFF2-40B4-BE49-F238E27FC236}">
                <a16:creationId xmlns:a16="http://schemas.microsoft.com/office/drawing/2014/main" id="{906D793E-C384-4D46-9726-46566BC38653}"/>
              </a:ext>
            </a:extLst>
          </p:cNvPr>
          <p:cNvGrpSpPr/>
          <p:nvPr userDrawn="1"/>
        </p:nvGrpSpPr>
        <p:grpSpPr>
          <a:xfrm>
            <a:off x="12232902" y="2435701"/>
            <a:ext cx="2103157" cy="1842929"/>
            <a:chOff x="24464211" y="4871401"/>
            <a:chExt cx="4206040" cy="3685858"/>
          </a:xfrm>
        </p:grpSpPr>
        <p:sp>
          <p:nvSpPr>
            <p:cNvPr id="20" name="Tekstfelt 19">
              <a:extLst>
                <a:ext uri="{FF2B5EF4-FFF2-40B4-BE49-F238E27FC236}">
                  <a16:creationId xmlns:a16="http://schemas.microsoft.com/office/drawing/2014/main" id="{FF3C875D-5ECC-4EBC-83AA-01C44C9C1621}"/>
                </a:ext>
              </a:extLst>
            </p:cNvPr>
            <p:cNvSpPr txBox="1"/>
            <p:nvPr userDrawn="1"/>
          </p:nvSpPr>
          <p:spPr>
            <a:xfrm>
              <a:off x="24775961" y="4881427"/>
              <a:ext cx="3894290" cy="3231654"/>
            </a:xfrm>
            <a:prstGeom prst="rect">
              <a:avLst/>
            </a:prstGeom>
            <a:noFill/>
          </p:spPr>
          <p:txBody>
            <a:bodyPr wrap="square" lIns="0" tIns="0" rIns="0" bIns="0" rtlCol="0">
              <a:spAutoFit/>
            </a:bodyPr>
            <a:lstStyle/>
            <a:p>
              <a:r>
                <a:rPr lang="da-DK" sz="750" b="1" dirty="0"/>
                <a:t>Vælg selv indhold</a:t>
              </a:r>
              <a:r>
                <a:rPr lang="da-DK" sz="750" dirty="0"/>
                <a:t> i dette område, fx tekst, tabel, diagram, </a:t>
              </a:r>
              <a:r>
                <a:rPr lang="da-DK" sz="750" dirty="0" err="1"/>
                <a:t>SmartArt</a:t>
              </a:r>
              <a:r>
                <a:rPr lang="da-DK" sz="750" dirty="0"/>
                <a:t> eller billede. Klik på det ønskede ikon eller skriv din tekst.</a:t>
              </a:r>
            </a:p>
            <a:p>
              <a:endParaRPr lang="da-DK" sz="750" dirty="0"/>
            </a:p>
            <a:p>
              <a:r>
                <a:rPr lang="da-DK" sz="750" b="1" dirty="0"/>
                <a:t>Fjern evt. punkttegn </a:t>
              </a:r>
              <a:r>
                <a:rPr lang="da-DK" sz="750" dirty="0"/>
                <a:t>ved at klik på</a:t>
              </a:r>
            </a:p>
            <a:p>
              <a:endParaRPr lang="da-DK" sz="750" dirty="0"/>
            </a:p>
            <a:p>
              <a:r>
                <a:rPr lang="da-DK" sz="750" b="1" dirty="0"/>
                <a:t>Webtilgængelighed:</a:t>
              </a:r>
              <a:r>
                <a:rPr lang="da-DK" sz="750" dirty="0"/>
                <a:t> Husk at give dit diagram, illustration eller billede en Alternativ tekst, som bruges af synshandicappede til ”oplæsning”.</a:t>
              </a:r>
            </a:p>
            <a:p>
              <a:r>
                <a:rPr lang="da-DK" sz="750" dirty="0"/>
                <a:t>Højreklik på indholdsboksen og angiv Alternativ tekst.</a:t>
              </a:r>
            </a:p>
            <a:p>
              <a:endParaRPr lang="da-DK" sz="750" dirty="0"/>
            </a:p>
            <a:p>
              <a:r>
                <a:rPr lang="da-DK" sz="750" b="1" dirty="0"/>
                <a:t>Skift evt. opstilling/layout</a:t>
              </a:r>
              <a:r>
                <a:rPr lang="da-DK" sz="750" b="0" dirty="0"/>
                <a:t> ved at klikke på </a:t>
              </a:r>
            </a:p>
            <a:p>
              <a:r>
                <a:rPr lang="da-DK" sz="750" dirty="0"/>
                <a:t>Vælg derefter det ønskede layout.</a:t>
              </a:r>
            </a:p>
          </p:txBody>
        </p:sp>
        <p:pic>
          <p:nvPicPr>
            <p:cNvPr id="19" name="Billede 18">
              <a:extLst>
                <a:ext uri="{FF2B5EF4-FFF2-40B4-BE49-F238E27FC236}">
                  <a16:creationId xmlns:a16="http://schemas.microsoft.com/office/drawing/2014/main" id="{7ED3FD58-694B-43E9-986C-2DC221CC120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5073425" y="8319101"/>
              <a:ext cx="724001" cy="238158"/>
            </a:xfrm>
            <a:prstGeom prst="rect">
              <a:avLst/>
            </a:prstGeom>
          </p:spPr>
        </p:pic>
        <p:sp>
          <p:nvSpPr>
            <p:cNvPr id="21" name="Pil: venstre 20">
              <a:extLst>
                <a:ext uri="{FF2B5EF4-FFF2-40B4-BE49-F238E27FC236}">
                  <a16:creationId xmlns:a16="http://schemas.microsoft.com/office/drawing/2014/main" id="{1A50584E-C6CC-48F0-BEEC-E562622E1FA2}"/>
                </a:ext>
              </a:extLst>
            </p:cNvPr>
            <p:cNvSpPr/>
            <p:nvPr userDrawn="1"/>
          </p:nvSpPr>
          <p:spPr>
            <a:xfrm>
              <a:off x="24464211" y="4871401"/>
              <a:ext cx="239561" cy="26958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900"/>
            </a:p>
          </p:txBody>
        </p:sp>
        <p:pic>
          <p:nvPicPr>
            <p:cNvPr id="22" name="Billede 21">
              <a:extLst>
                <a:ext uri="{FF2B5EF4-FFF2-40B4-BE49-F238E27FC236}">
                  <a16:creationId xmlns:a16="http://schemas.microsoft.com/office/drawing/2014/main" id="{B14CA9AA-D5A5-4494-BD3D-F5ADB914D94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8145789" y="6009211"/>
              <a:ext cx="276264" cy="257211"/>
            </a:xfrm>
            <a:prstGeom prst="rect">
              <a:avLst/>
            </a:prstGeom>
          </p:spPr>
        </p:pic>
      </p:grpSp>
    </p:spTree>
    <p:extLst>
      <p:ext uri="{BB962C8B-B14F-4D97-AF65-F5344CB8AC3E}">
        <p14:creationId xmlns:p14="http://schemas.microsoft.com/office/powerpoint/2010/main" val="2401380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4BFD341D-2B44-453E-B9D2-6B89684DA300}" type="datetimeFigureOut">
              <a:rPr lang="da-DK" smtClean="0"/>
              <a:t>24-06-2026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BBF29A0-1F08-4C29-9AE7-F0312348DAEA}" type="slidenum">
              <a:rPr lang="da-DK" smtClean="0"/>
              <a:t>‹nr.›</a:t>
            </a:fld>
            <a:endParaRPr lang="da-DK"/>
          </a:p>
        </p:txBody>
      </p:sp>
    </p:spTree>
    <p:extLst>
      <p:ext uri="{BB962C8B-B14F-4D97-AF65-F5344CB8AC3E}">
        <p14:creationId xmlns:p14="http://schemas.microsoft.com/office/powerpoint/2010/main" val="2316815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a-DK"/>
              <a:t>Klik for at redigere i master</a:t>
            </a:r>
          </a:p>
        </p:txBody>
      </p:sp>
      <p:sp>
        <p:nvSpPr>
          <p:cNvPr id="3" name="Pladsholder til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Rediger typografien i masterens</a:t>
            </a:r>
          </a:p>
        </p:txBody>
      </p:sp>
      <p:sp>
        <p:nvSpPr>
          <p:cNvPr id="4" name="Pladsholder til dato 3"/>
          <p:cNvSpPr>
            <a:spLocks noGrp="1"/>
          </p:cNvSpPr>
          <p:nvPr>
            <p:ph type="dt" sz="half" idx="10"/>
          </p:nvPr>
        </p:nvSpPr>
        <p:spPr/>
        <p:txBody>
          <a:bodyPr/>
          <a:lstStyle/>
          <a:p>
            <a:fld id="{4BFD341D-2B44-453E-B9D2-6B89684DA300}" type="datetimeFigureOut">
              <a:rPr lang="da-DK" smtClean="0"/>
              <a:t>24-06-2026</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BBF29A0-1F08-4C29-9AE7-F0312348DAEA}" type="slidenum">
              <a:rPr lang="da-DK" smtClean="0"/>
              <a:t>‹nr.›</a:t>
            </a:fld>
            <a:endParaRPr lang="da-DK"/>
          </a:p>
        </p:txBody>
      </p:sp>
    </p:spTree>
    <p:extLst>
      <p:ext uri="{BB962C8B-B14F-4D97-AF65-F5344CB8AC3E}">
        <p14:creationId xmlns:p14="http://schemas.microsoft.com/office/powerpoint/2010/main" val="286304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838200" y="1825625"/>
            <a:ext cx="5181600" cy="435133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6172200" y="1825625"/>
            <a:ext cx="5181600" cy="435133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4BFD341D-2B44-453E-B9D2-6B89684DA300}" type="datetimeFigureOut">
              <a:rPr lang="da-DK" smtClean="0"/>
              <a:t>24-06-2026</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0BBF29A0-1F08-4C29-9AE7-F0312348DAEA}" type="slidenum">
              <a:rPr lang="da-DK" smtClean="0"/>
              <a:t>‹nr.›</a:t>
            </a:fld>
            <a:endParaRPr lang="da-DK"/>
          </a:p>
        </p:txBody>
      </p:sp>
    </p:spTree>
    <p:extLst>
      <p:ext uri="{BB962C8B-B14F-4D97-AF65-F5344CB8AC3E}">
        <p14:creationId xmlns:p14="http://schemas.microsoft.com/office/powerpoint/2010/main" val="1209372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a-DK"/>
              <a:t>Klik for at redigere i master</a:t>
            </a:r>
          </a:p>
        </p:txBody>
      </p:sp>
      <p:sp>
        <p:nvSpPr>
          <p:cNvPr id="3" name="Pladsholder til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typografien i masterens</a:t>
            </a:r>
          </a:p>
        </p:txBody>
      </p:sp>
      <p:sp>
        <p:nvSpPr>
          <p:cNvPr id="4" name="Pladsholder til indhold 3"/>
          <p:cNvSpPr>
            <a:spLocks noGrp="1"/>
          </p:cNvSpPr>
          <p:nvPr>
            <p:ph sz="half" idx="2"/>
          </p:nvPr>
        </p:nvSpPr>
        <p:spPr>
          <a:xfrm>
            <a:off x="839788" y="2505075"/>
            <a:ext cx="5157787" cy="368458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typografien i masterens</a:t>
            </a:r>
          </a:p>
        </p:txBody>
      </p:sp>
      <p:sp>
        <p:nvSpPr>
          <p:cNvPr id="6" name="Pladsholder til indhold 5"/>
          <p:cNvSpPr>
            <a:spLocks noGrp="1"/>
          </p:cNvSpPr>
          <p:nvPr>
            <p:ph sz="quarter" idx="4"/>
          </p:nvPr>
        </p:nvSpPr>
        <p:spPr>
          <a:xfrm>
            <a:off x="6172200" y="2505075"/>
            <a:ext cx="5183188" cy="368458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4BFD341D-2B44-453E-B9D2-6B89684DA300}" type="datetimeFigureOut">
              <a:rPr lang="da-DK" smtClean="0"/>
              <a:t>24-06-2026</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slidenummer 8"/>
          <p:cNvSpPr>
            <a:spLocks noGrp="1"/>
          </p:cNvSpPr>
          <p:nvPr>
            <p:ph type="sldNum" sz="quarter" idx="12"/>
          </p:nvPr>
        </p:nvSpPr>
        <p:spPr/>
        <p:txBody>
          <a:bodyPr/>
          <a:lstStyle/>
          <a:p>
            <a:fld id="{0BBF29A0-1F08-4C29-9AE7-F0312348DAEA}" type="slidenum">
              <a:rPr lang="da-DK" smtClean="0"/>
              <a:t>‹nr.›</a:t>
            </a:fld>
            <a:endParaRPr lang="da-DK"/>
          </a:p>
        </p:txBody>
      </p:sp>
    </p:spTree>
    <p:extLst>
      <p:ext uri="{BB962C8B-B14F-4D97-AF65-F5344CB8AC3E}">
        <p14:creationId xmlns:p14="http://schemas.microsoft.com/office/powerpoint/2010/main" val="2594591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4BFD341D-2B44-453E-B9D2-6B89684DA300}" type="datetimeFigureOut">
              <a:rPr lang="da-DK" smtClean="0"/>
              <a:t>24-06-2026</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slidenummer 4"/>
          <p:cNvSpPr>
            <a:spLocks noGrp="1"/>
          </p:cNvSpPr>
          <p:nvPr>
            <p:ph type="sldNum" sz="quarter" idx="12"/>
          </p:nvPr>
        </p:nvSpPr>
        <p:spPr/>
        <p:txBody>
          <a:bodyPr/>
          <a:lstStyle/>
          <a:p>
            <a:fld id="{0BBF29A0-1F08-4C29-9AE7-F0312348DAEA}" type="slidenum">
              <a:rPr lang="da-DK" smtClean="0"/>
              <a:t>‹nr.›</a:t>
            </a:fld>
            <a:endParaRPr lang="da-DK"/>
          </a:p>
        </p:txBody>
      </p:sp>
    </p:spTree>
    <p:extLst>
      <p:ext uri="{BB962C8B-B14F-4D97-AF65-F5344CB8AC3E}">
        <p14:creationId xmlns:p14="http://schemas.microsoft.com/office/powerpoint/2010/main" val="1378859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4BFD341D-2B44-453E-B9D2-6B89684DA300}" type="datetimeFigureOut">
              <a:rPr lang="da-DK" smtClean="0"/>
              <a:t>24-06-2026</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slidenummer 3"/>
          <p:cNvSpPr>
            <a:spLocks noGrp="1"/>
          </p:cNvSpPr>
          <p:nvPr>
            <p:ph type="sldNum" sz="quarter" idx="12"/>
          </p:nvPr>
        </p:nvSpPr>
        <p:spPr/>
        <p:txBody>
          <a:bodyPr/>
          <a:lstStyle/>
          <a:p>
            <a:fld id="{0BBF29A0-1F08-4C29-9AE7-F0312348DAEA}" type="slidenum">
              <a:rPr lang="da-DK" smtClean="0"/>
              <a:t>‹nr.›</a:t>
            </a:fld>
            <a:endParaRPr lang="da-DK"/>
          </a:p>
        </p:txBody>
      </p:sp>
    </p:spTree>
    <p:extLst>
      <p:ext uri="{BB962C8B-B14F-4D97-AF65-F5344CB8AC3E}">
        <p14:creationId xmlns:p14="http://schemas.microsoft.com/office/powerpoint/2010/main" val="2420739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i master</a:t>
            </a:r>
          </a:p>
        </p:txBody>
      </p:sp>
      <p:sp>
        <p:nvSpPr>
          <p:cNvPr id="3" name="Pladsholder til ind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typografien i masterens</a:t>
            </a:r>
          </a:p>
        </p:txBody>
      </p:sp>
      <p:sp>
        <p:nvSpPr>
          <p:cNvPr id="5" name="Pladsholder til dato 4"/>
          <p:cNvSpPr>
            <a:spLocks noGrp="1"/>
          </p:cNvSpPr>
          <p:nvPr>
            <p:ph type="dt" sz="half" idx="10"/>
          </p:nvPr>
        </p:nvSpPr>
        <p:spPr/>
        <p:txBody>
          <a:bodyPr/>
          <a:lstStyle/>
          <a:p>
            <a:fld id="{4BFD341D-2B44-453E-B9D2-6B89684DA300}" type="datetimeFigureOut">
              <a:rPr lang="da-DK" smtClean="0"/>
              <a:t>24-06-2026</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0BBF29A0-1F08-4C29-9AE7-F0312348DAEA}" type="slidenum">
              <a:rPr lang="da-DK" smtClean="0"/>
              <a:t>‹nr.›</a:t>
            </a:fld>
            <a:endParaRPr lang="da-DK"/>
          </a:p>
        </p:txBody>
      </p:sp>
    </p:spTree>
    <p:extLst>
      <p:ext uri="{BB962C8B-B14F-4D97-AF65-F5344CB8AC3E}">
        <p14:creationId xmlns:p14="http://schemas.microsoft.com/office/powerpoint/2010/main" val="3219428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i master</a:t>
            </a:r>
          </a:p>
        </p:txBody>
      </p:sp>
      <p:sp>
        <p:nvSpPr>
          <p:cNvPr id="3" name="Pladsholder til bille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typografien i masterens</a:t>
            </a:r>
          </a:p>
        </p:txBody>
      </p:sp>
      <p:sp>
        <p:nvSpPr>
          <p:cNvPr id="5" name="Pladsholder til dato 4"/>
          <p:cNvSpPr>
            <a:spLocks noGrp="1"/>
          </p:cNvSpPr>
          <p:nvPr>
            <p:ph type="dt" sz="half" idx="10"/>
          </p:nvPr>
        </p:nvSpPr>
        <p:spPr/>
        <p:txBody>
          <a:bodyPr/>
          <a:lstStyle/>
          <a:p>
            <a:fld id="{4BFD341D-2B44-453E-B9D2-6B89684DA300}" type="datetimeFigureOut">
              <a:rPr lang="da-DK" smtClean="0"/>
              <a:t>24-06-2026</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0BBF29A0-1F08-4C29-9AE7-F0312348DAEA}" type="slidenum">
              <a:rPr lang="da-DK" smtClean="0"/>
              <a:t>‹nr.›</a:t>
            </a:fld>
            <a:endParaRPr lang="da-DK"/>
          </a:p>
        </p:txBody>
      </p:sp>
    </p:spTree>
    <p:extLst>
      <p:ext uri="{BB962C8B-B14F-4D97-AF65-F5344CB8AC3E}">
        <p14:creationId xmlns:p14="http://schemas.microsoft.com/office/powerpoint/2010/main" val="1287238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FD341D-2B44-453E-B9D2-6B89684DA300}" type="datetimeFigureOut">
              <a:rPr lang="da-DK" smtClean="0"/>
              <a:t>24-06-2026</a:t>
            </a:fld>
            <a:endParaRPr lang="da-DK"/>
          </a:p>
        </p:txBody>
      </p:sp>
      <p:sp>
        <p:nvSpPr>
          <p:cNvPr id="5" name="Pladsholder til sidefod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BF29A0-1F08-4C29-9AE7-F0312348DAEA}" type="slidenum">
              <a:rPr lang="da-DK" smtClean="0"/>
              <a:t>‹nr.›</a:t>
            </a:fld>
            <a:endParaRPr lang="da-DK"/>
          </a:p>
        </p:txBody>
      </p:sp>
    </p:spTree>
    <p:extLst>
      <p:ext uri="{BB962C8B-B14F-4D97-AF65-F5344CB8AC3E}">
        <p14:creationId xmlns:p14="http://schemas.microsoft.com/office/powerpoint/2010/main" val="16583844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7.png"/><Relationship Id="rId7" Type="http://schemas.openxmlformats.org/officeDocument/2006/relationships/diagramQuickStyle" Target="../diagrams/quickStyle2.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4.png"/><Relationship Id="rId4" Type="http://schemas.openxmlformats.org/officeDocument/2006/relationships/image" Target="../media/image8.png"/><Relationship Id="rId9" Type="http://schemas.microsoft.com/office/2007/relationships/diagramDrawing" Target="../diagrams/drawing2.xml"/></Relationships>
</file>

<file path=ppt/slides/_rels/slide11.xml.rels><?xml version="1.0" encoding="UTF-8" standalone="yes"?>
<Relationships xmlns="http://schemas.openxmlformats.org/package/2006/relationships"><Relationship Id="rId3" Type="http://schemas.openxmlformats.org/officeDocument/2006/relationships/hyperlink" Target="https://www.roskildemodellen.dk/linealen-i-praksis/"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https://www.roskildemodellen.dk/underretning/"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hyperlink" Target="https://www.ast.dk/er-du-bekymret-for-et-barn-eller-en-un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www.roskildemodellen.dk/"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hyperlink" Target="https://www.roskildemodellen.dk/mere-om-roskildemodellen/" TargetMode="External"/><Relationship Id="rId5" Type="http://schemas.openxmlformats.org/officeDocument/2006/relationships/image" Target="../media/image4.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1.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9.png"/><Relationship Id="rId4" Type="http://schemas.openxmlformats.org/officeDocument/2006/relationships/diagramData" Target="../diagrams/data1.xml"/><Relationship Id="rId9"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1735137"/>
          </a:xfrm>
        </p:spPr>
        <p:txBody>
          <a:bodyPr>
            <a:normAutofit/>
          </a:bodyPr>
          <a:lstStyle/>
          <a:p>
            <a:r>
              <a:rPr lang="da-DK" b="1" dirty="0">
                <a:latin typeface="+mn-lt"/>
              </a:rPr>
              <a:t>Temapakke 2</a:t>
            </a:r>
          </a:p>
        </p:txBody>
      </p:sp>
      <p:sp>
        <p:nvSpPr>
          <p:cNvPr id="3" name="Undertitel 2"/>
          <p:cNvSpPr>
            <a:spLocks noGrp="1"/>
          </p:cNvSpPr>
          <p:nvPr>
            <p:ph type="subTitle" idx="1"/>
          </p:nvPr>
        </p:nvSpPr>
        <p:spPr>
          <a:xfrm>
            <a:off x="558800" y="3182453"/>
            <a:ext cx="10247564" cy="2087562"/>
          </a:xfrm>
        </p:spPr>
        <p:txBody>
          <a:bodyPr>
            <a:normAutofit/>
          </a:bodyPr>
          <a:lstStyle/>
          <a:p>
            <a:r>
              <a:rPr lang="da-DK" sz="3200" b="1" dirty="0"/>
              <a:t>” Når vi bliver alvorligt bekymrede – og skal handle””</a:t>
            </a:r>
          </a:p>
          <a:p>
            <a:r>
              <a:rPr lang="da-DK" sz="3200" b="1" dirty="0"/>
              <a:t>Underretning ved bekymring/overgreb- Roskilde Modellen</a:t>
            </a:r>
          </a:p>
        </p:txBody>
      </p:sp>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861" y="172917"/>
            <a:ext cx="11634074" cy="1211383"/>
          </a:xfrm>
          <a:prstGeom prst="rect">
            <a:avLst/>
          </a:prstGeom>
        </p:spPr>
      </p:pic>
      <p:pic>
        <p:nvPicPr>
          <p:cNvPr id="6" name="Billede 5"/>
          <p:cNvPicPr>
            <a:picLocks noChangeAspect="1"/>
          </p:cNvPicPr>
          <p:nvPr/>
        </p:nvPicPr>
        <p:blipFill>
          <a:blip r:embed="rId3"/>
          <a:stretch>
            <a:fillRect/>
          </a:stretch>
        </p:blipFill>
        <p:spPr>
          <a:xfrm>
            <a:off x="9571383" y="4415763"/>
            <a:ext cx="2093683" cy="2153413"/>
          </a:xfrm>
          <a:prstGeom prst="rect">
            <a:avLst/>
          </a:prstGeom>
        </p:spPr>
      </p:pic>
      <p:pic>
        <p:nvPicPr>
          <p:cNvPr id="7" name="Billede 6" descr="Logo Roskilde Kommune">
            <a:extLst>
              <a:ext uri="{FF2B5EF4-FFF2-40B4-BE49-F238E27FC236}">
                <a16:creationId xmlns:a16="http://schemas.microsoft.com/office/drawing/2014/main" id="{A8509602-F919-46F5-B878-B6FC9B36574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271714" y="6166484"/>
            <a:ext cx="1390650" cy="503555"/>
          </a:xfrm>
          <a:prstGeom prst="rect">
            <a:avLst/>
          </a:prstGeom>
        </p:spPr>
      </p:pic>
    </p:spTree>
    <p:extLst>
      <p:ext uri="{BB962C8B-B14F-4D97-AF65-F5344CB8AC3E}">
        <p14:creationId xmlns:p14="http://schemas.microsoft.com/office/powerpoint/2010/main" val="3343233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282567" y="1637377"/>
            <a:ext cx="10515600" cy="655983"/>
          </a:xfrm>
        </p:spPr>
        <p:txBody>
          <a:bodyPr>
            <a:normAutofit/>
          </a:bodyPr>
          <a:lstStyle/>
          <a:p>
            <a:r>
              <a:rPr lang="da-DK" sz="4000" b="1" dirty="0">
                <a:latin typeface="+mn-lt"/>
              </a:rPr>
              <a:t>Hvad mener vi, når vi siger </a:t>
            </a:r>
            <a:r>
              <a:rPr lang="da-DK" sz="4000" b="1" i="1" dirty="0">
                <a:latin typeface="+mn-lt"/>
              </a:rPr>
              <a:t>tidlig indsats</a:t>
            </a:r>
            <a:r>
              <a:rPr lang="da-DK" sz="4000" b="1" dirty="0">
                <a:latin typeface="+mn-lt"/>
              </a:rPr>
              <a:t>?</a:t>
            </a:r>
          </a:p>
        </p:txBody>
      </p:sp>
      <p:sp>
        <p:nvSpPr>
          <p:cNvPr id="6" name="Pladsholder til indhold 5"/>
          <p:cNvSpPr>
            <a:spLocks noGrp="1"/>
          </p:cNvSpPr>
          <p:nvPr>
            <p:ph idx="1"/>
          </p:nvPr>
        </p:nvSpPr>
        <p:spPr>
          <a:xfrm>
            <a:off x="282567" y="2504121"/>
            <a:ext cx="11402985" cy="4428115"/>
          </a:xfrm>
        </p:spPr>
        <p:txBody>
          <a:bodyPr>
            <a:normAutofit fontScale="32500" lnSpcReduction="20000"/>
          </a:bodyPr>
          <a:lstStyle/>
          <a:p>
            <a:pPr marL="0" indent="0">
              <a:buNone/>
            </a:pPr>
            <a:r>
              <a:rPr lang="da-DK" sz="7200" dirty="0"/>
              <a:t>Tidlig indsats er en tilgang, hvor der handles hurtigt og forebyggende for at sikre, at børn, unge og familier får de bedst mulige forhold for at trives, udvikle sig og lære. </a:t>
            </a:r>
          </a:p>
          <a:p>
            <a:pPr marL="0" indent="0">
              <a:buNone/>
            </a:pPr>
            <a:r>
              <a:rPr lang="da-DK" sz="7200" dirty="0"/>
              <a:t>Det betyder, at der sættes ind så tidligt som muligt for at forebygge problemer og forhindre, at de opstår eller udvikler sig. </a:t>
            </a:r>
          </a:p>
          <a:p>
            <a:pPr marL="0" indent="0">
              <a:buNone/>
            </a:pPr>
            <a:endParaRPr lang="da-DK" sz="7200" dirty="0"/>
          </a:p>
          <a:p>
            <a:pPr marL="0" indent="0">
              <a:buNone/>
            </a:pPr>
            <a:endParaRPr lang="da-DK" sz="7200" dirty="0"/>
          </a:p>
          <a:p>
            <a:pPr algn="ctr"/>
            <a:endParaRPr lang="da-DK" sz="8000" dirty="0"/>
          </a:p>
          <a:p>
            <a:pPr algn="ctr"/>
            <a:endParaRPr lang="da-DK" sz="8000" dirty="0"/>
          </a:p>
          <a:p>
            <a:endParaRPr lang="da-DK" sz="800" dirty="0"/>
          </a:p>
          <a:p>
            <a:endParaRPr lang="da-DK" sz="800" dirty="0"/>
          </a:p>
          <a:p>
            <a:pPr marL="0" indent="0">
              <a:buNone/>
            </a:pPr>
            <a:endParaRPr lang="da-DK" sz="800" dirty="0"/>
          </a:p>
          <a:p>
            <a:pPr marL="0" indent="0">
              <a:buNone/>
            </a:pPr>
            <a:endParaRPr lang="da-DK" sz="800" dirty="0"/>
          </a:p>
          <a:p>
            <a:pPr marL="0" indent="0">
              <a:buNone/>
            </a:pPr>
            <a:endParaRPr lang="da-DK" sz="800" dirty="0"/>
          </a:p>
          <a:p>
            <a:pPr marL="0" indent="0">
              <a:buNone/>
            </a:pPr>
            <a:r>
              <a:rPr lang="da-DK" dirty="0">
                <a:solidFill>
                  <a:srgbClr val="FF0000"/>
                </a:solidFill>
              </a:rPr>
              <a:t>  </a:t>
            </a:r>
          </a:p>
        </p:txBody>
      </p:sp>
      <p:sp>
        <p:nvSpPr>
          <p:cNvPr id="2" name="Pladsholder til sidefod 1"/>
          <p:cNvSpPr>
            <a:spLocks noGrp="1"/>
          </p:cNvSpPr>
          <p:nvPr>
            <p:ph type="ftr" sz="quarter" idx="11"/>
          </p:nvPr>
        </p:nvSpPr>
        <p:spPr/>
        <p:txBody>
          <a:bodyPr/>
          <a:lstStyle/>
          <a:p>
            <a:r>
              <a:rPr lang="da-DK"/>
              <a:t>Roskildemodellen</a:t>
            </a:r>
            <a:endParaRPr lang="da-DK" dirty="0"/>
          </a:p>
        </p:txBody>
      </p:sp>
      <p:sp>
        <p:nvSpPr>
          <p:cNvPr id="3" name="Pladsholder til slidenummer 2"/>
          <p:cNvSpPr>
            <a:spLocks noGrp="1"/>
          </p:cNvSpPr>
          <p:nvPr>
            <p:ph type="sldNum" sz="quarter" idx="12"/>
          </p:nvPr>
        </p:nvSpPr>
        <p:spPr/>
        <p:txBody>
          <a:bodyPr/>
          <a:lstStyle/>
          <a:p>
            <a:fld id="{86514068-1FDC-406F-8DC9-A3ED74E5E153}" type="slidenum">
              <a:rPr lang="da-DK" smtClean="0"/>
              <a:t>10</a:t>
            </a:fld>
            <a:endParaRPr lang="da-DK"/>
          </a:p>
        </p:txBody>
      </p:sp>
      <p:pic>
        <p:nvPicPr>
          <p:cNvPr id="7" name="Billed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698" y="3015379"/>
            <a:ext cx="4002314" cy="3444963"/>
          </a:xfrm>
          <a:prstGeom prst="rect">
            <a:avLst/>
          </a:prstGeom>
        </p:spPr>
      </p:pic>
      <p:pic>
        <p:nvPicPr>
          <p:cNvPr id="8" name="Billed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10600" y="2294892"/>
            <a:ext cx="4211590" cy="4006702"/>
          </a:xfrm>
          <a:prstGeom prst="rect">
            <a:avLst/>
          </a:prstGeom>
        </p:spPr>
      </p:pic>
      <p:graphicFrame>
        <p:nvGraphicFramePr>
          <p:cNvPr id="4" name="Diagram 3"/>
          <p:cNvGraphicFramePr/>
          <p:nvPr>
            <p:extLst>
              <p:ext uri="{D42A27DB-BD31-4B8C-83A1-F6EECF244321}">
                <p14:modId xmlns:p14="http://schemas.microsoft.com/office/powerpoint/2010/main" val="2014935955"/>
              </p:ext>
            </p:extLst>
          </p:nvPr>
        </p:nvGraphicFramePr>
        <p:xfrm>
          <a:off x="3319670" y="3517502"/>
          <a:ext cx="5929526" cy="294284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1" name="Rektangel 10"/>
          <p:cNvSpPr/>
          <p:nvPr/>
        </p:nvSpPr>
        <p:spPr>
          <a:xfrm>
            <a:off x="282567" y="310456"/>
            <a:ext cx="1606892" cy="56418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a-DK"/>
          </a:p>
        </p:txBody>
      </p:sp>
      <p:pic>
        <p:nvPicPr>
          <p:cNvPr id="12" name="Billede 1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4734" y="105217"/>
            <a:ext cx="11634074" cy="1211383"/>
          </a:xfrm>
          <a:prstGeom prst="rect">
            <a:avLst/>
          </a:prstGeom>
        </p:spPr>
      </p:pic>
    </p:spTree>
    <p:extLst>
      <p:ext uri="{BB962C8B-B14F-4D97-AF65-F5344CB8AC3E}">
        <p14:creationId xmlns:p14="http://schemas.microsoft.com/office/powerpoint/2010/main" val="1382949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30016" y="365125"/>
            <a:ext cx="9723783" cy="1325563"/>
          </a:xfrm>
        </p:spPr>
        <p:txBody>
          <a:bodyPr>
            <a:noAutofit/>
          </a:bodyPr>
          <a:lstStyle/>
          <a:p>
            <a:r>
              <a:rPr lang="da-DK" sz="4000" b="1" dirty="0">
                <a:latin typeface="+mn-lt"/>
              </a:rPr>
              <a:t>Hvordan finder du ud af, om du skal underrette, og hvad er en underretning?</a:t>
            </a:r>
          </a:p>
        </p:txBody>
      </p:sp>
      <p:sp>
        <p:nvSpPr>
          <p:cNvPr id="3" name="Pladsholder til indhold 2"/>
          <p:cNvSpPr>
            <a:spLocks noGrp="1"/>
          </p:cNvSpPr>
          <p:nvPr>
            <p:ph idx="1"/>
          </p:nvPr>
        </p:nvSpPr>
        <p:spPr>
          <a:xfrm>
            <a:off x="282920" y="2054985"/>
            <a:ext cx="11402985" cy="4175125"/>
          </a:xfrm>
        </p:spPr>
        <p:txBody>
          <a:bodyPr/>
          <a:lstStyle/>
          <a:p>
            <a:pPr marL="0" indent="0">
              <a:buNone/>
            </a:pPr>
            <a:r>
              <a:rPr lang="da-DK" b="1" dirty="0"/>
              <a:t>Sådan finder du ud af, om der skal laves en underretning</a:t>
            </a:r>
          </a:p>
          <a:p>
            <a:r>
              <a:rPr lang="da-DK" dirty="0"/>
              <a:t>Som en del af Roskildemodellen kan du anvende Linealen. Linealen er et refleksionsværktøj, der hjælper dig til at bestemme bekymringsgraden. </a:t>
            </a:r>
          </a:p>
          <a:p>
            <a:pPr marL="0" indent="0">
              <a:buNone/>
            </a:pPr>
            <a:endParaRPr lang="da-DK" dirty="0"/>
          </a:p>
          <a:p>
            <a:r>
              <a:rPr lang="da-DK" dirty="0"/>
              <a:t>Du kan læse mere om Linealen </a:t>
            </a:r>
            <a:r>
              <a:rPr lang="da-DK" u="sng" dirty="0">
                <a:hlinkClick r:id="rId3"/>
              </a:rPr>
              <a:t>her</a:t>
            </a:r>
            <a:r>
              <a:rPr lang="da-DK" i="1" dirty="0"/>
              <a:t> </a:t>
            </a:r>
            <a:r>
              <a:rPr lang="da-DK" dirty="0"/>
              <a:t> </a:t>
            </a:r>
          </a:p>
          <a:p>
            <a:pPr marL="0" indent="0">
              <a:buNone/>
            </a:pPr>
            <a:endParaRPr lang="da-DK" dirty="0"/>
          </a:p>
        </p:txBody>
      </p:sp>
      <p:pic>
        <p:nvPicPr>
          <p:cNvPr id="4" name="Billede 3"/>
          <p:cNvPicPr>
            <a:picLocks noChangeAspect="1"/>
          </p:cNvPicPr>
          <p:nvPr/>
        </p:nvPicPr>
        <p:blipFill>
          <a:blip r:embed="rId4"/>
          <a:stretch>
            <a:fillRect/>
          </a:stretch>
        </p:blipFill>
        <p:spPr>
          <a:xfrm>
            <a:off x="10458963" y="239607"/>
            <a:ext cx="1511378" cy="2063856"/>
          </a:xfrm>
          <a:prstGeom prst="rect">
            <a:avLst/>
          </a:prstGeom>
        </p:spPr>
      </p:pic>
      <p:pic>
        <p:nvPicPr>
          <p:cNvPr id="5" name="Billed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376" y="5515218"/>
            <a:ext cx="11634074" cy="1211383"/>
          </a:xfrm>
          <a:prstGeom prst="rect">
            <a:avLst/>
          </a:prstGeom>
        </p:spPr>
      </p:pic>
    </p:spTree>
    <p:extLst>
      <p:ext uri="{BB962C8B-B14F-4D97-AF65-F5344CB8AC3E}">
        <p14:creationId xmlns:p14="http://schemas.microsoft.com/office/powerpoint/2010/main" val="4121042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087216" y="365125"/>
            <a:ext cx="9266583" cy="917023"/>
          </a:xfrm>
        </p:spPr>
        <p:txBody>
          <a:bodyPr>
            <a:normAutofit/>
          </a:bodyPr>
          <a:lstStyle/>
          <a:p>
            <a:r>
              <a:rPr lang="da-DK" sz="4000" b="1" dirty="0">
                <a:latin typeface="+mn-lt"/>
              </a:rPr>
              <a:t>Hvem kan foretage en underretning?</a:t>
            </a:r>
          </a:p>
        </p:txBody>
      </p:sp>
      <p:sp>
        <p:nvSpPr>
          <p:cNvPr id="3" name="Pladsholder til indhold 2"/>
          <p:cNvSpPr>
            <a:spLocks noGrp="1"/>
          </p:cNvSpPr>
          <p:nvPr>
            <p:ph idx="1"/>
          </p:nvPr>
        </p:nvSpPr>
        <p:spPr>
          <a:xfrm>
            <a:off x="398465" y="1468576"/>
            <a:ext cx="11402985" cy="4175125"/>
          </a:xfrm>
        </p:spPr>
        <p:txBody>
          <a:bodyPr/>
          <a:lstStyle/>
          <a:p>
            <a:pPr marL="0" indent="0">
              <a:buNone/>
            </a:pPr>
            <a:r>
              <a:rPr lang="da-DK" dirty="0"/>
              <a:t>Underretninger kan komme fra følgende personer:</a:t>
            </a:r>
          </a:p>
          <a:p>
            <a:r>
              <a:rPr lang="da-DK" dirty="0"/>
              <a:t>Fagpersoner, som har kontakt med børn og unge gennem deres arbejde</a:t>
            </a:r>
          </a:p>
          <a:p>
            <a:r>
              <a:rPr lang="da-DK" dirty="0"/>
              <a:t>Ansatte i offentlig erhverv, som gennem deres arbejde får kendskab til bekymrende forhold i et hjem med mindreårige børn og unge</a:t>
            </a:r>
          </a:p>
          <a:p>
            <a:r>
              <a:rPr lang="da-DK" dirty="0"/>
              <a:t>Privatpersoner – eksempelvis en nabo, en morfar eller en forældre</a:t>
            </a:r>
          </a:p>
          <a:p>
            <a:r>
              <a:rPr lang="da-DK" dirty="0"/>
              <a:t>Forældre </a:t>
            </a:r>
          </a:p>
          <a:p>
            <a:r>
              <a:rPr lang="da-DK" dirty="0"/>
              <a:t>Barnet eller den unge selv </a:t>
            </a:r>
          </a:p>
          <a:p>
            <a:pPr marL="0" indent="0">
              <a:buNone/>
            </a:pPr>
            <a:endParaRPr lang="da-DK" dirty="0"/>
          </a:p>
        </p:txBody>
      </p:sp>
      <p:pic>
        <p:nvPicPr>
          <p:cNvPr id="4" name="Billed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376" y="5465522"/>
            <a:ext cx="11634074" cy="1211383"/>
          </a:xfrm>
          <a:prstGeom prst="rect">
            <a:avLst/>
          </a:prstGeom>
        </p:spPr>
      </p:pic>
    </p:spTree>
    <p:extLst>
      <p:ext uri="{BB962C8B-B14F-4D97-AF65-F5344CB8AC3E}">
        <p14:creationId xmlns:p14="http://schemas.microsoft.com/office/powerpoint/2010/main" val="3827960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13791" y="712995"/>
            <a:ext cx="10426148" cy="1325563"/>
          </a:xfrm>
        </p:spPr>
        <p:txBody>
          <a:bodyPr>
            <a:normAutofit/>
          </a:bodyPr>
          <a:lstStyle/>
          <a:p>
            <a:r>
              <a:rPr lang="da-DK" sz="4000" b="1" dirty="0">
                <a:latin typeface="+mn-lt"/>
              </a:rPr>
              <a:t>Formodning eller mistanke – pligten er personlig </a:t>
            </a:r>
          </a:p>
        </p:txBody>
      </p:sp>
      <p:sp>
        <p:nvSpPr>
          <p:cNvPr id="3" name="Pladsholder til indhold 2"/>
          <p:cNvSpPr>
            <a:spLocks noGrp="1"/>
          </p:cNvSpPr>
          <p:nvPr>
            <p:ph idx="1"/>
          </p:nvPr>
        </p:nvSpPr>
        <p:spPr/>
        <p:txBody>
          <a:bodyPr/>
          <a:lstStyle/>
          <a:p>
            <a:pPr marL="0" indent="0">
              <a:buNone/>
            </a:pPr>
            <a:r>
              <a:rPr lang="da-DK" dirty="0"/>
              <a:t>Underretningspligten er personlig</a:t>
            </a:r>
          </a:p>
          <a:p>
            <a:pPr marL="0" indent="0">
              <a:buNone/>
            </a:pPr>
            <a:endParaRPr lang="da-DK" dirty="0"/>
          </a:p>
          <a:p>
            <a:pPr marL="0" indent="0">
              <a:buNone/>
            </a:pPr>
            <a:r>
              <a:rPr lang="da-DK" dirty="0"/>
              <a:t>Underretningspligten går altid forud for din tavshedspligt</a:t>
            </a:r>
          </a:p>
        </p:txBody>
      </p:sp>
      <p:pic>
        <p:nvPicPr>
          <p:cNvPr id="4" name="Billed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376" y="5267205"/>
            <a:ext cx="11634074" cy="1211383"/>
          </a:xfrm>
          <a:prstGeom prst="rect">
            <a:avLst/>
          </a:prstGeom>
        </p:spPr>
      </p:pic>
    </p:spTree>
    <p:extLst>
      <p:ext uri="{BB962C8B-B14F-4D97-AF65-F5344CB8AC3E}">
        <p14:creationId xmlns:p14="http://schemas.microsoft.com/office/powerpoint/2010/main" val="1089859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54964" y="146464"/>
            <a:ext cx="8759687" cy="688423"/>
          </a:xfrm>
        </p:spPr>
        <p:txBody>
          <a:bodyPr>
            <a:normAutofit/>
          </a:bodyPr>
          <a:lstStyle/>
          <a:p>
            <a:r>
              <a:rPr lang="da-DK" sz="4000" b="1" dirty="0">
                <a:latin typeface="+mn-lt"/>
              </a:rPr>
              <a:t>Selve underretningen</a:t>
            </a:r>
          </a:p>
        </p:txBody>
      </p:sp>
      <p:sp>
        <p:nvSpPr>
          <p:cNvPr id="3" name="Pladsholder til indhold 2"/>
          <p:cNvSpPr>
            <a:spLocks noGrp="1"/>
          </p:cNvSpPr>
          <p:nvPr>
            <p:ph idx="1"/>
          </p:nvPr>
        </p:nvSpPr>
        <p:spPr>
          <a:xfrm>
            <a:off x="219561" y="1001437"/>
            <a:ext cx="11402985" cy="4175125"/>
          </a:xfrm>
        </p:spPr>
        <p:txBody>
          <a:bodyPr>
            <a:normAutofit fontScale="92500" lnSpcReduction="10000"/>
          </a:bodyPr>
          <a:lstStyle/>
          <a:p>
            <a:pPr marL="0" indent="0">
              <a:buNone/>
            </a:pPr>
            <a:r>
              <a:rPr lang="da-DK" dirty="0"/>
              <a:t>Du kan underrette kommunen både mundligt og skiftligt, ligesom du kan underrette anonymt. </a:t>
            </a:r>
          </a:p>
          <a:p>
            <a:pPr marL="0" indent="0">
              <a:buNone/>
            </a:pPr>
            <a:endParaRPr lang="da-DK" dirty="0"/>
          </a:p>
          <a:p>
            <a:pPr marL="0" indent="0">
              <a:buNone/>
            </a:pPr>
            <a:r>
              <a:rPr lang="da-DK" dirty="0"/>
              <a:t>Her i Roskilde benytter vi os af blanketten på Roskilde modellens hjemmeside</a:t>
            </a:r>
          </a:p>
          <a:p>
            <a:pPr marL="0" indent="0">
              <a:buNone/>
            </a:pPr>
            <a:r>
              <a:rPr lang="da-DK" dirty="0"/>
              <a:t>Link: </a:t>
            </a:r>
            <a:r>
              <a:rPr lang="da-DK" dirty="0">
                <a:hlinkClick r:id="rId3"/>
              </a:rPr>
              <a:t>https://www.roskildemodellen.dk/underretning/</a:t>
            </a:r>
            <a:r>
              <a:rPr lang="da-DK" dirty="0"/>
              <a:t> </a:t>
            </a:r>
          </a:p>
          <a:p>
            <a:endParaRPr lang="da-DK" dirty="0"/>
          </a:p>
          <a:p>
            <a:pPr marL="0" indent="0">
              <a:buNone/>
            </a:pPr>
            <a:r>
              <a:rPr lang="da-DK" dirty="0"/>
              <a:t>Akutte tilfælde: RING</a:t>
            </a:r>
          </a:p>
          <a:p>
            <a:pPr marL="0" indent="0">
              <a:buNone/>
            </a:pPr>
            <a:endParaRPr lang="da-DK" dirty="0"/>
          </a:p>
          <a:p>
            <a:pPr marL="0" indent="0">
              <a:buNone/>
            </a:pPr>
            <a:r>
              <a:rPr lang="da-DK" dirty="0"/>
              <a:t>Underretning til Ankestyrelsen  - læs mere om det på </a:t>
            </a:r>
            <a:r>
              <a:rPr lang="da-DK" dirty="0" err="1"/>
              <a:t>Ankestyrelsen´s</a:t>
            </a:r>
            <a:r>
              <a:rPr lang="da-DK" dirty="0"/>
              <a:t> hjemmeside – her: </a:t>
            </a:r>
            <a:r>
              <a:rPr lang="da-DK" dirty="0">
                <a:hlinkClick r:id="rId4"/>
              </a:rPr>
              <a:t>https://www.ast.dk/er-du-bekymret-for-et-barn-eller-en-ung</a:t>
            </a:r>
            <a:r>
              <a:rPr lang="da-DK" dirty="0"/>
              <a:t> </a:t>
            </a:r>
          </a:p>
        </p:txBody>
      </p:sp>
      <p:pic>
        <p:nvPicPr>
          <p:cNvPr id="4" name="Billed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016" y="5435704"/>
            <a:ext cx="11634074" cy="1211383"/>
          </a:xfrm>
          <a:prstGeom prst="rect">
            <a:avLst/>
          </a:prstGeom>
        </p:spPr>
      </p:pic>
    </p:spTree>
    <p:extLst>
      <p:ext uri="{BB962C8B-B14F-4D97-AF65-F5344CB8AC3E}">
        <p14:creationId xmlns:p14="http://schemas.microsoft.com/office/powerpoint/2010/main" val="705976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44416" y="365125"/>
            <a:ext cx="8809383" cy="1325563"/>
          </a:xfrm>
        </p:spPr>
        <p:txBody>
          <a:bodyPr>
            <a:normAutofit/>
          </a:bodyPr>
          <a:lstStyle/>
          <a:p>
            <a:r>
              <a:rPr lang="da-DK" sz="4000" b="1" dirty="0">
                <a:latin typeface="+mn-lt"/>
              </a:rPr>
              <a:t>Opfølgning på underretningen</a:t>
            </a:r>
          </a:p>
        </p:txBody>
      </p:sp>
      <p:sp>
        <p:nvSpPr>
          <p:cNvPr id="3" name="Pladsholder til indhold 2"/>
          <p:cNvSpPr>
            <a:spLocks noGrp="1"/>
          </p:cNvSpPr>
          <p:nvPr>
            <p:ph idx="1"/>
          </p:nvPr>
        </p:nvSpPr>
        <p:spPr/>
        <p:txBody>
          <a:bodyPr/>
          <a:lstStyle/>
          <a:p>
            <a:pPr marL="0" indent="0">
              <a:buNone/>
            </a:pPr>
            <a:r>
              <a:rPr lang="da-DK" dirty="0"/>
              <a:t>Kvittering på modtagelse af underretningen </a:t>
            </a:r>
          </a:p>
          <a:p>
            <a:pPr marL="0" indent="0">
              <a:buNone/>
            </a:pPr>
            <a:endParaRPr lang="da-DK" dirty="0"/>
          </a:p>
          <a:p>
            <a:pPr marL="0" indent="0">
              <a:buNone/>
            </a:pPr>
            <a:r>
              <a:rPr lang="da-DK" dirty="0"/>
              <a:t>Tilbagemelding på underretningen</a:t>
            </a:r>
          </a:p>
        </p:txBody>
      </p:sp>
      <p:pic>
        <p:nvPicPr>
          <p:cNvPr id="5" name="Billed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376" y="5395948"/>
            <a:ext cx="11634074" cy="1211383"/>
          </a:xfrm>
          <a:prstGeom prst="rect">
            <a:avLst/>
          </a:prstGeom>
        </p:spPr>
      </p:pic>
    </p:spTree>
    <p:extLst>
      <p:ext uri="{BB962C8B-B14F-4D97-AF65-F5344CB8AC3E}">
        <p14:creationId xmlns:p14="http://schemas.microsoft.com/office/powerpoint/2010/main" val="5124806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08382" y="4055165"/>
            <a:ext cx="10515600" cy="835923"/>
          </a:xfrm>
        </p:spPr>
        <p:txBody>
          <a:bodyPr>
            <a:normAutofit fontScale="90000"/>
          </a:bodyPr>
          <a:lstStyle/>
          <a:p>
            <a:r>
              <a:rPr lang="da-DK" dirty="0"/>
              <a:t>Gruppearbejde – bekymring og underretning?</a:t>
            </a:r>
            <a:br>
              <a:rPr lang="da-DK" dirty="0"/>
            </a:br>
            <a:r>
              <a:rPr lang="da-DK" dirty="0"/>
              <a:t>Grupperne tager udgangspunkt i konkrete cases samt refleksionsspørgsmål</a:t>
            </a:r>
            <a:br>
              <a:rPr lang="da-DK" dirty="0"/>
            </a:br>
            <a:br>
              <a:rPr lang="da-DK" dirty="0"/>
            </a:br>
            <a:r>
              <a:rPr lang="da-DK" b="1" dirty="0"/>
              <a:t>Opsamling i plenum (5–10 min)</a:t>
            </a:r>
            <a:br>
              <a:rPr lang="da-DK" b="1" dirty="0"/>
            </a:br>
            <a:r>
              <a:rPr lang="da-DK" dirty="0"/>
              <a:t>Grupperne deler en vigtig erkendelse eller et dilemma.</a:t>
            </a:r>
            <a:br>
              <a:rPr lang="da-DK" dirty="0"/>
            </a:br>
            <a:endParaRPr lang="da-DK" dirty="0"/>
          </a:p>
        </p:txBody>
      </p:sp>
      <p:pic>
        <p:nvPicPr>
          <p:cNvPr id="4" name="Billed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658" y="88484"/>
            <a:ext cx="11634074" cy="1211383"/>
          </a:xfrm>
          <a:prstGeom prst="rect">
            <a:avLst/>
          </a:prstGeom>
        </p:spPr>
      </p:pic>
      <p:pic>
        <p:nvPicPr>
          <p:cNvPr id="5" name="Billede 4" descr="Logo Roskilde Kommune">
            <a:extLst>
              <a:ext uri="{FF2B5EF4-FFF2-40B4-BE49-F238E27FC236}">
                <a16:creationId xmlns:a16="http://schemas.microsoft.com/office/drawing/2014/main" id="{A8509602-F919-46F5-B878-B6FC9B36574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0702347" y="6280640"/>
            <a:ext cx="1390650" cy="503555"/>
          </a:xfrm>
          <a:prstGeom prst="rect">
            <a:avLst/>
          </a:prstGeom>
        </p:spPr>
      </p:pic>
    </p:spTree>
    <p:extLst>
      <p:ext uri="{BB962C8B-B14F-4D97-AF65-F5344CB8AC3E}">
        <p14:creationId xmlns:p14="http://schemas.microsoft.com/office/powerpoint/2010/main" val="1833767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07165" y="2869786"/>
            <a:ext cx="10515600" cy="1325563"/>
          </a:xfrm>
        </p:spPr>
        <p:txBody>
          <a:bodyPr>
            <a:normAutofit fontScale="90000"/>
          </a:bodyPr>
          <a:lstStyle/>
          <a:p>
            <a:br>
              <a:rPr lang="da-DK" dirty="0"/>
            </a:br>
            <a:r>
              <a:rPr lang="da-DK" dirty="0"/>
              <a:t>Fælles opsamling og drøftelse af, hvordan der kan arbejdes videre med dette i egen praksis</a:t>
            </a:r>
            <a:br>
              <a:rPr lang="da-DK" dirty="0"/>
            </a:br>
            <a:br>
              <a:rPr lang="da-DK" dirty="0"/>
            </a:br>
            <a:r>
              <a:rPr lang="da-DK" dirty="0"/>
              <a:t>Og TAK for i dag!</a:t>
            </a:r>
            <a:br>
              <a:rPr lang="da-DK" dirty="0"/>
            </a:br>
            <a:endParaRPr lang="da-DK" dirty="0"/>
          </a:p>
        </p:txBody>
      </p:sp>
      <p:pic>
        <p:nvPicPr>
          <p:cNvPr id="4" name="Billed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885" y="167996"/>
            <a:ext cx="11634074" cy="1211383"/>
          </a:xfrm>
          <a:prstGeom prst="rect">
            <a:avLst/>
          </a:prstGeom>
        </p:spPr>
      </p:pic>
      <p:pic>
        <p:nvPicPr>
          <p:cNvPr id="5" name="Billede 4" descr="Logo Roskilde Kommune">
            <a:extLst>
              <a:ext uri="{FF2B5EF4-FFF2-40B4-BE49-F238E27FC236}">
                <a16:creationId xmlns:a16="http://schemas.microsoft.com/office/drawing/2014/main" id="{A8509602-F919-46F5-B878-B6FC9B36574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0702347" y="6280640"/>
            <a:ext cx="1390650" cy="503555"/>
          </a:xfrm>
          <a:prstGeom prst="rect">
            <a:avLst/>
          </a:prstGeom>
        </p:spPr>
      </p:pic>
    </p:spTree>
    <p:extLst>
      <p:ext uri="{BB962C8B-B14F-4D97-AF65-F5344CB8AC3E}">
        <p14:creationId xmlns:p14="http://schemas.microsoft.com/office/powerpoint/2010/main" val="3615453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84200" y="1508125"/>
            <a:ext cx="10515600" cy="1325563"/>
          </a:xfrm>
        </p:spPr>
        <p:txBody>
          <a:bodyPr/>
          <a:lstStyle/>
          <a:p>
            <a:r>
              <a:rPr lang="da-DK" b="1" dirty="0">
                <a:latin typeface="+mn-lt"/>
              </a:rPr>
              <a:t>Formål</a:t>
            </a:r>
            <a:r>
              <a:rPr lang="da-DK" dirty="0">
                <a:latin typeface="+mn-lt"/>
              </a:rPr>
              <a:t> </a:t>
            </a:r>
          </a:p>
        </p:txBody>
      </p:sp>
      <p:sp>
        <p:nvSpPr>
          <p:cNvPr id="3" name="Pladsholder til indhold 2"/>
          <p:cNvSpPr>
            <a:spLocks noGrp="1"/>
          </p:cNvSpPr>
          <p:nvPr>
            <p:ph idx="1"/>
          </p:nvPr>
        </p:nvSpPr>
        <p:spPr>
          <a:xfrm>
            <a:off x="673100" y="2833688"/>
            <a:ext cx="10515600" cy="2278062"/>
          </a:xfrm>
        </p:spPr>
        <p:txBody>
          <a:bodyPr/>
          <a:lstStyle/>
          <a:p>
            <a:pPr marL="0" lvl="0" indent="0">
              <a:buNone/>
            </a:pPr>
            <a:r>
              <a:rPr lang="da-DK" dirty="0"/>
              <a:t>At skabe fælles forståelse, faglig refleksion og sikre relevant indsats i børns og unges liv.</a:t>
            </a:r>
          </a:p>
        </p:txBody>
      </p:sp>
      <p:pic>
        <p:nvPicPr>
          <p:cNvPr id="4" name="Billed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172" y="239652"/>
            <a:ext cx="11634074" cy="1211383"/>
          </a:xfrm>
          <a:prstGeom prst="rect">
            <a:avLst/>
          </a:prstGeom>
        </p:spPr>
      </p:pic>
      <p:pic>
        <p:nvPicPr>
          <p:cNvPr id="5" name="Billed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698" y="3015379"/>
            <a:ext cx="4002314" cy="3444963"/>
          </a:xfrm>
          <a:prstGeom prst="rect">
            <a:avLst/>
          </a:prstGeom>
        </p:spPr>
      </p:pic>
      <p:pic>
        <p:nvPicPr>
          <p:cNvPr id="6" name="Billede 5" descr="Logo Roskilde Kommune">
            <a:extLst>
              <a:ext uri="{FF2B5EF4-FFF2-40B4-BE49-F238E27FC236}">
                <a16:creationId xmlns:a16="http://schemas.microsoft.com/office/drawing/2014/main" id="{A8509602-F919-46F5-B878-B6FC9B365743}"/>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10702347" y="6280640"/>
            <a:ext cx="1390650" cy="503555"/>
          </a:xfrm>
          <a:prstGeom prst="rect">
            <a:avLst/>
          </a:prstGeom>
        </p:spPr>
      </p:pic>
    </p:spTree>
    <p:extLst>
      <p:ext uri="{BB962C8B-B14F-4D97-AF65-F5344CB8AC3E}">
        <p14:creationId xmlns:p14="http://schemas.microsoft.com/office/powerpoint/2010/main" val="377178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94177" y="2014918"/>
            <a:ext cx="10515600" cy="4207858"/>
          </a:xfrm>
        </p:spPr>
        <p:txBody>
          <a:bodyPr>
            <a:normAutofit/>
          </a:bodyPr>
          <a:lstStyle/>
          <a:p>
            <a:r>
              <a:rPr lang="da-DK" b="1" dirty="0">
                <a:latin typeface="+mn-lt"/>
              </a:rPr>
              <a:t>Indhold på dagen</a:t>
            </a:r>
            <a:br>
              <a:rPr lang="da-DK" dirty="0">
                <a:latin typeface="+mn-lt"/>
              </a:rPr>
            </a:br>
            <a:br>
              <a:rPr lang="da-DK" dirty="0"/>
            </a:br>
            <a:r>
              <a:rPr lang="da-DK" sz="2700" dirty="0"/>
              <a:t>Velkomst og egen refleksion</a:t>
            </a:r>
            <a:br>
              <a:rPr lang="da-DK" dirty="0"/>
            </a:br>
            <a:r>
              <a:rPr lang="da-DK" sz="2700" dirty="0"/>
              <a:t>Kort oplæg om Roskilde modellen og underretningspligten</a:t>
            </a:r>
            <a:br>
              <a:rPr lang="da-DK" sz="2700" dirty="0"/>
            </a:br>
            <a:br>
              <a:rPr lang="da-DK" sz="2700" dirty="0"/>
            </a:br>
            <a:r>
              <a:rPr lang="da-DK" sz="2700" dirty="0"/>
              <a:t>Gruppearbejde med fokus på bekymring og underretning.</a:t>
            </a:r>
            <a:br>
              <a:rPr lang="da-DK" sz="2700" dirty="0"/>
            </a:br>
            <a:br>
              <a:rPr lang="da-DK" sz="2700" dirty="0"/>
            </a:br>
            <a:r>
              <a:rPr lang="da-DK" sz="2700" dirty="0"/>
              <a:t>Fælles opsamling</a:t>
            </a:r>
            <a:br>
              <a:rPr lang="da-DK" dirty="0"/>
            </a:br>
            <a:endParaRPr lang="da-DK" dirty="0"/>
          </a:p>
        </p:txBody>
      </p:sp>
      <p:pic>
        <p:nvPicPr>
          <p:cNvPr id="5" name="Billed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661" y="261817"/>
            <a:ext cx="11634074" cy="1211383"/>
          </a:xfrm>
          <a:prstGeom prst="rect">
            <a:avLst/>
          </a:prstGeom>
        </p:spPr>
      </p:pic>
      <p:pic>
        <p:nvPicPr>
          <p:cNvPr id="7" name="Billed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6488" y="1497330"/>
            <a:ext cx="4211590" cy="4006702"/>
          </a:xfrm>
          <a:prstGeom prst="rect">
            <a:avLst/>
          </a:prstGeom>
        </p:spPr>
      </p:pic>
      <p:pic>
        <p:nvPicPr>
          <p:cNvPr id="6" name="Billede 5" descr="Logo Roskilde Kommune">
            <a:extLst>
              <a:ext uri="{FF2B5EF4-FFF2-40B4-BE49-F238E27FC236}">
                <a16:creationId xmlns:a16="http://schemas.microsoft.com/office/drawing/2014/main" id="{A8509602-F919-46F5-B878-B6FC9B36574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0702347" y="6280640"/>
            <a:ext cx="1390650" cy="503555"/>
          </a:xfrm>
          <a:prstGeom prst="rect">
            <a:avLst/>
          </a:prstGeom>
        </p:spPr>
      </p:pic>
    </p:spTree>
    <p:extLst>
      <p:ext uri="{BB962C8B-B14F-4D97-AF65-F5344CB8AC3E}">
        <p14:creationId xmlns:p14="http://schemas.microsoft.com/office/powerpoint/2010/main" val="1150443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p:cNvSpPr>
            <a:spLocks noGrp="1"/>
          </p:cNvSpPr>
          <p:nvPr>
            <p:ph idx="1"/>
          </p:nvPr>
        </p:nvSpPr>
        <p:spPr>
          <a:xfrm>
            <a:off x="407504" y="1825625"/>
            <a:ext cx="10946296" cy="4351338"/>
          </a:xfrm>
        </p:spPr>
        <p:txBody>
          <a:bodyPr/>
          <a:lstStyle/>
          <a:p>
            <a:pPr marL="0" indent="0">
              <a:buNone/>
            </a:pPr>
            <a:r>
              <a:rPr lang="da-DK" b="1" dirty="0"/>
              <a:t>Refleksionsøvelse (15 min)</a:t>
            </a:r>
          </a:p>
          <a:p>
            <a:pPr marL="0" indent="0">
              <a:buNone/>
            </a:pPr>
            <a:r>
              <a:rPr lang="da-DK" dirty="0"/>
              <a:t>Individuel refleksion (5 min):</a:t>
            </a:r>
            <a:endParaRPr lang="da-DK" sz="3200" dirty="0"/>
          </a:p>
          <a:p>
            <a:pPr lvl="1"/>
            <a:r>
              <a:rPr lang="da-DK" i="1" dirty="0"/>
              <a:t>"Hvornår blev du sidst oprigtigt bekymret for et barn eller en ung?"</a:t>
            </a:r>
            <a:endParaRPr lang="da-DK" sz="2800" dirty="0"/>
          </a:p>
          <a:p>
            <a:pPr lvl="1"/>
            <a:r>
              <a:rPr lang="da-DK" i="1" dirty="0"/>
              <a:t>"Hvad gjorde du – og hvad undlod du at gøre?"</a:t>
            </a:r>
            <a:endParaRPr lang="da-DK" sz="2800" dirty="0"/>
          </a:p>
          <a:p>
            <a:pPr lvl="1"/>
            <a:r>
              <a:rPr lang="da-DK" i="1" dirty="0"/>
              <a:t>"Hvad var svært, og hvad hjalp dig?"</a:t>
            </a:r>
            <a:endParaRPr lang="da-DK" sz="2800" dirty="0"/>
          </a:p>
          <a:p>
            <a:pPr marL="0" indent="0">
              <a:buNone/>
            </a:pPr>
            <a:endParaRPr lang="da-DK" dirty="0"/>
          </a:p>
          <a:p>
            <a:pPr marL="0" indent="0">
              <a:buNone/>
            </a:pPr>
            <a:r>
              <a:rPr lang="da-DK" dirty="0"/>
              <a:t>Makkerdeling (10 min):</a:t>
            </a:r>
            <a:br>
              <a:rPr lang="da-DK" dirty="0"/>
            </a:br>
            <a:r>
              <a:rPr lang="da-DK" dirty="0"/>
              <a:t>Deltagerne deler deres refleksioner med en sidemakker. Fokusér på oplevelser, ikke løsninger.</a:t>
            </a:r>
            <a:endParaRPr lang="da-DK" sz="3200" dirty="0"/>
          </a:p>
        </p:txBody>
      </p:sp>
      <p:pic>
        <p:nvPicPr>
          <p:cNvPr id="4" name="Billed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963" y="271756"/>
            <a:ext cx="11634074" cy="1211383"/>
          </a:xfrm>
          <a:prstGeom prst="rect">
            <a:avLst/>
          </a:prstGeom>
        </p:spPr>
      </p:pic>
      <p:pic>
        <p:nvPicPr>
          <p:cNvPr id="5" name="Billede 4" descr="Logo Roskilde Kommune">
            <a:extLst>
              <a:ext uri="{FF2B5EF4-FFF2-40B4-BE49-F238E27FC236}">
                <a16:creationId xmlns:a16="http://schemas.microsoft.com/office/drawing/2014/main" id="{A8509602-F919-46F5-B878-B6FC9B36574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0702347" y="6280640"/>
            <a:ext cx="1390650" cy="503555"/>
          </a:xfrm>
          <a:prstGeom prst="rect">
            <a:avLst/>
          </a:prstGeom>
        </p:spPr>
      </p:pic>
    </p:spTree>
    <p:extLst>
      <p:ext uri="{BB962C8B-B14F-4D97-AF65-F5344CB8AC3E}">
        <p14:creationId xmlns:p14="http://schemas.microsoft.com/office/powerpoint/2010/main" val="148607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idefod 1"/>
          <p:cNvSpPr>
            <a:spLocks noGrp="1"/>
          </p:cNvSpPr>
          <p:nvPr>
            <p:ph type="ftr" sz="quarter" idx="11"/>
          </p:nvPr>
        </p:nvSpPr>
        <p:spPr/>
        <p:txBody>
          <a:bodyPr/>
          <a:lstStyle/>
          <a:p>
            <a:r>
              <a:rPr lang="da-DK" dirty="0"/>
              <a:t>Roskildemodellen</a:t>
            </a:r>
          </a:p>
        </p:txBody>
      </p:sp>
      <p:sp>
        <p:nvSpPr>
          <p:cNvPr id="3" name="Pladsholder til slidenummer 2"/>
          <p:cNvSpPr>
            <a:spLocks noGrp="1"/>
          </p:cNvSpPr>
          <p:nvPr>
            <p:ph type="sldNum" sz="quarter" idx="12"/>
          </p:nvPr>
        </p:nvSpPr>
        <p:spPr/>
        <p:txBody>
          <a:bodyPr/>
          <a:lstStyle/>
          <a:p>
            <a:fld id="{66DE51B6-4601-4B1E-982C-CCE92A5F69C3}" type="slidenum">
              <a:rPr lang="da-DK" smtClean="0"/>
              <a:t>5</a:t>
            </a:fld>
            <a:endParaRPr lang="da-DK" dirty="0"/>
          </a:p>
        </p:txBody>
      </p:sp>
      <p:sp>
        <p:nvSpPr>
          <p:cNvPr id="5" name="Rektangel 4"/>
          <p:cNvSpPr/>
          <p:nvPr/>
        </p:nvSpPr>
        <p:spPr>
          <a:xfrm>
            <a:off x="1644073" y="3713018"/>
            <a:ext cx="9199418" cy="120072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da-DK" dirty="0"/>
              <a:t>Du kan finde Roskilde modellen her: </a:t>
            </a:r>
            <a:r>
              <a:rPr lang="da-DK" dirty="0">
                <a:hlinkClick r:id="rId3"/>
              </a:rPr>
              <a:t>https://www.roskildemodellen.dk/</a:t>
            </a:r>
            <a:r>
              <a:rPr lang="da-DK" dirty="0"/>
              <a:t> </a:t>
            </a:r>
          </a:p>
        </p:txBody>
      </p:sp>
      <p:sp>
        <p:nvSpPr>
          <p:cNvPr id="7" name="Undertitel 5"/>
          <p:cNvSpPr txBox="1">
            <a:spLocks/>
          </p:cNvSpPr>
          <p:nvPr/>
        </p:nvSpPr>
        <p:spPr>
          <a:xfrm>
            <a:off x="1032362" y="5152231"/>
            <a:ext cx="8546544" cy="7921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2700" b="1" dirty="0"/>
              <a:t>Kort om Roskilde modellen</a:t>
            </a:r>
          </a:p>
        </p:txBody>
      </p:sp>
      <p:pic>
        <p:nvPicPr>
          <p:cNvPr id="8" name="Billede 7" descr="Logo Roskilde Kommune">
            <a:extLst>
              <a:ext uri="{FF2B5EF4-FFF2-40B4-BE49-F238E27FC236}">
                <a16:creationId xmlns:a16="http://schemas.microsoft.com/office/drawing/2014/main" id="{A8509602-F919-46F5-B878-B6FC9B36574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0702347" y="6280640"/>
            <a:ext cx="1390650" cy="503555"/>
          </a:xfrm>
          <a:prstGeom prst="rect">
            <a:avLst/>
          </a:prstGeom>
        </p:spPr>
      </p:pic>
      <p:pic>
        <p:nvPicPr>
          <p:cNvPr id="9" name="Billed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734" y="105217"/>
            <a:ext cx="11634074" cy="1211383"/>
          </a:xfrm>
          <a:prstGeom prst="rect">
            <a:avLst/>
          </a:prstGeom>
        </p:spPr>
      </p:pic>
      <p:pic>
        <p:nvPicPr>
          <p:cNvPr id="4" name="Billede 3"/>
          <p:cNvPicPr>
            <a:picLocks noChangeAspect="1"/>
          </p:cNvPicPr>
          <p:nvPr/>
        </p:nvPicPr>
        <p:blipFill>
          <a:blip r:embed="rId6"/>
          <a:stretch>
            <a:fillRect/>
          </a:stretch>
        </p:blipFill>
        <p:spPr>
          <a:xfrm>
            <a:off x="1032362" y="1917136"/>
            <a:ext cx="10247636" cy="1881483"/>
          </a:xfrm>
          <a:prstGeom prst="rect">
            <a:avLst/>
          </a:prstGeom>
        </p:spPr>
      </p:pic>
    </p:spTree>
    <p:extLst>
      <p:ext uri="{BB962C8B-B14F-4D97-AF65-F5344CB8AC3E}">
        <p14:creationId xmlns:p14="http://schemas.microsoft.com/office/powerpoint/2010/main" val="616021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710872" y="1398958"/>
            <a:ext cx="6393873" cy="955532"/>
          </a:xfrm>
        </p:spPr>
        <p:txBody>
          <a:bodyPr>
            <a:normAutofit fontScale="90000"/>
          </a:bodyPr>
          <a:lstStyle/>
          <a:p>
            <a:r>
              <a:rPr lang="da-DK" b="1" dirty="0">
                <a:latin typeface="+mn-lt"/>
              </a:rPr>
              <a:t>Hvad er Roskildemodellen?</a:t>
            </a:r>
          </a:p>
        </p:txBody>
      </p:sp>
      <p:sp>
        <p:nvSpPr>
          <p:cNvPr id="4" name="Pladsholder til sidefod 3"/>
          <p:cNvSpPr>
            <a:spLocks noGrp="1"/>
          </p:cNvSpPr>
          <p:nvPr>
            <p:ph type="ftr" sz="quarter" idx="11"/>
          </p:nvPr>
        </p:nvSpPr>
        <p:spPr/>
        <p:txBody>
          <a:bodyPr/>
          <a:lstStyle/>
          <a:p>
            <a:r>
              <a:rPr lang="da-DK" dirty="0"/>
              <a:t>Roskildemodellen</a:t>
            </a:r>
          </a:p>
        </p:txBody>
      </p:sp>
      <p:sp>
        <p:nvSpPr>
          <p:cNvPr id="5" name="Pladsholder til slidenummer 4"/>
          <p:cNvSpPr>
            <a:spLocks noGrp="1"/>
          </p:cNvSpPr>
          <p:nvPr>
            <p:ph type="sldNum" sz="quarter" idx="12"/>
          </p:nvPr>
        </p:nvSpPr>
        <p:spPr/>
        <p:txBody>
          <a:bodyPr/>
          <a:lstStyle/>
          <a:p>
            <a:fld id="{86514068-1FDC-406F-8DC9-A3ED74E5E153}" type="slidenum">
              <a:rPr lang="da-DK" smtClean="0"/>
              <a:t>6</a:t>
            </a:fld>
            <a:endParaRPr lang="da-DK" dirty="0"/>
          </a:p>
        </p:txBody>
      </p:sp>
      <p:pic>
        <p:nvPicPr>
          <p:cNvPr id="7" name="Billede 6"/>
          <p:cNvPicPr>
            <a:picLocks noChangeAspect="1"/>
          </p:cNvPicPr>
          <p:nvPr/>
        </p:nvPicPr>
        <p:blipFill>
          <a:blip r:embed="rId3"/>
          <a:stretch>
            <a:fillRect/>
          </a:stretch>
        </p:blipFill>
        <p:spPr>
          <a:xfrm>
            <a:off x="7777019" y="4249136"/>
            <a:ext cx="3846544" cy="2472340"/>
          </a:xfrm>
          <a:prstGeom prst="rect">
            <a:avLst/>
          </a:prstGeom>
        </p:spPr>
      </p:pic>
      <p:pic>
        <p:nvPicPr>
          <p:cNvPr id="8" name="Billede 7" descr="Logo Roskilde Kommune">
            <a:extLst>
              <a:ext uri="{FF2B5EF4-FFF2-40B4-BE49-F238E27FC236}">
                <a16:creationId xmlns:a16="http://schemas.microsoft.com/office/drawing/2014/main" id="{A8509602-F919-46F5-B878-B6FC9B36574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0702347" y="6280640"/>
            <a:ext cx="1390650" cy="503555"/>
          </a:xfrm>
          <a:prstGeom prst="rect">
            <a:avLst/>
          </a:prstGeom>
        </p:spPr>
      </p:pic>
      <p:sp>
        <p:nvSpPr>
          <p:cNvPr id="10" name="Rektangel 9"/>
          <p:cNvSpPr/>
          <p:nvPr/>
        </p:nvSpPr>
        <p:spPr>
          <a:xfrm>
            <a:off x="238539" y="268357"/>
            <a:ext cx="1689652" cy="5864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9" name="Billed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734" y="105217"/>
            <a:ext cx="11634074" cy="1211383"/>
          </a:xfrm>
          <a:prstGeom prst="rect">
            <a:avLst/>
          </a:prstGeom>
        </p:spPr>
      </p:pic>
      <p:sp>
        <p:nvSpPr>
          <p:cNvPr id="3" name="Pladsholder til indhold 2"/>
          <p:cNvSpPr>
            <a:spLocks noGrp="1"/>
          </p:cNvSpPr>
          <p:nvPr>
            <p:ph idx="1"/>
          </p:nvPr>
        </p:nvSpPr>
        <p:spPr>
          <a:xfrm>
            <a:off x="206317" y="2749411"/>
            <a:ext cx="11402985" cy="3818059"/>
          </a:xfrm>
        </p:spPr>
        <p:txBody>
          <a:bodyPr/>
          <a:lstStyle/>
          <a:p>
            <a:pPr>
              <a:buFontTx/>
              <a:buChar char="-"/>
            </a:pPr>
            <a:r>
              <a:rPr lang="da-DK" dirty="0"/>
              <a:t>skal sikre, at der handles og iværksættes en tidlig og tværfaglig indsats</a:t>
            </a:r>
          </a:p>
          <a:p>
            <a:pPr>
              <a:buFontTx/>
              <a:buChar char="-"/>
            </a:pPr>
            <a:r>
              <a:rPr lang="da-DK" dirty="0"/>
              <a:t>skal sikre, at der sættes ind med den rette indsats på det rette tidspunkt </a:t>
            </a:r>
          </a:p>
          <a:p>
            <a:pPr marL="0" indent="0">
              <a:buNone/>
            </a:pPr>
            <a:endParaRPr lang="da-DK" sz="1800" b="1" dirty="0"/>
          </a:p>
          <a:p>
            <a:pPr marL="0" indent="0">
              <a:buNone/>
            </a:pPr>
            <a:endParaRPr lang="da-DK" sz="1800" b="1" dirty="0"/>
          </a:p>
          <a:p>
            <a:pPr marL="0" indent="0">
              <a:buNone/>
            </a:pPr>
            <a:endParaRPr lang="da-DK" sz="1800" b="1" dirty="0"/>
          </a:p>
          <a:p>
            <a:pPr marL="0" indent="0">
              <a:buNone/>
            </a:pPr>
            <a:r>
              <a:rPr lang="da-DK" sz="1800" b="1" dirty="0"/>
              <a:t>FILM </a:t>
            </a:r>
          </a:p>
          <a:p>
            <a:pPr marL="0" indent="0">
              <a:buNone/>
            </a:pPr>
            <a:r>
              <a:rPr lang="da-DK" sz="1800" b="1" dirty="0">
                <a:hlinkClick r:id="rId6"/>
              </a:rPr>
              <a:t>https://www.roskildemodellen.dk/mere-om-roskildemodellen/</a:t>
            </a:r>
            <a:r>
              <a:rPr lang="da-DK" sz="1800" b="1" dirty="0"/>
              <a:t> </a:t>
            </a:r>
          </a:p>
          <a:p>
            <a:pPr marL="0" indent="0">
              <a:buNone/>
            </a:pPr>
            <a:endParaRPr lang="da-DK" dirty="0"/>
          </a:p>
          <a:p>
            <a:pPr marL="0" indent="0">
              <a:buNone/>
            </a:pPr>
            <a:endParaRPr lang="da-DK" dirty="0"/>
          </a:p>
          <a:p>
            <a:pPr marL="0" indent="0">
              <a:buNone/>
            </a:pPr>
            <a:endParaRPr lang="da-DK" dirty="0"/>
          </a:p>
          <a:p>
            <a:pPr marL="0" indent="0">
              <a:buNone/>
            </a:pPr>
            <a:endParaRPr lang="da-DK" dirty="0"/>
          </a:p>
          <a:p>
            <a:pPr marL="0" indent="0">
              <a:buNone/>
            </a:pPr>
            <a:endParaRPr lang="da-DK" dirty="0"/>
          </a:p>
        </p:txBody>
      </p:sp>
    </p:spTree>
    <p:extLst>
      <p:ext uri="{BB962C8B-B14F-4D97-AF65-F5344CB8AC3E}">
        <p14:creationId xmlns:p14="http://schemas.microsoft.com/office/powerpoint/2010/main" val="1301111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ktangel 10"/>
          <p:cNvSpPr/>
          <p:nvPr/>
        </p:nvSpPr>
        <p:spPr>
          <a:xfrm>
            <a:off x="323273" y="5182611"/>
            <a:ext cx="914400" cy="153886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a-DK" dirty="0"/>
          </a:p>
        </p:txBody>
      </p:sp>
      <p:sp>
        <p:nvSpPr>
          <p:cNvPr id="10" name="Rektangel 9"/>
          <p:cNvSpPr/>
          <p:nvPr/>
        </p:nvSpPr>
        <p:spPr>
          <a:xfrm>
            <a:off x="323273" y="3317731"/>
            <a:ext cx="5080000" cy="18084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a-DK" dirty="0"/>
          </a:p>
        </p:txBody>
      </p:sp>
      <p:sp>
        <p:nvSpPr>
          <p:cNvPr id="9" name="Rektangel 8"/>
          <p:cNvSpPr/>
          <p:nvPr/>
        </p:nvSpPr>
        <p:spPr>
          <a:xfrm>
            <a:off x="323273" y="1385455"/>
            <a:ext cx="3472872" cy="179185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a-DK" dirty="0"/>
          </a:p>
        </p:txBody>
      </p:sp>
      <p:sp>
        <p:nvSpPr>
          <p:cNvPr id="2" name="Titel 1"/>
          <p:cNvSpPr>
            <a:spLocks noGrp="1"/>
          </p:cNvSpPr>
          <p:nvPr>
            <p:ph type="title"/>
          </p:nvPr>
        </p:nvSpPr>
        <p:spPr>
          <a:xfrm>
            <a:off x="1577397" y="104776"/>
            <a:ext cx="10515600" cy="922626"/>
          </a:xfrm>
        </p:spPr>
        <p:txBody>
          <a:bodyPr>
            <a:normAutofit/>
          </a:bodyPr>
          <a:lstStyle/>
          <a:p>
            <a:r>
              <a:rPr lang="da-DK" sz="3600" b="1" dirty="0">
                <a:latin typeface="+mn-lt"/>
              </a:rPr>
              <a:t>Centrale roller til understøttelse af Roskildemodellen </a:t>
            </a:r>
          </a:p>
        </p:txBody>
      </p:sp>
      <p:sp>
        <p:nvSpPr>
          <p:cNvPr id="3" name="Pladsholder til indhold 2"/>
          <p:cNvSpPr>
            <a:spLocks noGrp="1"/>
          </p:cNvSpPr>
          <p:nvPr>
            <p:ph idx="1"/>
          </p:nvPr>
        </p:nvSpPr>
        <p:spPr>
          <a:xfrm>
            <a:off x="394507" y="1465119"/>
            <a:ext cx="11402985" cy="4175125"/>
          </a:xfrm>
        </p:spPr>
        <p:txBody>
          <a:bodyPr>
            <a:normAutofit fontScale="77500" lnSpcReduction="20000"/>
          </a:bodyPr>
          <a:lstStyle/>
          <a:p>
            <a:pPr marL="0" indent="0">
              <a:buNone/>
            </a:pPr>
            <a:r>
              <a:rPr lang="da-DK" sz="2600" b="1" dirty="0"/>
              <a:t>Ambassadører</a:t>
            </a:r>
          </a:p>
          <a:p>
            <a:pPr>
              <a:lnSpc>
                <a:spcPct val="150000"/>
              </a:lnSpc>
            </a:pPr>
            <a:r>
              <a:rPr lang="da-DK" sz="1900" dirty="0"/>
              <a:t>Medarbejdere i PPR </a:t>
            </a:r>
          </a:p>
          <a:p>
            <a:pPr>
              <a:lnSpc>
                <a:spcPct val="150000"/>
              </a:lnSpc>
            </a:pPr>
            <a:r>
              <a:rPr lang="da-DK" sz="1900" dirty="0"/>
              <a:t>Medarbejdere i Børn og Unge</a:t>
            </a:r>
          </a:p>
          <a:p>
            <a:pPr>
              <a:lnSpc>
                <a:spcPct val="150000"/>
              </a:lnSpc>
            </a:pPr>
            <a:r>
              <a:rPr lang="da-DK" sz="1900" dirty="0"/>
              <a:t>Konsulenter i Dagtilbud og Skole</a:t>
            </a:r>
          </a:p>
          <a:p>
            <a:pPr lvl="1"/>
            <a:endParaRPr lang="da-DK" dirty="0"/>
          </a:p>
          <a:p>
            <a:pPr marL="0" indent="0">
              <a:buNone/>
            </a:pPr>
            <a:r>
              <a:rPr lang="da-DK" sz="2200" b="1" dirty="0"/>
              <a:t>Nøglepersoner </a:t>
            </a:r>
          </a:p>
          <a:p>
            <a:pPr>
              <a:lnSpc>
                <a:spcPct val="150000"/>
              </a:lnSpc>
            </a:pPr>
            <a:r>
              <a:rPr lang="da-DK" sz="1700" dirty="0"/>
              <a:t>Medarbejdere på skoler/SFO, i klub og dagtilbud </a:t>
            </a:r>
          </a:p>
          <a:p>
            <a:pPr>
              <a:lnSpc>
                <a:spcPct val="150000"/>
              </a:lnSpc>
            </a:pPr>
            <a:r>
              <a:rPr lang="da-DK" sz="1700" dirty="0"/>
              <a:t>Primært afdelingsledere, koordinatorer, vejledere, faglige fyrtårne mv. </a:t>
            </a:r>
          </a:p>
          <a:p>
            <a:pPr>
              <a:lnSpc>
                <a:spcPct val="150000"/>
              </a:lnSpc>
            </a:pPr>
            <a:r>
              <a:rPr lang="da-DK" sz="1700" dirty="0"/>
              <a:t>Medarbejdere i sundhedsplejen</a:t>
            </a:r>
          </a:p>
          <a:p>
            <a:pPr marL="0" indent="0">
              <a:buNone/>
            </a:pPr>
            <a:endParaRPr lang="da-DK" dirty="0"/>
          </a:p>
          <a:p>
            <a:pPr marL="0" indent="0">
              <a:buNone/>
            </a:pPr>
            <a:r>
              <a:rPr lang="da-DK" sz="2200" b="1" dirty="0"/>
              <a:t>Ledelse  </a:t>
            </a:r>
          </a:p>
          <a:p>
            <a:endParaRPr lang="da-DK" dirty="0"/>
          </a:p>
        </p:txBody>
      </p:sp>
      <p:sp>
        <p:nvSpPr>
          <p:cNvPr id="4" name="Pladsholder til sidefod 3"/>
          <p:cNvSpPr>
            <a:spLocks noGrp="1"/>
          </p:cNvSpPr>
          <p:nvPr>
            <p:ph type="ftr" sz="quarter" idx="11"/>
          </p:nvPr>
        </p:nvSpPr>
        <p:spPr/>
        <p:txBody>
          <a:bodyPr/>
          <a:lstStyle/>
          <a:p>
            <a:r>
              <a:rPr lang="da-DK" dirty="0"/>
              <a:t>Roskildemodellen</a:t>
            </a:r>
          </a:p>
        </p:txBody>
      </p:sp>
      <p:sp>
        <p:nvSpPr>
          <p:cNvPr id="5" name="Pladsholder til slidenummer 4"/>
          <p:cNvSpPr>
            <a:spLocks noGrp="1"/>
          </p:cNvSpPr>
          <p:nvPr>
            <p:ph type="sldNum" sz="quarter" idx="12"/>
          </p:nvPr>
        </p:nvSpPr>
        <p:spPr/>
        <p:txBody>
          <a:bodyPr/>
          <a:lstStyle/>
          <a:p>
            <a:fld id="{86514068-1FDC-406F-8DC9-A3ED74E5E153}" type="slidenum">
              <a:rPr lang="da-DK" smtClean="0"/>
              <a:t>7</a:t>
            </a:fld>
            <a:endParaRPr lang="da-DK" dirty="0"/>
          </a:p>
        </p:txBody>
      </p:sp>
      <p:sp>
        <p:nvSpPr>
          <p:cNvPr id="6" name="Rektangel 5"/>
          <p:cNvSpPr/>
          <p:nvPr/>
        </p:nvSpPr>
        <p:spPr>
          <a:xfrm>
            <a:off x="4038599" y="1385456"/>
            <a:ext cx="7393709" cy="179185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pPr>
            <a:r>
              <a:rPr lang="da-DK" sz="1200" b="1" dirty="0"/>
              <a:t>Ambassadørens opgave:</a:t>
            </a:r>
          </a:p>
          <a:p>
            <a:pPr>
              <a:lnSpc>
                <a:spcPct val="150000"/>
              </a:lnSpc>
            </a:pPr>
            <a:r>
              <a:rPr lang="da-DK" sz="1000" dirty="0"/>
              <a:t>Skal have et dybdegående kendskab til Roskildemodellen og i praksis henvise til den, og selv anvende den systematisk på fx fokusteammøder.</a:t>
            </a:r>
          </a:p>
          <a:p>
            <a:pPr>
              <a:lnSpc>
                <a:spcPct val="150000"/>
              </a:lnSpc>
            </a:pPr>
            <a:r>
              <a:rPr lang="da-DK" sz="1000" dirty="0"/>
              <a:t>Det er ambassadørernes opgave at understøtte, at Roskildemodellen anvendes systematisk i alle dagtilbud og skoler. </a:t>
            </a:r>
          </a:p>
          <a:p>
            <a:pPr>
              <a:lnSpc>
                <a:spcPct val="150000"/>
              </a:lnSpc>
            </a:pPr>
            <a:r>
              <a:rPr lang="da-DK" sz="1000" dirty="0"/>
              <a:t>Ambassadørens opgave løses i samarbejde med ledelsen og nøglepersonerne </a:t>
            </a:r>
          </a:p>
          <a:p>
            <a:pPr>
              <a:lnSpc>
                <a:spcPct val="150000"/>
              </a:lnSpc>
            </a:pPr>
            <a:r>
              <a:rPr lang="da-DK" sz="1000" dirty="0"/>
              <a:t>Ambassadørerne skal via deres repræsentant i Roskildemodelgruppen understøtte og hjælpe med videreudvikling og vedligehold af Roskildemodellen</a:t>
            </a:r>
          </a:p>
          <a:p>
            <a:pPr algn="ctr"/>
            <a:endParaRPr lang="da-DK" dirty="0"/>
          </a:p>
        </p:txBody>
      </p:sp>
      <p:sp>
        <p:nvSpPr>
          <p:cNvPr id="7" name="Rektangel 6"/>
          <p:cNvSpPr/>
          <p:nvPr/>
        </p:nvSpPr>
        <p:spPr>
          <a:xfrm>
            <a:off x="5514108" y="3317731"/>
            <a:ext cx="5918200" cy="18084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pPr>
            <a:r>
              <a:rPr lang="da-DK" sz="1200" b="1" dirty="0"/>
              <a:t>Nøglepersonens opgave:</a:t>
            </a:r>
          </a:p>
          <a:p>
            <a:pPr>
              <a:lnSpc>
                <a:spcPct val="150000"/>
              </a:lnSpc>
            </a:pPr>
            <a:r>
              <a:rPr lang="da-DK" sz="1000" dirty="0"/>
              <a:t>Sammen med ledelsen implementere Roskildemodellen</a:t>
            </a:r>
          </a:p>
          <a:p>
            <a:pPr>
              <a:lnSpc>
                <a:spcPct val="150000"/>
              </a:lnSpc>
            </a:pPr>
            <a:r>
              <a:rPr lang="da-DK" sz="1000" dirty="0"/>
              <a:t>Gennem eksisterende mødefora (fx et årgangsteam eller et stuemøde) introducerer sine kolleger i brugen af Roskildemodellen ved brug af bl.a. film og dilemmaspil</a:t>
            </a:r>
          </a:p>
          <a:p>
            <a:pPr>
              <a:lnSpc>
                <a:spcPct val="150000"/>
              </a:lnSpc>
            </a:pPr>
            <a:r>
              <a:rPr lang="da-DK" sz="1000" dirty="0"/>
              <a:t>Sammen med ledelsen etablere en systematik i brugen af Roskildemodellen</a:t>
            </a:r>
          </a:p>
          <a:p>
            <a:pPr>
              <a:lnSpc>
                <a:spcPct val="150000"/>
              </a:lnSpc>
            </a:pPr>
            <a:r>
              <a:rPr lang="da-DK" sz="1000" dirty="0"/>
              <a:t>Sammen med ledelsen sikre at nye medarbejdere introduceres til Roskildemodellen</a:t>
            </a:r>
          </a:p>
          <a:p>
            <a:pPr algn="ctr"/>
            <a:endParaRPr lang="da-DK" dirty="0"/>
          </a:p>
        </p:txBody>
      </p:sp>
      <p:sp>
        <p:nvSpPr>
          <p:cNvPr id="8" name="Rektangel 7"/>
          <p:cNvSpPr/>
          <p:nvPr/>
        </p:nvSpPr>
        <p:spPr>
          <a:xfrm>
            <a:off x="1413164" y="5182611"/>
            <a:ext cx="10019144" cy="153886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pPr>
            <a:r>
              <a:rPr lang="da-DK" sz="1000" dirty="0"/>
              <a:t>Ledelsen skal bære fortællingen videre om Roskildemodellen og italesætte formålet og vigtigheden af, at der en fælles praksis og tværgående systematik, i arbejdet med børn og unge med behov for støtte. </a:t>
            </a:r>
          </a:p>
          <a:p>
            <a:pPr>
              <a:lnSpc>
                <a:spcPct val="150000"/>
              </a:lnSpc>
            </a:pPr>
            <a:r>
              <a:rPr lang="da-DK" sz="1000" dirty="0"/>
              <a:t>Ledelsen skal løbende tydeliggøre koblingen mellem Roskildemodellen og det der i øvrigt sker eller iværksættes i organisationen, så modellens legitimitet og aktualitet bevares. </a:t>
            </a:r>
          </a:p>
          <a:p>
            <a:pPr>
              <a:lnSpc>
                <a:spcPct val="150000"/>
              </a:lnSpc>
            </a:pPr>
            <a:r>
              <a:rPr lang="da-DK" sz="1000" dirty="0"/>
              <a:t>Det er ledelsens ansvar at sikre en systematik i brugen af Roskildemodellen</a:t>
            </a:r>
          </a:p>
          <a:p>
            <a:pPr>
              <a:lnSpc>
                <a:spcPct val="150000"/>
              </a:lnSpc>
            </a:pPr>
            <a:r>
              <a:rPr lang="da-DK" sz="1000" dirty="0"/>
              <a:t>Det er ledelsens opgave at understøtte egne nøglepersoner samt sikre at nye medarbejdere bliver introduceret til modellen</a:t>
            </a:r>
          </a:p>
          <a:p>
            <a:pPr algn="ctr"/>
            <a:endParaRPr lang="da-DK" dirty="0"/>
          </a:p>
        </p:txBody>
      </p:sp>
      <p:pic>
        <p:nvPicPr>
          <p:cNvPr id="14" name="Billed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781466"/>
            <a:ext cx="5139408" cy="535134"/>
          </a:xfrm>
          <a:prstGeom prst="rect">
            <a:avLst/>
          </a:prstGeom>
        </p:spPr>
      </p:pic>
    </p:spTree>
    <p:extLst>
      <p:ext uri="{BB962C8B-B14F-4D97-AF65-F5344CB8AC3E}">
        <p14:creationId xmlns:p14="http://schemas.microsoft.com/office/powerpoint/2010/main" val="4023499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p:cNvPicPr>
            <a:picLocks noChangeAspect="1"/>
          </p:cNvPicPr>
          <p:nvPr/>
        </p:nvPicPr>
        <p:blipFill>
          <a:blip r:embed="rId3"/>
          <a:stretch>
            <a:fillRect/>
          </a:stretch>
        </p:blipFill>
        <p:spPr>
          <a:xfrm>
            <a:off x="8456447" y="996393"/>
            <a:ext cx="3521127" cy="2583270"/>
          </a:xfrm>
          <a:prstGeom prst="rect">
            <a:avLst/>
          </a:prstGeom>
        </p:spPr>
      </p:pic>
      <p:sp>
        <p:nvSpPr>
          <p:cNvPr id="2" name="Titel 1"/>
          <p:cNvSpPr>
            <a:spLocks noGrp="1"/>
          </p:cNvSpPr>
          <p:nvPr>
            <p:ph type="title"/>
          </p:nvPr>
        </p:nvSpPr>
        <p:spPr>
          <a:xfrm>
            <a:off x="1825429" y="107264"/>
            <a:ext cx="10515600" cy="800128"/>
          </a:xfrm>
        </p:spPr>
        <p:txBody>
          <a:bodyPr>
            <a:normAutofit/>
          </a:bodyPr>
          <a:lstStyle/>
          <a:p>
            <a:r>
              <a:rPr lang="da-DK" sz="4000" b="1" dirty="0">
                <a:latin typeface="+mn-lt"/>
              </a:rPr>
              <a:t>Hvad finder man på Roskilde modellen?</a:t>
            </a:r>
          </a:p>
        </p:txBody>
      </p:sp>
      <p:sp>
        <p:nvSpPr>
          <p:cNvPr id="3" name="Pladsholder til indhold 2"/>
          <p:cNvSpPr>
            <a:spLocks noGrp="1"/>
          </p:cNvSpPr>
          <p:nvPr>
            <p:ph idx="1"/>
          </p:nvPr>
        </p:nvSpPr>
        <p:spPr>
          <a:xfrm>
            <a:off x="163796" y="1774189"/>
            <a:ext cx="11402985" cy="2551758"/>
          </a:xfrm>
        </p:spPr>
        <p:txBody>
          <a:bodyPr/>
          <a:lstStyle/>
          <a:p>
            <a:pPr marL="0" indent="0">
              <a:buNone/>
            </a:pPr>
            <a:r>
              <a:rPr lang="da-DK" dirty="0"/>
              <a:t>Lineal – online værktøj</a:t>
            </a:r>
          </a:p>
          <a:p>
            <a:pPr marL="0" indent="0">
              <a:buNone/>
            </a:pPr>
            <a:r>
              <a:rPr lang="da-DK" dirty="0"/>
              <a:t>Viden om - opslagsværk</a:t>
            </a:r>
          </a:p>
          <a:p>
            <a:pPr marL="0" indent="0">
              <a:buNone/>
            </a:pPr>
            <a:r>
              <a:rPr lang="da-DK" dirty="0"/>
              <a:t>Tværfagligt samarbejde  </a:t>
            </a:r>
          </a:p>
          <a:p>
            <a:pPr marL="0" indent="0">
              <a:buNone/>
            </a:pPr>
            <a:r>
              <a:rPr lang="da-DK" sz="1200" dirty="0"/>
              <a:t>	herunder praksisorienteret dilemmaspil</a:t>
            </a:r>
          </a:p>
          <a:p>
            <a:pPr marL="0" indent="0">
              <a:buNone/>
            </a:pPr>
            <a:endParaRPr lang="da-DK" sz="1200" dirty="0"/>
          </a:p>
        </p:txBody>
      </p:sp>
      <p:graphicFrame>
        <p:nvGraphicFramePr>
          <p:cNvPr id="8" name="Pladsholder til indhold 3"/>
          <p:cNvGraphicFramePr>
            <a:graphicFrameLocks/>
          </p:cNvGraphicFramePr>
          <p:nvPr>
            <p:extLst>
              <p:ext uri="{D42A27DB-BD31-4B8C-83A1-F6EECF244321}">
                <p14:modId xmlns:p14="http://schemas.microsoft.com/office/powerpoint/2010/main" val="2240057400"/>
              </p:ext>
            </p:extLst>
          </p:nvPr>
        </p:nvGraphicFramePr>
        <p:xfrm>
          <a:off x="4124244" y="1211830"/>
          <a:ext cx="4332203" cy="37969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Billed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4217" y="931581"/>
            <a:ext cx="3930027" cy="409209"/>
          </a:xfrm>
          <a:prstGeom prst="rect">
            <a:avLst/>
          </a:prstGeom>
        </p:spPr>
      </p:pic>
      <p:pic>
        <p:nvPicPr>
          <p:cNvPr id="4" name="Billede 3"/>
          <p:cNvPicPr>
            <a:picLocks noChangeAspect="1"/>
          </p:cNvPicPr>
          <p:nvPr/>
        </p:nvPicPr>
        <p:blipFill>
          <a:blip r:embed="rId10"/>
          <a:stretch>
            <a:fillRect/>
          </a:stretch>
        </p:blipFill>
        <p:spPr>
          <a:xfrm>
            <a:off x="2027583" y="5224258"/>
            <a:ext cx="8279688" cy="1520164"/>
          </a:xfrm>
          <a:prstGeom prst="rect">
            <a:avLst/>
          </a:prstGeom>
        </p:spPr>
      </p:pic>
    </p:spTree>
    <p:extLst>
      <p:ext uri="{BB962C8B-B14F-4D97-AF65-F5344CB8AC3E}">
        <p14:creationId xmlns:p14="http://schemas.microsoft.com/office/powerpoint/2010/main" val="1611055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0577" y="1271019"/>
            <a:ext cx="10515600" cy="1325563"/>
          </a:xfrm>
        </p:spPr>
        <p:txBody>
          <a:bodyPr>
            <a:normAutofit/>
          </a:bodyPr>
          <a:lstStyle/>
          <a:p>
            <a:r>
              <a:rPr lang="da-DK" sz="4000" b="1" dirty="0">
                <a:latin typeface="+mn-lt"/>
              </a:rPr>
              <a:t>Fælles </a:t>
            </a:r>
            <a:r>
              <a:rPr lang="da-DK" sz="4000" b="1" dirty="0" err="1">
                <a:latin typeface="+mn-lt"/>
              </a:rPr>
              <a:t>mindset</a:t>
            </a:r>
            <a:r>
              <a:rPr lang="da-DK" sz="4000" b="1" dirty="0">
                <a:latin typeface="+mn-lt"/>
              </a:rPr>
              <a:t> og fem grundværdier</a:t>
            </a:r>
          </a:p>
        </p:txBody>
      </p:sp>
      <p:sp>
        <p:nvSpPr>
          <p:cNvPr id="3" name="Pladsholder til indhold 2"/>
          <p:cNvSpPr>
            <a:spLocks noGrp="1"/>
          </p:cNvSpPr>
          <p:nvPr>
            <p:ph idx="1"/>
          </p:nvPr>
        </p:nvSpPr>
        <p:spPr>
          <a:xfrm>
            <a:off x="282920" y="2984707"/>
            <a:ext cx="11402985" cy="4175125"/>
          </a:xfrm>
        </p:spPr>
        <p:txBody>
          <a:bodyPr/>
          <a:lstStyle/>
          <a:p>
            <a:pPr fontAlgn="base"/>
            <a:r>
              <a:rPr lang="da-DK" dirty="0"/>
              <a:t>Ressourceorienteret børnesyn</a:t>
            </a:r>
          </a:p>
          <a:p>
            <a:pPr fontAlgn="base"/>
            <a:r>
              <a:rPr lang="da-DK" dirty="0"/>
              <a:t>Barnets perspektiv</a:t>
            </a:r>
          </a:p>
          <a:p>
            <a:pPr fontAlgn="base"/>
            <a:r>
              <a:rPr lang="da-DK" dirty="0"/>
              <a:t>Anerkendende tilgang</a:t>
            </a:r>
          </a:p>
          <a:p>
            <a:pPr fontAlgn="base"/>
            <a:r>
              <a:rPr lang="da-DK" dirty="0"/>
              <a:t>Helhedsorienteret indsatser</a:t>
            </a:r>
          </a:p>
          <a:p>
            <a:pPr fontAlgn="base"/>
            <a:r>
              <a:rPr lang="da-DK" dirty="0"/>
              <a:t>Løsningsorienteret tilgang</a:t>
            </a:r>
          </a:p>
        </p:txBody>
      </p:sp>
      <p:sp>
        <p:nvSpPr>
          <p:cNvPr id="4" name="Pladsholder til sidefod 3"/>
          <p:cNvSpPr>
            <a:spLocks noGrp="1"/>
          </p:cNvSpPr>
          <p:nvPr>
            <p:ph type="ftr" sz="quarter" idx="11"/>
          </p:nvPr>
        </p:nvSpPr>
        <p:spPr/>
        <p:txBody>
          <a:bodyPr/>
          <a:lstStyle/>
          <a:p>
            <a:r>
              <a:rPr lang="da-DK"/>
              <a:t>Roskildemodellen</a:t>
            </a:r>
            <a:endParaRPr lang="da-DK" dirty="0"/>
          </a:p>
        </p:txBody>
      </p:sp>
      <p:sp>
        <p:nvSpPr>
          <p:cNvPr id="5" name="Pladsholder til slidenummer 4"/>
          <p:cNvSpPr>
            <a:spLocks noGrp="1"/>
          </p:cNvSpPr>
          <p:nvPr>
            <p:ph type="sldNum" sz="quarter" idx="12"/>
          </p:nvPr>
        </p:nvSpPr>
        <p:spPr/>
        <p:txBody>
          <a:bodyPr/>
          <a:lstStyle/>
          <a:p>
            <a:fld id="{86514068-1FDC-406F-8DC9-A3ED74E5E153}" type="slidenum">
              <a:rPr lang="da-DK" smtClean="0"/>
              <a:t>9</a:t>
            </a:fld>
            <a:endParaRPr lang="da-DK"/>
          </a:p>
        </p:txBody>
      </p:sp>
      <p:pic>
        <p:nvPicPr>
          <p:cNvPr id="8" name="Picture 2" descr="https://www.roskildemodellen.dk/wp-content/uploads/2023/10/midlertidig-boerne-og-ungepolitik-206x30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2542" y="2033136"/>
            <a:ext cx="2783363" cy="4053441"/>
          </a:xfrm>
          <a:prstGeom prst="rect">
            <a:avLst/>
          </a:prstGeom>
          <a:noFill/>
          <a:extLst>
            <a:ext uri="{909E8E84-426E-40DD-AFC4-6F175D3DCCD1}">
              <a14:hiddenFill xmlns:a14="http://schemas.microsoft.com/office/drawing/2010/main">
                <a:solidFill>
                  <a:srgbClr val="FFFFFF"/>
                </a:solidFill>
              </a14:hiddenFill>
            </a:ext>
          </a:extLst>
        </p:spPr>
      </p:pic>
      <p:pic>
        <p:nvPicPr>
          <p:cNvPr id="9" name="Billede 8" descr="Logo Roskilde Kommune">
            <a:extLst>
              <a:ext uri="{FF2B5EF4-FFF2-40B4-BE49-F238E27FC236}">
                <a16:creationId xmlns:a16="http://schemas.microsoft.com/office/drawing/2014/main" id="{A8509602-F919-46F5-B878-B6FC9B36574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0702347" y="6280640"/>
            <a:ext cx="1390650" cy="503555"/>
          </a:xfrm>
          <a:prstGeom prst="rect">
            <a:avLst/>
          </a:prstGeom>
        </p:spPr>
      </p:pic>
      <p:sp>
        <p:nvSpPr>
          <p:cNvPr id="7" name="Rektangel 6"/>
          <p:cNvSpPr/>
          <p:nvPr/>
        </p:nvSpPr>
        <p:spPr>
          <a:xfrm>
            <a:off x="369438" y="357809"/>
            <a:ext cx="1321332" cy="55737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a-DK"/>
          </a:p>
        </p:txBody>
      </p:sp>
      <p:pic>
        <p:nvPicPr>
          <p:cNvPr id="11" name="Billed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376" y="148087"/>
            <a:ext cx="11634074" cy="1211383"/>
          </a:xfrm>
          <a:prstGeom prst="rect">
            <a:avLst/>
          </a:prstGeom>
        </p:spPr>
      </p:pic>
    </p:spTree>
    <p:extLst>
      <p:ext uri="{BB962C8B-B14F-4D97-AF65-F5344CB8AC3E}">
        <p14:creationId xmlns:p14="http://schemas.microsoft.com/office/powerpoint/2010/main" val="3338463815"/>
      </p:ext>
    </p:extLst>
  </p:cSld>
  <p:clrMapOvr>
    <a:masterClrMapping/>
  </p:clrMapOvr>
</p:sld>
</file>

<file path=ppt/theme/theme1.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462</TotalTime>
  <Words>2650</Words>
  <Application>Microsoft Office PowerPoint</Application>
  <PresentationFormat>Widescreen</PresentationFormat>
  <Paragraphs>237</Paragraphs>
  <Slides>17</Slides>
  <Notes>15</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17</vt:i4>
      </vt:variant>
    </vt:vector>
  </HeadingPairs>
  <TitlesOfParts>
    <vt:vector size="21" baseType="lpstr">
      <vt:lpstr>Arial</vt:lpstr>
      <vt:lpstr>Calibri</vt:lpstr>
      <vt:lpstr>Calibri Light</vt:lpstr>
      <vt:lpstr>Office-tema</vt:lpstr>
      <vt:lpstr>Temapakke 2</vt:lpstr>
      <vt:lpstr>Formål </vt:lpstr>
      <vt:lpstr>Indhold på dagen  Velkomst og egen refleksion Kort oplæg om Roskilde modellen og underretningspligten  Gruppearbejde med fokus på bekymring og underretning.  Fælles opsamling </vt:lpstr>
      <vt:lpstr>PowerPoint-præsentation</vt:lpstr>
      <vt:lpstr>PowerPoint-præsentation</vt:lpstr>
      <vt:lpstr>Hvad er Roskildemodellen?</vt:lpstr>
      <vt:lpstr>Centrale roller til understøttelse af Roskildemodellen </vt:lpstr>
      <vt:lpstr>Hvad finder man på Roskilde modellen?</vt:lpstr>
      <vt:lpstr>Fælles mindset og fem grundværdier</vt:lpstr>
      <vt:lpstr>Hvad mener vi, når vi siger tidlig indsats?</vt:lpstr>
      <vt:lpstr>Hvordan finder du ud af, om du skal underrette, og hvad er en underretning?</vt:lpstr>
      <vt:lpstr>Hvem kan foretage en underretning?</vt:lpstr>
      <vt:lpstr>Formodning eller mistanke – pligten er personlig </vt:lpstr>
      <vt:lpstr>Selve underretningen</vt:lpstr>
      <vt:lpstr>Opfølgning på underretningen</vt:lpstr>
      <vt:lpstr>Gruppearbejde – bekymring og underretning? Grupperne tager udgangspunkt i konkrete cases samt refleksionsspørgsmål  Opsamling i plenum (5–10 min) Grupperne deler en vigtig erkendelse eller et dilemma. </vt:lpstr>
      <vt:lpstr> Fælles opsamling og drøftelse af, hvordan der kan arbejdes videre med dette i egen praksis  Og TAK for i dag! </vt:lpstr>
    </vt:vector>
  </TitlesOfParts>
  <Company>Roskilde Kommune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Temapakke 1:</dc:title>
  <dc:creator>Susanne Nannerup</dc:creator>
  <cp:lastModifiedBy>Susanne Nannerup</cp:lastModifiedBy>
  <cp:revision>45</cp:revision>
  <dcterms:created xsi:type="dcterms:W3CDTF">2025-07-07T06:21:26Z</dcterms:created>
  <dcterms:modified xsi:type="dcterms:W3CDTF">2026-06-24T11:52:55Z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5517259-1225-4b91-b624-037b5d8412e0_Enabled">
    <vt:lpwstr>true</vt:lpwstr>
  </property>
  <property fmtid="{D5CDD505-2E9C-101B-9397-08002B2CF9AE}" pid="3" name="MSIP_Label_75517259-1225-4b91-b624-037b5d8412e0_SetDate">
    <vt:lpwstr>2026-06-23T13:03:49Z</vt:lpwstr>
  </property>
  <property fmtid="{D5CDD505-2E9C-101B-9397-08002B2CF9AE}" pid="4" name="MSIP_Label_75517259-1225-4b91-b624-037b5d8412e0_Method">
    <vt:lpwstr>Privileged</vt:lpwstr>
  </property>
  <property fmtid="{D5CDD505-2E9C-101B-9397-08002B2CF9AE}" pid="5" name="MSIP_Label_75517259-1225-4b91-b624-037b5d8412e0_Name">
    <vt:lpwstr>Ikke fortrolige oplysninger</vt:lpwstr>
  </property>
  <property fmtid="{D5CDD505-2E9C-101B-9397-08002B2CF9AE}" pid="6" name="MSIP_Label_75517259-1225-4b91-b624-037b5d8412e0_SiteId">
    <vt:lpwstr>4336e778-297e-4975-a735-269f7a68f892</vt:lpwstr>
  </property>
  <property fmtid="{D5CDD505-2E9C-101B-9397-08002B2CF9AE}" pid="7" name="MSIP_Label_75517259-1225-4b91-b624-037b5d8412e0_ActionId">
    <vt:lpwstr>885ec0d1-5bc9-4843-a7e7-dcee39ee574e</vt:lpwstr>
  </property>
  <property fmtid="{D5CDD505-2E9C-101B-9397-08002B2CF9AE}" pid="8" name="MSIP_Label_75517259-1225-4b91-b624-037b5d8412e0_ContentBits">
    <vt:lpwstr>0</vt:lpwstr>
  </property>
  <property fmtid="{D5CDD505-2E9C-101B-9397-08002B2CF9AE}" pid="9" name="MSIP_Label_75517259-1225-4b91-b624-037b5d8412e0_Tag">
    <vt:lpwstr>10, 0, 1, 1</vt:lpwstr>
  </property>
</Properties>
</file>