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9" r:id="rId4"/>
    <p:sldId id="258" r:id="rId5"/>
    <p:sldId id="260" r:id="rId6"/>
    <p:sldId id="269" r:id="rId7"/>
    <p:sldId id="273" r:id="rId8"/>
    <p:sldId id="271" r:id="rId9"/>
    <p:sldId id="265" r:id="rId10"/>
    <p:sldId id="270" r:id="rId11"/>
    <p:sldId id="274" r:id="rId12"/>
    <p:sldId id="267" r:id="rId13"/>
    <p:sldId id="272" r:id="rId14"/>
    <p:sldId id="263" r:id="rId15"/>
    <p:sldId id="264" r:id="rId16"/>
    <p:sldId id="266" r:id="rId17"/>
    <p:sldId id="268" r:id="rId18"/>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rgitte Spandet Thielsen" initials="BST" lastIdx="2" clrIdx="0">
    <p:extLst>
      <p:ext uri="{19B8F6BF-5375-455C-9EA6-DF929625EA0E}">
        <p15:presenceInfo xmlns:p15="http://schemas.microsoft.com/office/powerpoint/2012/main" userId="S-1-5-21-1777606797-2138338019-1236795852-886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5693" autoAdjust="0"/>
  </p:normalViewPr>
  <p:slideViewPr>
    <p:cSldViewPr snapToGrid="0">
      <p:cViewPr varScale="1">
        <p:scale>
          <a:sx n="48" d="100"/>
          <a:sy n="48" d="100"/>
        </p:scale>
        <p:origin x="12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D930FE-A3F9-4E01-BFE3-ECA93B544913}" type="datetimeFigureOut">
              <a:rPr lang="da-DK" smtClean="0"/>
              <a:t>16-07-2026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23C5AF-8944-4202-8BAB-DCD6B7726B78}" type="slidenum">
              <a:rPr lang="da-DK" smtClean="0"/>
              <a:t>‹nr.›</a:t>
            </a:fld>
            <a:endParaRPr lang="da-DK"/>
          </a:p>
        </p:txBody>
      </p:sp>
    </p:spTree>
    <p:extLst>
      <p:ext uri="{BB962C8B-B14F-4D97-AF65-F5344CB8AC3E}">
        <p14:creationId xmlns:p14="http://schemas.microsoft.com/office/powerpoint/2010/main" val="3878176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1</a:t>
            </a:fld>
            <a:endParaRPr lang="da-DK"/>
          </a:p>
        </p:txBody>
      </p:sp>
    </p:spTree>
    <p:extLst>
      <p:ext uri="{BB962C8B-B14F-4D97-AF65-F5344CB8AC3E}">
        <p14:creationId xmlns:p14="http://schemas.microsoft.com/office/powerpoint/2010/main" val="1154974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0.40-0.45</a:t>
            </a:r>
          </a:p>
          <a:p>
            <a:r>
              <a:rPr lang="da-DK" sz="1200" b="0" i="0" kern="1200" dirty="0">
                <a:solidFill>
                  <a:schemeClr val="tx1"/>
                </a:solidFill>
                <a:effectLst/>
                <a:latin typeface="+mn-lt"/>
                <a:ea typeface="+mn-ea"/>
                <a:cs typeface="+mn-cs"/>
              </a:rPr>
              <a:t>Lad os se på to konkrete eksempler:</a:t>
            </a:r>
          </a:p>
          <a:p>
            <a:r>
              <a:rPr lang="da-DK" sz="1200" b="0" i="0" kern="1200" dirty="0">
                <a:solidFill>
                  <a:schemeClr val="tx1"/>
                </a:solidFill>
                <a:effectLst/>
                <a:latin typeface="+mn-lt"/>
                <a:ea typeface="+mn-ea"/>
                <a:cs typeface="+mn-cs"/>
              </a:rPr>
              <a:t>Problemblik:</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’Noah forstyrrer altid. Han kan ikke sidde stille og ødelægger det for de andre.</a:t>
            </a:r>
            <a:r>
              <a:rPr lang="da-DK" sz="1200" b="0" i="0" kern="1200" baseline="0" dirty="0">
                <a:solidFill>
                  <a:schemeClr val="tx1"/>
                </a:solidFill>
                <a:effectLst/>
                <a:latin typeface="+mn-lt"/>
                <a:ea typeface="+mn-ea"/>
                <a:cs typeface="+mn-cs"/>
              </a:rPr>
              <a:t> Eller </a:t>
            </a:r>
            <a:r>
              <a:rPr lang="da-DK" dirty="0"/>
              <a:t>Julie har svært ved at indgå i større fællesskaber. Hun trækker sig ofte, virker uinteresseret i de andre børn og har svært ved at følge med i aktiviteterne. Hun bliver let overvældet og virker rigid i sine interesser, hvilket gør det udfordrende at få hende med i det, der foregår.</a:t>
            </a:r>
          </a:p>
          <a:p>
            <a:r>
              <a:rPr lang="da-DK" sz="1200" b="0" i="0" kern="1200" dirty="0">
                <a:solidFill>
                  <a:schemeClr val="tx1"/>
                </a:solidFill>
                <a:effectLst/>
                <a:latin typeface="+mn-lt"/>
                <a:ea typeface="+mn-ea"/>
                <a:cs typeface="+mn-cs"/>
              </a:rPr>
              <a:t> </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Ressourceblik:</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’Noah har meget energi og er nysgerrig. Han reagerer hurtigt, når noget interesserer ham – og når noget er svært. Han har brug for hjælp til at bruge sin energi på måder, der fungerer i fællesskabet.’ eller </a:t>
            </a:r>
            <a:r>
              <a:rPr lang="da-DK" dirty="0"/>
              <a:t>Julie er en sød, klog og nysgerrig pige, hvis’ kompetencer får lov at træde frem, når hun får lov at fordybe sig og være en del af en mindre gruppe.</a:t>
            </a:r>
          </a:p>
          <a:p>
            <a:r>
              <a:rPr lang="da-DK" sz="1200" b="0" i="0" kern="1200" dirty="0">
                <a:solidFill>
                  <a:schemeClr val="tx1"/>
                </a:solidFill>
                <a:effectLst/>
                <a:latin typeface="+mn-lt"/>
                <a:ea typeface="+mn-ea"/>
                <a:cs typeface="+mn-cs"/>
              </a:rPr>
              <a:t> </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Prøv lige at overveje:</a:t>
            </a:r>
          </a:p>
          <a:p>
            <a:endParaRPr lang="da-DK"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Hvad gør de to beskrivelser ved jeres forventninger til Noah og Julie?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i="0" kern="1200" dirty="0">
                <a:solidFill>
                  <a:schemeClr val="tx1"/>
                </a:solidFill>
                <a:effectLst/>
                <a:latin typeface="+mn-lt"/>
                <a:ea typeface="+mn-ea"/>
                <a:cs typeface="+mn-cs"/>
              </a:rPr>
              <a:t>Hvilke forventninger / krav er for høje / for svære?</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Hvad gør de ved jeres motivation til at hjælpe ham eller</a:t>
            </a:r>
            <a:r>
              <a:rPr lang="da-DK" sz="1200" b="0" i="0" kern="1200" baseline="0" dirty="0">
                <a:solidFill>
                  <a:schemeClr val="tx1"/>
                </a:solidFill>
                <a:effectLst/>
                <a:latin typeface="+mn-lt"/>
                <a:ea typeface="+mn-ea"/>
                <a:cs typeface="+mn-cs"/>
              </a:rPr>
              <a:t> hende</a:t>
            </a:r>
            <a:r>
              <a:rPr lang="da-DK" sz="1200" b="0" i="0" kern="1200" dirty="0">
                <a:solidFill>
                  <a:schemeClr val="tx1"/>
                </a:solidFill>
                <a:effectLst/>
                <a:latin typeface="+mn-lt"/>
                <a:ea typeface="+mn-ea"/>
                <a:cs typeface="+mn-cs"/>
              </a:rPr>
              <a:t>?</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Hvordan ville Noah og Julie mon have det, hvis de kunne høre de to versioner?”</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Hvad løser barnet for sig selv med denne adfærd / dette udtryk?</a:t>
            </a:r>
          </a:p>
          <a:p>
            <a:pPr marL="171450" indent="-171450">
              <a:buFont typeface="Arial" panose="020B0604020202020204" pitchFamily="34" charset="0"/>
              <a:buChar char="•"/>
            </a:pPr>
            <a:endParaRPr lang="da-DK" sz="1200" b="0" i="0" kern="1200" dirty="0">
              <a:solidFill>
                <a:schemeClr val="tx1"/>
              </a:solidFill>
              <a:effectLst/>
              <a:latin typeface="+mn-lt"/>
              <a:ea typeface="+mn-ea"/>
              <a:cs typeface="+mn-cs"/>
            </a:endParaRPr>
          </a:p>
          <a:p>
            <a:pPr marL="0" indent="0">
              <a:buFont typeface="Arial" panose="020B0604020202020204" pitchFamily="34" charset="0"/>
              <a:buNone/>
            </a:pPr>
            <a:r>
              <a:rPr lang="da-DK" sz="1200" b="0" i="0" kern="1200" dirty="0">
                <a:solidFill>
                  <a:schemeClr val="tx1"/>
                </a:solidFill>
                <a:effectLst/>
                <a:latin typeface="+mn-lt"/>
                <a:ea typeface="+mn-ea"/>
                <a:cs typeface="+mn-cs"/>
              </a:rPr>
              <a:t>OBS på hvordan taler vi med forældrene om, at barnet har det svært.</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Tag 2–3 korte kommentarer.</a:t>
            </a:r>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10</a:t>
            </a:fld>
            <a:endParaRPr lang="da-DK"/>
          </a:p>
        </p:txBody>
      </p:sp>
    </p:spTree>
    <p:extLst>
      <p:ext uri="{BB962C8B-B14F-4D97-AF65-F5344CB8AC3E}">
        <p14:creationId xmlns:p14="http://schemas.microsoft.com/office/powerpoint/2010/main" val="420214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Pause 00.45-0.55</a:t>
            </a:r>
          </a:p>
        </p:txBody>
      </p:sp>
      <p:sp>
        <p:nvSpPr>
          <p:cNvPr id="4" name="Pladsholder til slidenummer 3"/>
          <p:cNvSpPr>
            <a:spLocks noGrp="1"/>
          </p:cNvSpPr>
          <p:nvPr>
            <p:ph type="sldNum" sz="quarter" idx="5"/>
          </p:nvPr>
        </p:nvSpPr>
        <p:spPr/>
        <p:txBody>
          <a:bodyPr/>
          <a:lstStyle/>
          <a:p>
            <a:fld id="{9C23C5AF-8944-4202-8BAB-DCD6B7726B78}" type="slidenum">
              <a:rPr lang="da-DK" smtClean="0"/>
              <a:t>11</a:t>
            </a:fld>
            <a:endParaRPr lang="da-DK"/>
          </a:p>
        </p:txBody>
      </p:sp>
    </p:spTree>
    <p:extLst>
      <p:ext uri="{BB962C8B-B14F-4D97-AF65-F5344CB8AC3E}">
        <p14:creationId xmlns:p14="http://schemas.microsoft.com/office/powerpoint/2010/main" val="658297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0.55-1.10</a:t>
            </a:r>
          </a:p>
          <a:p>
            <a:r>
              <a:rPr lang="da-DK" sz="1200" b="0" i="0" kern="1200" dirty="0">
                <a:solidFill>
                  <a:schemeClr val="tx1"/>
                </a:solidFill>
                <a:effectLst/>
                <a:latin typeface="+mn-lt"/>
                <a:ea typeface="+mn-ea"/>
                <a:cs typeface="+mn-cs"/>
              </a:rPr>
              <a:t>Medarbejderne drøfter spørgsmålene i 10 min – herefter kort</a:t>
            </a:r>
            <a:r>
              <a:rPr lang="da-DK" sz="1200" b="0" i="0" kern="1200" baseline="0" dirty="0">
                <a:solidFill>
                  <a:schemeClr val="tx1"/>
                </a:solidFill>
                <a:effectLst/>
                <a:latin typeface="+mn-lt"/>
                <a:ea typeface="+mn-ea"/>
                <a:cs typeface="+mn-cs"/>
              </a:rPr>
              <a:t> opsamling ift. væsentligste pointer </a:t>
            </a:r>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12</a:t>
            </a:fld>
            <a:endParaRPr lang="da-DK"/>
          </a:p>
        </p:txBody>
      </p:sp>
    </p:spTree>
    <p:extLst>
      <p:ext uri="{BB962C8B-B14F-4D97-AF65-F5344CB8AC3E}">
        <p14:creationId xmlns:p14="http://schemas.microsoft.com/office/powerpoint/2010/main" val="3620407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i="0" kern="1200" dirty="0">
                <a:solidFill>
                  <a:schemeClr val="tx1"/>
                </a:solidFill>
                <a:effectLst/>
                <a:latin typeface="+mn-lt"/>
                <a:ea typeface="+mn-ea"/>
                <a:cs typeface="+mn-cs"/>
              </a:rPr>
              <a:t>1.10-1.15</a:t>
            </a:r>
          </a:p>
          <a:p>
            <a:r>
              <a:rPr lang="da-DK" sz="1200" b="1" i="0" kern="1200" dirty="0">
                <a:solidFill>
                  <a:schemeClr val="tx1"/>
                </a:solidFill>
                <a:effectLst/>
                <a:latin typeface="+mn-lt"/>
                <a:ea typeface="+mn-ea"/>
                <a:cs typeface="+mn-cs"/>
              </a:rPr>
              <a:t>Slide til Dagtilbud</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Det ressourceorienterede børnesyn er ”blikket”, der gennemsyrer alt det, vi gør – det er ikke et ekstra projekt.</a:t>
            </a:r>
          </a:p>
          <a:p>
            <a:endParaRPr lang="da-DK" sz="1200" b="0" i="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Spejlægsmodellen giver et grundlæggende blik på en fælles forståelsesramme for vores arbejde, så børnene får mest muligt ud af vores indsatser. Og samtidig peger den på, hvor vigtigt det er, at vi alle er fælles om at løse opgaven ud fra hver vores positioner og roller. Spejlægsmodellen visualiserer med andre ord de betingelser, vores indsatser skal virke under.</a:t>
            </a:r>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Pointen er, at barnet ikke kan ses løsrevet fra det miljø, vi skaber omkring det. Og her er børnesynet vores ’linse’. Det er den måde, vi vælger at se på både barnet, fællesskabet og de voksne – også når forvaltningen kommer tæt på et barn eller en familie.”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u="sng" kern="1200" dirty="0">
                <a:solidFill>
                  <a:srgbClr val="00B050"/>
                </a:solidFill>
                <a:effectLst/>
                <a:latin typeface="+mn-lt"/>
                <a:ea typeface="+mn-ea"/>
                <a:cs typeface="+mn-cs"/>
              </a:rPr>
              <a:t>Det</a:t>
            </a:r>
            <a:r>
              <a:rPr lang="da-DK" sz="1200" u="sng" kern="1200" baseline="0" dirty="0">
                <a:solidFill>
                  <a:srgbClr val="00B050"/>
                </a:solidFill>
                <a:effectLst/>
                <a:latin typeface="+mn-lt"/>
                <a:ea typeface="+mn-ea"/>
                <a:cs typeface="+mn-cs"/>
              </a:rPr>
              <a:t> grønne</a:t>
            </a:r>
            <a:r>
              <a:rPr lang="da-DK" sz="1200" u="sng" kern="1200" baseline="0" dirty="0">
                <a:solidFill>
                  <a:schemeClr val="tx1"/>
                </a:solidFill>
                <a:effectLst/>
                <a:latin typeface="+mn-lt"/>
                <a:ea typeface="+mn-ea"/>
                <a:cs typeface="+mn-cs"/>
              </a:rPr>
              <a:t>:</a:t>
            </a:r>
            <a:r>
              <a:rPr lang="da-DK" sz="1200" u="sng" kern="1200" dirty="0">
                <a:solidFill>
                  <a:schemeClr val="tx1"/>
                </a:solidFill>
                <a:effectLst/>
                <a:latin typeface="+mn-lt"/>
                <a:ea typeface="+mn-ea"/>
                <a:cs typeface="+mn-cs"/>
              </a:rPr>
              <a:t> </a:t>
            </a:r>
            <a:r>
              <a:rPr lang="da-DK" sz="1200" kern="1200" dirty="0">
                <a:solidFill>
                  <a:schemeClr val="tx1"/>
                </a:solidFill>
                <a:effectLst/>
                <a:latin typeface="+mn-lt"/>
                <a:ea typeface="+mn-ea"/>
                <a:cs typeface="+mn-cs"/>
              </a:rPr>
              <a:t>fundamentet i det pædagogiske miljø. Vi kan også kalde det organiseringen i børnehuset: Strukturen i hverdagen, stueinddelingen, personaledækningen. Med andre ord alt det, der grundlæggende skal være til stede for, at vi kan tale om et egentligt pædagogisk miljø eller en almenpædagogik. Hvad er det for et børnesyn, vi har i huset, hvilke tilgange har vi til børn, og hvordan spiller det sammen med de styrkede læreplaner i praksis osv.? Hvilke børn skal være sammen med hvilke voksne og hvor? De her helt basic ting skal være på plads.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u="sng" kern="1200" dirty="0">
                <a:solidFill>
                  <a:schemeClr val="tx1"/>
                </a:solidFill>
                <a:effectLst/>
                <a:latin typeface="+mn-lt"/>
                <a:ea typeface="+mn-ea"/>
                <a:cs typeface="+mn-cs"/>
              </a:rPr>
              <a:t>Det gule:</a:t>
            </a:r>
            <a:r>
              <a:rPr lang="da-DK" sz="1200" u="none" kern="1200" dirty="0">
                <a:solidFill>
                  <a:schemeClr val="tx1"/>
                </a:solidFill>
                <a:effectLst/>
                <a:latin typeface="+mn-lt"/>
                <a:ea typeface="+mn-ea"/>
                <a:cs typeface="+mn-cs"/>
              </a:rPr>
              <a:t> D</a:t>
            </a:r>
            <a:r>
              <a:rPr lang="da-DK" sz="1200" kern="1200" dirty="0">
                <a:solidFill>
                  <a:schemeClr val="tx1"/>
                </a:solidFill>
                <a:effectLst/>
                <a:latin typeface="+mn-lt"/>
                <a:ea typeface="+mn-ea"/>
                <a:cs typeface="+mn-cs"/>
              </a:rPr>
              <a:t>et vi kalder de målrettede eller fokuserede indsatser ud fra et gruppeperspektiv. Det er her vi gennem opdeling af børnene i mindre grupper kan etablere de læringsmiljøer, der kan skabe deltagelsesmuligheder for alle børn. Mindre grupper og læringsmiljøer kan kun skabes, hvis den primære organisering er på plads, altså det grønne. Hvem gør hvad?</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u="sng" kern="1200" dirty="0">
                <a:solidFill>
                  <a:schemeClr val="tx1"/>
                </a:solidFill>
                <a:effectLst/>
                <a:latin typeface="+mn-lt"/>
                <a:ea typeface="+mn-ea"/>
                <a:cs typeface="+mn-cs"/>
              </a:rPr>
              <a:t>Det røde</a:t>
            </a:r>
            <a:r>
              <a:rPr lang="da-DK" sz="1200" u="none" kern="1200" dirty="0">
                <a:solidFill>
                  <a:schemeClr val="tx1"/>
                </a:solidFill>
                <a:effectLst/>
                <a:latin typeface="+mn-lt"/>
                <a:ea typeface="+mn-ea"/>
                <a:cs typeface="+mn-cs"/>
              </a:rPr>
              <a:t>: Her</a:t>
            </a:r>
            <a:r>
              <a:rPr lang="da-DK" sz="1200" kern="1200" dirty="0">
                <a:solidFill>
                  <a:schemeClr val="tx1"/>
                </a:solidFill>
                <a:effectLst/>
                <a:latin typeface="+mn-lt"/>
                <a:ea typeface="+mn-ea"/>
                <a:cs typeface="+mn-cs"/>
              </a:rPr>
              <a:t> har vi den specialiserede indsats omkring individet – her er det altså individperspektivet, der er i fokus.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Det</a:t>
            </a:r>
            <a:r>
              <a:rPr lang="da-DK" sz="1200" kern="1200" baseline="0" dirty="0">
                <a:solidFill>
                  <a:schemeClr val="tx1"/>
                </a:solidFill>
                <a:effectLst/>
                <a:latin typeface="+mn-lt"/>
                <a:ea typeface="+mn-ea"/>
                <a:cs typeface="+mn-cs"/>
              </a:rPr>
              <a:t> g</a:t>
            </a:r>
            <a:r>
              <a:rPr lang="da-DK" sz="1200" kern="1200" dirty="0">
                <a:solidFill>
                  <a:schemeClr val="tx1"/>
                </a:solidFill>
                <a:effectLst/>
                <a:latin typeface="+mn-lt"/>
                <a:ea typeface="+mn-ea"/>
                <a:cs typeface="+mn-cs"/>
              </a:rPr>
              <a:t>ælder altid om</a:t>
            </a:r>
            <a:r>
              <a:rPr lang="da-DK" sz="1200" kern="1200" baseline="0" dirty="0">
                <a:solidFill>
                  <a:schemeClr val="tx1"/>
                </a:solidFill>
                <a:effectLst/>
                <a:latin typeface="+mn-lt"/>
                <a:ea typeface="+mn-ea"/>
                <a:cs typeface="+mn-cs"/>
              </a:rPr>
              <a:t> </a:t>
            </a:r>
            <a:r>
              <a:rPr lang="da-DK" sz="1200" kern="1200" dirty="0">
                <a:solidFill>
                  <a:schemeClr val="tx1"/>
                </a:solidFill>
                <a:effectLst/>
                <a:latin typeface="+mn-lt"/>
                <a:ea typeface="+mn-ea"/>
                <a:cs typeface="+mn-cs"/>
              </a:rPr>
              <a:t>at blive klogere på, hvad det så er, der skal til i det gule og det grønne, altså konteksten/læringsmiljøet, for at skabe deltagelsesmuligheder, så barnet kan udvikle sig. Hvad er det barnet har behov for, at de voksne gør? </a:t>
            </a:r>
          </a:p>
          <a:p>
            <a:r>
              <a:rPr lang="da-DK" sz="1200" kern="1200" dirty="0">
                <a:solidFill>
                  <a:schemeClr val="tx1"/>
                </a:solidFill>
                <a:effectLst/>
                <a:latin typeface="+mn-lt"/>
                <a:ea typeface="+mn-ea"/>
                <a:cs typeface="+mn-cs"/>
              </a:rPr>
              <a:t> </a:t>
            </a:r>
          </a:p>
          <a:p>
            <a:endParaRPr lang="da-DK" sz="1200" b="0" i="0" kern="1200" dirty="0">
              <a:solidFill>
                <a:schemeClr val="tx1"/>
              </a:solidFill>
              <a:effectLst/>
              <a:latin typeface="+mn-lt"/>
              <a:ea typeface="+mn-ea"/>
              <a:cs typeface="+mn-cs"/>
            </a:endParaRPr>
          </a:p>
          <a:p>
            <a:pPr marL="0" indent="0">
              <a:buNone/>
            </a:pPr>
            <a:endParaRPr lang="da-DK" dirty="0"/>
          </a:p>
          <a:p>
            <a:pPr marL="0" indent="0">
              <a:buNone/>
            </a:pPr>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13</a:t>
            </a:fld>
            <a:endParaRPr lang="da-DK"/>
          </a:p>
        </p:txBody>
      </p:sp>
    </p:spTree>
    <p:extLst>
      <p:ext uri="{BB962C8B-B14F-4D97-AF65-F5344CB8AC3E}">
        <p14:creationId xmlns:p14="http://schemas.microsoft.com/office/powerpoint/2010/main" val="3832288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i="0" kern="1200" dirty="0">
                <a:solidFill>
                  <a:schemeClr val="tx1"/>
                </a:solidFill>
                <a:effectLst/>
                <a:latin typeface="+mn-lt"/>
                <a:ea typeface="+mn-ea"/>
                <a:cs typeface="+mn-cs"/>
              </a:rPr>
              <a:t>1.10-1.15</a:t>
            </a:r>
          </a:p>
          <a:p>
            <a:r>
              <a:rPr lang="da-DK" sz="1200" b="1" i="0" kern="1200" dirty="0">
                <a:solidFill>
                  <a:schemeClr val="tx1"/>
                </a:solidFill>
                <a:effectLst/>
                <a:latin typeface="+mn-lt"/>
                <a:ea typeface="+mn-ea"/>
                <a:cs typeface="+mn-cs"/>
              </a:rPr>
              <a:t>Slide til Skole</a:t>
            </a:r>
            <a:r>
              <a:rPr lang="da-DK" sz="1200" b="1" i="0" kern="1200" baseline="0" dirty="0">
                <a:solidFill>
                  <a:schemeClr val="tx1"/>
                </a:solidFill>
                <a:effectLst/>
                <a:latin typeface="+mn-lt"/>
                <a:ea typeface="+mn-ea"/>
                <a:cs typeface="+mn-cs"/>
              </a:rPr>
              <a:t> og Klub</a:t>
            </a:r>
            <a:endParaRPr lang="da-DK" sz="1200" b="1" i="0" kern="1200" dirty="0">
              <a:solidFill>
                <a:schemeClr val="tx1"/>
              </a:solidFill>
              <a:effectLst/>
              <a:latin typeface="+mn-lt"/>
              <a:ea typeface="+mn-ea"/>
              <a:cs typeface="+mn-cs"/>
            </a:endParaRP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Klubber,</a:t>
            </a:r>
            <a:r>
              <a:rPr lang="da-DK" sz="1200" b="0" i="0" kern="1200" baseline="0" dirty="0">
                <a:solidFill>
                  <a:schemeClr val="tx1"/>
                </a:solidFill>
                <a:effectLst/>
                <a:latin typeface="+mn-lt"/>
                <a:ea typeface="+mn-ea"/>
                <a:cs typeface="+mn-cs"/>
              </a:rPr>
              <a:t> SFO og skoler har forskellige faglige metoder til at arbejde systemisk, helhedsorienteret  og med inddragelse af barnets perspektiv. Det kan være NEST-metoder, LP eller ICDP – eller lokale fokusplaner, som I har lavet selv i klubben/skolen.</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De faglige metoder, I allerede</a:t>
            </a:r>
            <a:r>
              <a:rPr lang="da-DK" sz="1200" b="0" i="0" kern="1200" baseline="0" dirty="0">
                <a:solidFill>
                  <a:schemeClr val="tx1"/>
                </a:solidFill>
                <a:effectLst/>
                <a:latin typeface="+mn-lt"/>
                <a:ea typeface="+mn-ea"/>
                <a:cs typeface="+mn-cs"/>
              </a:rPr>
              <a:t> </a:t>
            </a:r>
            <a:r>
              <a:rPr lang="da-DK" sz="1200" b="0" i="0" kern="1200" dirty="0">
                <a:solidFill>
                  <a:schemeClr val="tx1"/>
                </a:solidFill>
                <a:effectLst/>
                <a:latin typeface="+mn-lt"/>
                <a:ea typeface="+mn-ea"/>
                <a:cs typeface="+mn-cs"/>
              </a:rPr>
              <a:t>anvender, kan kombineres med</a:t>
            </a:r>
            <a:r>
              <a:rPr lang="da-DK" sz="1200" b="0" i="0" kern="1200" baseline="0" dirty="0">
                <a:solidFill>
                  <a:schemeClr val="tx1"/>
                </a:solidFill>
                <a:effectLst/>
                <a:latin typeface="+mn-lt"/>
                <a:ea typeface="+mn-ea"/>
                <a:cs typeface="+mn-cs"/>
              </a:rPr>
              <a:t> et</a:t>
            </a:r>
            <a:r>
              <a:rPr lang="da-DK" sz="1200" b="0" i="0" kern="1200" dirty="0">
                <a:solidFill>
                  <a:schemeClr val="tx1"/>
                </a:solidFill>
                <a:effectLst/>
                <a:latin typeface="+mn-lt"/>
                <a:ea typeface="+mn-ea"/>
                <a:cs typeface="+mn-cs"/>
              </a:rPr>
              <a:t> ressourceorienterer børnesyn, så</a:t>
            </a:r>
            <a:r>
              <a:rPr lang="da-DK" sz="1200" b="0" i="0" kern="1200" baseline="0" dirty="0">
                <a:solidFill>
                  <a:schemeClr val="tx1"/>
                </a:solidFill>
                <a:effectLst/>
                <a:latin typeface="+mn-lt"/>
                <a:ea typeface="+mn-ea"/>
                <a:cs typeface="+mn-cs"/>
              </a:rPr>
              <a:t> de faglige metoder ses i lyset af og i samspil med et ressourceorienteret børnesyn. </a:t>
            </a:r>
          </a:p>
          <a:p>
            <a:r>
              <a:rPr lang="da-DK" sz="1200" b="0" i="0" kern="1200" baseline="0" dirty="0">
                <a:solidFill>
                  <a:schemeClr val="tx1"/>
                </a:solidFill>
                <a:effectLst/>
                <a:latin typeface="+mn-lt"/>
                <a:ea typeface="+mn-ea"/>
                <a:cs typeface="+mn-cs"/>
              </a:rPr>
              <a:t>Hvilke overvejelser opstår, når I laver denne kombination? </a:t>
            </a:r>
          </a:p>
          <a:p>
            <a:r>
              <a:rPr lang="da-DK" sz="1200" b="0" i="0" kern="1200" baseline="0" dirty="0">
                <a:solidFill>
                  <a:schemeClr val="tx1"/>
                </a:solidFill>
                <a:effectLst/>
                <a:latin typeface="+mn-lt"/>
                <a:ea typeface="+mn-ea"/>
                <a:cs typeface="+mn-cs"/>
              </a:rPr>
              <a:t>Hvordan influerer faglige metoder og børnesyn på hinanden og jeres arbejde med begge dele?</a:t>
            </a:r>
          </a:p>
          <a:p>
            <a:r>
              <a:rPr lang="da-DK" sz="1200" b="0" i="0" kern="1200" baseline="0" dirty="0">
                <a:solidFill>
                  <a:schemeClr val="tx1"/>
                </a:solidFill>
                <a:effectLst/>
                <a:latin typeface="+mn-lt"/>
                <a:ea typeface="+mn-ea"/>
                <a:cs typeface="+mn-cs"/>
              </a:rPr>
              <a:t>Hvordan ser I børnesynet spejlet i jeres </a:t>
            </a:r>
            <a:r>
              <a:rPr lang="da-DK" sz="1200" b="0" i="0" kern="1200" baseline="0">
                <a:solidFill>
                  <a:schemeClr val="tx1"/>
                </a:solidFill>
                <a:effectLst/>
                <a:latin typeface="+mn-lt"/>
                <a:ea typeface="+mn-ea"/>
                <a:cs typeface="+mn-cs"/>
              </a:rPr>
              <a:t>skriftlige dokumenter?</a:t>
            </a:r>
            <a:endParaRPr lang="da-DK" sz="1200" b="0" i="0" kern="1200" dirty="0">
              <a:solidFill>
                <a:schemeClr val="tx1"/>
              </a:solidFill>
              <a:effectLst/>
              <a:latin typeface="+mn-lt"/>
              <a:ea typeface="+mn-ea"/>
              <a:cs typeface="+mn-cs"/>
            </a:endParaRPr>
          </a:p>
        </p:txBody>
      </p:sp>
      <p:sp>
        <p:nvSpPr>
          <p:cNvPr id="4" name="Pladsholder til slidenummer 3"/>
          <p:cNvSpPr>
            <a:spLocks noGrp="1"/>
          </p:cNvSpPr>
          <p:nvPr>
            <p:ph type="sldNum" sz="quarter" idx="10"/>
          </p:nvPr>
        </p:nvSpPr>
        <p:spPr/>
        <p:txBody>
          <a:bodyPr/>
          <a:lstStyle/>
          <a:p>
            <a:fld id="{9C23C5AF-8944-4202-8BAB-DCD6B7726B78}" type="slidenum">
              <a:rPr lang="da-DK" smtClean="0"/>
              <a:t>14</a:t>
            </a:fld>
            <a:endParaRPr lang="da-DK"/>
          </a:p>
        </p:txBody>
      </p:sp>
    </p:spTree>
    <p:extLst>
      <p:ext uri="{BB962C8B-B14F-4D97-AF65-F5344CB8AC3E}">
        <p14:creationId xmlns:p14="http://schemas.microsoft.com/office/powerpoint/2010/main" val="3999585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i="0" kern="1200" dirty="0">
                <a:solidFill>
                  <a:schemeClr val="tx1"/>
                </a:solidFill>
                <a:effectLst/>
                <a:latin typeface="+mn-lt"/>
                <a:ea typeface="+mn-ea"/>
                <a:cs typeface="+mn-cs"/>
              </a:rPr>
              <a:t>1.10-1.15</a:t>
            </a:r>
          </a:p>
          <a:p>
            <a:r>
              <a:rPr lang="da-DK" sz="1200" b="1" i="0" kern="1200" dirty="0">
                <a:solidFill>
                  <a:schemeClr val="tx1"/>
                </a:solidFill>
                <a:effectLst/>
                <a:latin typeface="+mn-lt"/>
                <a:ea typeface="+mn-ea"/>
                <a:cs typeface="+mn-cs"/>
              </a:rPr>
              <a:t>Slide til Børn og Unge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Et billede, som benyttes meget på dagtilbudsområdet er spejlægget, </a:t>
            </a:r>
            <a:r>
              <a:rPr lang="da-DK" sz="1200" b="0" i="0" kern="1200" baseline="0" dirty="0">
                <a:solidFill>
                  <a:schemeClr val="tx1"/>
                </a:solidFill>
                <a:effectLst/>
                <a:latin typeface="+mn-lt"/>
                <a:ea typeface="+mn-ea"/>
                <a:cs typeface="+mn-cs"/>
              </a:rPr>
              <a:t>som tydeliggør, at barnet ikke kan se</a:t>
            </a:r>
            <a:r>
              <a:rPr lang="da-DK" sz="1200" b="0" i="0" kern="1200" dirty="0">
                <a:solidFill>
                  <a:schemeClr val="tx1"/>
                </a:solidFill>
                <a:effectLst/>
                <a:latin typeface="+mn-lt"/>
                <a:ea typeface="+mn-ea"/>
                <a:cs typeface="+mn-cs"/>
              </a:rPr>
              <a:t>s løsrevet fra det miljø, vi skaber omkring det. PÅ skoleområdet arbejder de med LP modellen og </a:t>
            </a:r>
            <a:r>
              <a:rPr lang="da-DK" sz="1200" b="0" i="0" kern="1200" dirty="0" err="1">
                <a:solidFill>
                  <a:schemeClr val="tx1"/>
                </a:solidFill>
                <a:effectLst/>
                <a:latin typeface="+mn-lt"/>
                <a:ea typeface="+mn-ea"/>
                <a:cs typeface="+mn-cs"/>
              </a:rPr>
              <a:t>isbjerger</a:t>
            </a:r>
            <a:r>
              <a:rPr lang="da-DK" sz="1200" b="0" i="0" kern="1200" dirty="0">
                <a:solidFill>
                  <a:schemeClr val="tx1"/>
                </a:solidFill>
                <a:effectLst/>
                <a:latin typeface="+mn-lt"/>
                <a:ea typeface="+mn-ea"/>
                <a:cs typeface="+mn-cs"/>
              </a:rPr>
              <a:t>, som nogle af de begreber</a:t>
            </a:r>
            <a:r>
              <a:rPr lang="da-DK" sz="1200" b="0" i="0" kern="1200" baseline="0" dirty="0">
                <a:solidFill>
                  <a:schemeClr val="tx1"/>
                </a:solidFill>
                <a:effectLst/>
                <a:latin typeface="+mn-lt"/>
                <a:ea typeface="+mn-ea"/>
                <a:cs typeface="+mn-cs"/>
              </a:rPr>
              <a:t> der er med til at forme børnesynet. </a:t>
            </a:r>
            <a:endParaRPr lang="da-DK" sz="1200" b="0" i="0" kern="1200" dirty="0">
              <a:solidFill>
                <a:schemeClr val="tx1"/>
              </a:solidFill>
              <a:effectLst/>
              <a:latin typeface="+mn-lt"/>
              <a:ea typeface="+mn-ea"/>
              <a:cs typeface="+mn-cs"/>
            </a:endParaRPr>
          </a:p>
          <a:p>
            <a:endParaRPr lang="da-DK" sz="1200" b="0" i="0" kern="1200" baseline="0" dirty="0">
              <a:solidFill>
                <a:schemeClr val="tx1"/>
              </a:solidFill>
              <a:effectLst/>
              <a:latin typeface="+mn-lt"/>
              <a:ea typeface="+mn-ea"/>
              <a:cs typeface="+mn-cs"/>
            </a:endParaRPr>
          </a:p>
          <a:p>
            <a:r>
              <a:rPr lang="da-DK" sz="1200" b="0" i="0" kern="1200" baseline="0" dirty="0">
                <a:solidFill>
                  <a:schemeClr val="tx1"/>
                </a:solidFill>
                <a:effectLst/>
                <a:latin typeface="+mn-lt"/>
                <a:ea typeface="+mn-ea"/>
                <a:cs typeface="+mn-cs"/>
              </a:rPr>
              <a:t>På vores området i Børn og Unge, arbejder vi ud fra ICS og </a:t>
            </a:r>
            <a:r>
              <a:rPr lang="da-DK" sz="1200" b="0" i="0" kern="1200" baseline="0" dirty="0" err="1">
                <a:solidFill>
                  <a:schemeClr val="tx1"/>
                </a:solidFill>
                <a:effectLst/>
                <a:latin typeface="+mn-lt"/>
                <a:ea typeface="+mn-ea"/>
                <a:cs typeface="+mn-cs"/>
              </a:rPr>
              <a:t>bronfenbrenners</a:t>
            </a:r>
            <a:r>
              <a:rPr lang="da-DK" sz="1200" b="0" i="0" kern="1200" baseline="0" dirty="0">
                <a:solidFill>
                  <a:schemeClr val="tx1"/>
                </a:solidFill>
                <a:effectLst/>
                <a:latin typeface="+mn-lt"/>
                <a:ea typeface="+mn-ea"/>
                <a:cs typeface="+mn-cs"/>
              </a:rPr>
              <a:t> model.</a:t>
            </a:r>
          </a:p>
          <a:p>
            <a:endParaRPr lang="da-DK" sz="1200" b="0" i="0" kern="1200" baseline="0" dirty="0">
              <a:solidFill>
                <a:schemeClr val="tx1"/>
              </a:solidFill>
              <a:effectLst/>
              <a:latin typeface="+mn-lt"/>
              <a:ea typeface="+mn-ea"/>
              <a:cs typeface="+mn-cs"/>
            </a:endParaRPr>
          </a:p>
          <a:p>
            <a:r>
              <a:rPr lang="da-DK" dirty="0"/>
              <a:t>ICS er en vores socialfaglige sagsbehandlings- og udredningsmetode. Et af værktøjerne i ICS tænkningen, er trekanten, der består af tre lige sider og har barnets eller den unges behov i centrum. Ved systematisk at sætte barnets eller den unges udvikling i forhold til forældrenes kompetencer og de forhold, som er gældende for familien og netværket, hjælper det rådgiveren til at se helhedsorienteret på, hvad der er barnets eller den unges behov. Derfor er barnets eller den unges behov i trekantens centrum. </a:t>
            </a:r>
            <a:endParaRPr lang="da-DK" sz="1200" b="0" i="0" kern="1200" baseline="0" dirty="0">
              <a:solidFill>
                <a:schemeClr val="tx1"/>
              </a:solidFill>
              <a:effectLst/>
              <a:latin typeface="+mn-lt"/>
              <a:ea typeface="+mn-ea"/>
              <a:cs typeface="+mn-cs"/>
            </a:endParaRP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En anden måde at se det på – som også ligger i det teoretiske</a:t>
            </a:r>
            <a:r>
              <a:rPr lang="da-DK" sz="1200" b="0" i="0" kern="1200" baseline="0" dirty="0">
                <a:solidFill>
                  <a:schemeClr val="tx1"/>
                </a:solidFill>
                <a:effectLst/>
                <a:latin typeface="+mn-lt"/>
                <a:ea typeface="+mn-ea"/>
                <a:cs typeface="+mn-cs"/>
              </a:rPr>
              <a:t> fundament for ICS tækningen er </a:t>
            </a:r>
            <a:r>
              <a:rPr lang="da-DK" sz="1200" b="0" i="0" kern="1200" dirty="0" err="1">
                <a:solidFill>
                  <a:schemeClr val="tx1"/>
                </a:solidFill>
                <a:effectLst/>
                <a:latin typeface="+mn-lt"/>
                <a:ea typeface="+mn-ea"/>
                <a:cs typeface="+mn-cs"/>
              </a:rPr>
              <a:t>Bronfenbrenners</a:t>
            </a:r>
            <a:r>
              <a:rPr lang="da-DK" sz="1200" b="0" i="0" kern="1200" baseline="0" dirty="0">
                <a:solidFill>
                  <a:schemeClr val="tx1"/>
                </a:solidFill>
                <a:effectLst/>
                <a:latin typeface="+mn-lt"/>
                <a:ea typeface="+mn-ea"/>
                <a:cs typeface="+mn-cs"/>
              </a:rPr>
              <a:t> model, som </a:t>
            </a:r>
            <a:r>
              <a:rPr lang="da-DK" sz="1200" b="0" i="0" kern="1200" dirty="0">
                <a:solidFill>
                  <a:schemeClr val="tx1"/>
                </a:solidFill>
                <a:effectLst/>
                <a:latin typeface="+mn-lt"/>
                <a:ea typeface="+mn-ea"/>
                <a:cs typeface="+mn-cs"/>
              </a:rPr>
              <a:t>forklarer barnets</a:t>
            </a:r>
            <a:r>
              <a:rPr lang="da-DK" sz="1200" b="0" i="0" kern="1200" baseline="0" dirty="0">
                <a:solidFill>
                  <a:schemeClr val="tx1"/>
                </a:solidFill>
                <a:effectLst/>
                <a:latin typeface="+mn-lt"/>
                <a:ea typeface="+mn-ea"/>
                <a:cs typeface="+mn-cs"/>
              </a:rPr>
              <a:t> </a:t>
            </a:r>
            <a:r>
              <a:rPr lang="da-DK" sz="1200" b="0" i="0" kern="1200" dirty="0">
                <a:solidFill>
                  <a:schemeClr val="tx1"/>
                </a:solidFill>
                <a:effectLst/>
                <a:latin typeface="+mn-lt"/>
                <a:ea typeface="+mn-ea"/>
                <a:cs typeface="+mn-cs"/>
              </a:rPr>
              <a:t>udvikling som et samspil mellem barnet og dets omgivelser på flere niveauer. Barnet udvikler sig aldrig alene, men altid i tæt forbindelse med sine relationer og den samfundsmæssige kontekst. Modellen</a:t>
            </a:r>
            <a:r>
              <a:rPr lang="da-DK" sz="1200" b="0" i="0" kern="1200" baseline="0" dirty="0">
                <a:solidFill>
                  <a:schemeClr val="tx1"/>
                </a:solidFill>
                <a:effectLst/>
                <a:latin typeface="+mn-lt"/>
                <a:ea typeface="+mn-ea"/>
                <a:cs typeface="+mn-cs"/>
              </a:rPr>
              <a:t> beskriver </a:t>
            </a:r>
            <a:r>
              <a:rPr lang="da-DK" sz="1200" b="0" i="0" kern="1200" dirty="0">
                <a:solidFill>
                  <a:schemeClr val="tx1"/>
                </a:solidFill>
                <a:effectLst/>
                <a:latin typeface="+mn-lt"/>
                <a:ea typeface="+mn-ea"/>
                <a:cs typeface="+mn-cs"/>
              </a:rPr>
              <a:t>fem systemer:</a:t>
            </a:r>
          </a:p>
          <a:p>
            <a:pPr marL="171450" indent="-171450">
              <a:buFont typeface="Arial" panose="020B0604020202020204" pitchFamily="34" charset="0"/>
              <a:buChar char="•"/>
            </a:pPr>
            <a:r>
              <a:rPr lang="da-DK" sz="1200" b="0" i="0" kern="1200" dirty="0" err="1">
                <a:solidFill>
                  <a:schemeClr val="tx1"/>
                </a:solidFill>
                <a:effectLst/>
                <a:latin typeface="+mn-lt"/>
                <a:ea typeface="+mn-ea"/>
                <a:cs typeface="+mn-cs"/>
              </a:rPr>
              <a:t>Mikrosystem</a:t>
            </a:r>
            <a:r>
              <a:rPr lang="da-DK" sz="1200" b="0" i="0" kern="1200" dirty="0">
                <a:solidFill>
                  <a:schemeClr val="tx1"/>
                </a:solidFill>
                <a:effectLst/>
                <a:latin typeface="+mn-lt"/>
                <a:ea typeface="+mn-ea"/>
                <a:cs typeface="+mn-cs"/>
              </a:rPr>
              <a:t>: Barnets nære omgivelser – familie, skole, venner, dagtilbud, fritidsaktiviteter.</a:t>
            </a:r>
          </a:p>
          <a:p>
            <a:pPr marL="171450" indent="-171450">
              <a:buFont typeface="Arial" panose="020B0604020202020204" pitchFamily="34" charset="0"/>
              <a:buChar char="•"/>
            </a:pPr>
            <a:r>
              <a:rPr lang="da-DK" sz="1200" b="0" i="0" kern="1200" dirty="0" err="1">
                <a:solidFill>
                  <a:schemeClr val="tx1"/>
                </a:solidFill>
                <a:effectLst/>
                <a:latin typeface="+mn-lt"/>
                <a:ea typeface="+mn-ea"/>
                <a:cs typeface="+mn-cs"/>
              </a:rPr>
              <a:t>Mesosystem</a:t>
            </a:r>
            <a:r>
              <a:rPr lang="da-DK" sz="1200" b="0" i="0" kern="1200" dirty="0">
                <a:solidFill>
                  <a:schemeClr val="tx1"/>
                </a:solidFill>
                <a:effectLst/>
                <a:latin typeface="+mn-lt"/>
                <a:ea typeface="+mn-ea"/>
                <a:cs typeface="+mn-cs"/>
              </a:rPr>
              <a:t>: Samspillet mellem </a:t>
            </a:r>
            <a:r>
              <a:rPr lang="da-DK" sz="1200" b="0" i="0" kern="1200" dirty="0" err="1">
                <a:solidFill>
                  <a:schemeClr val="tx1"/>
                </a:solidFill>
                <a:effectLst/>
                <a:latin typeface="+mn-lt"/>
                <a:ea typeface="+mn-ea"/>
                <a:cs typeface="+mn-cs"/>
              </a:rPr>
              <a:t>mikrosystemer</a:t>
            </a:r>
            <a:r>
              <a:rPr lang="da-DK" sz="1200" b="0" i="0" kern="1200" dirty="0">
                <a:solidFill>
                  <a:schemeClr val="tx1"/>
                </a:solidFill>
                <a:effectLst/>
                <a:latin typeface="+mn-lt"/>
                <a:ea typeface="+mn-ea"/>
                <a:cs typeface="+mn-cs"/>
              </a:rPr>
              <a:t> – fx samarbejde mellem hjem og skole.</a:t>
            </a:r>
          </a:p>
          <a:p>
            <a:pPr marL="171450" indent="-171450">
              <a:buFont typeface="Arial" panose="020B0604020202020204" pitchFamily="34" charset="0"/>
              <a:buChar char="•"/>
            </a:pPr>
            <a:r>
              <a:rPr lang="da-DK" sz="1200" b="0" i="0" kern="1200" dirty="0" err="1">
                <a:solidFill>
                  <a:schemeClr val="tx1"/>
                </a:solidFill>
                <a:effectLst/>
                <a:latin typeface="+mn-lt"/>
                <a:ea typeface="+mn-ea"/>
                <a:cs typeface="+mn-cs"/>
              </a:rPr>
              <a:t>Eksosystem</a:t>
            </a:r>
            <a:r>
              <a:rPr lang="da-DK" sz="1200" b="0" i="0" kern="1200" dirty="0">
                <a:solidFill>
                  <a:schemeClr val="tx1"/>
                </a:solidFill>
                <a:effectLst/>
                <a:latin typeface="+mn-lt"/>
                <a:ea typeface="+mn-ea"/>
                <a:cs typeface="+mn-cs"/>
              </a:rPr>
              <a:t>: Forhold barnet ikke er direkte en del af, men som påvirker det – fx forældres arbejde, kommunale beslutninger, medier.</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Makrosystem: Samfundets værdier, normer, love, kultur og økonomiske forhold.</a:t>
            </a:r>
          </a:p>
          <a:p>
            <a:pPr marL="171450" indent="-171450">
              <a:buFont typeface="Arial" panose="020B0604020202020204" pitchFamily="34" charset="0"/>
              <a:buChar char="•"/>
            </a:pPr>
            <a:r>
              <a:rPr lang="da-DK" sz="1200" b="0" i="0" kern="1200" dirty="0" err="1">
                <a:solidFill>
                  <a:schemeClr val="tx1"/>
                </a:solidFill>
                <a:effectLst/>
                <a:latin typeface="+mn-lt"/>
                <a:ea typeface="+mn-ea"/>
                <a:cs typeface="+mn-cs"/>
              </a:rPr>
              <a:t>Kronosystem</a:t>
            </a:r>
            <a:r>
              <a:rPr lang="da-DK" sz="1200" b="0" i="0" kern="1200" dirty="0">
                <a:solidFill>
                  <a:schemeClr val="tx1"/>
                </a:solidFill>
                <a:effectLst/>
                <a:latin typeface="+mn-lt"/>
                <a:ea typeface="+mn-ea"/>
                <a:cs typeface="+mn-cs"/>
              </a:rPr>
              <a:t>: Tid og forandring – livsovergange (fx skilsmisse, flytning) og historiske begivenheder.</a:t>
            </a:r>
          </a:p>
          <a:p>
            <a:endParaRPr lang="da-DK" sz="1200" b="0" i="0" kern="1200" dirty="0">
              <a:solidFill>
                <a:schemeClr val="tx1"/>
              </a:solidFill>
              <a:effectLst/>
              <a:latin typeface="+mn-lt"/>
              <a:ea typeface="+mn-ea"/>
              <a:cs typeface="+mn-cs"/>
            </a:endParaRPr>
          </a:p>
          <a:p>
            <a:br>
              <a:rPr lang="da-DK" sz="1200" b="0" i="0" kern="1200" dirty="0">
                <a:solidFill>
                  <a:schemeClr val="tx1"/>
                </a:solidFill>
                <a:effectLst/>
                <a:latin typeface="+mn-lt"/>
                <a:ea typeface="+mn-ea"/>
                <a:cs typeface="+mn-cs"/>
              </a:rPr>
            </a:br>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15</a:t>
            </a:fld>
            <a:endParaRPr lang="da-DK"/>
          </a:p>
        </p:txBody>
      </p:sp>
    </p:spTree>
    <p:extLst>
      <p:ext uri="{BB962C8B-B14F-4D97-AF65-F5344CB8AC3E}">
        <p14:creationId xmlns:p14="http://schemas.microsoft.com/office/powerpoint/2010/main" val="958004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1.15</a:t>
            </a:r>
            <a:r>
              <a:rPr lang="da-DK" sz="1200" b="0" i="0" kern="1200" baseline="0" dirty="0">
                <a:solidFill>
                  <a:schemeClr val="tx1"/>
                </a:solidFill>
                <a:effectLst/>
                <a:latin typeface="+mn-lt"/>
                <a:ea typeface="+mn-ea"/>
                <a:cs typeface="+mn-cs"/>
              </a:rPr>
              <a:t> </a:t>
            </a:r>
            <a:r>
              <a:rPr lang="da-DK" sz="1200" b="0" i="0" kern="1200" dirty="0">
                <a:solidFill>
                  <a:schemeClr val="tx1"/>
                </a:solidFill>
                <a:effectLst/>
                <a:latin typeface="+mn-lt"/>
                <a:ea typeface="+mn-ea"/>
                <a:cs typeface="+mn-cs"/>
              </a:rPr>
              <a:t>-1.30</a:t>
            </a:r>
          </a:p>
          <a:p>
            <a:endParaRPr lang="da-DK" dirty="0"/>
          </a:p>
          <a:p>
            <a:r>
              <a:rPr lang="da-DK" sz="1200" b="0" i="0" kern="1200" dirty="0">
                <a:solidFill>
                  <a:schemeClr val="tx1"/>
                </a:solidFill>
                <a:effectLst/>
                <a:latin typeface="+mn-lt"/>
                <a:ea typeface="+mn-ea"/>
                <a:cs typeface="+mn-cs"/>
              </a:rPr>
              <a:t>Nu får I en kort case:</a:t>
            </a:r>
          </a:p>
          <a:p>
            <a:r>
              <a:rPr lang="da-DK" sz="1200" b="0" i="1" kern="1200" dirty="0">
                <a:solidFill>
                  <a:schemeClr val="tx1"/>
                </a:solidFill>
                <a:effectLst/>
                <a:latin typeface="+mn-lt"/>
                <a:ea typeface="+mn-ea"/>
                <a:cs typeface="+mn-cs"/>
              </a:rPr>
              <a:t>’I en [børnegruppe/klasse/klub/SFO] er der et barn, som ofte afbryder, kommenterer højt og har svært ved at vente på tur. Der opstår uro, og de voksne bliver trætte og irriterede.’</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I grupper på 3–4 skal I tale om:</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Hvordan kunne vi komme til at beskrive barnet med et problemblik?</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Hvordan kan vi formulere et ressourceorienteret blik på barnet i stedet?</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Hvad fortæller casen os om, hvorfor et fælles børnesyn er vigtigt hos os?</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I får cirka 10</a:t>
            </a:r>
            <a:r>
              <a:rPr lang="da-DK" sz="1200" b="0" i="0" kern="1200" baseline="0" dirty="0">
                <a:solidFill>
                  <a:schemeClr val="tx1"/>
                </a:solidFill>
                <a:effectLst/>
                <a:latin typeface="+mn-lt"/>
                <a:ea typeface="+mn-ea"/>
                <a:cs typeface="+mn-cs"/>
              </a:rPr>
              <a:t> </a:t>
            </a:r>
            <a:r>
              <a:rPr lang="da-DK" sz="1200" b="0" i="0" kern="1200" dirty="0">
                <a:solidFill>
                  <a:schemeClr val="tx1"/>
                </a:solidFill>
                <a:effectLst/>
                <a:latin typeface="+mn-lt"/>
                <a:ea typeface="+mn-ea"/>
                <a:cs typeface="+mn-cs"/>
              </a:rPr>
              <a:t>minutter.”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Grupperne deler 1–2 pointer i plenum (5 min)</a:t>
            </a:r>
          </a:p>
          <a:p>
            <a:endParaRPr lang="da-DK" sz="1200" b="0" i="0" kern="1200" dirty="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16</a:t>
            </a:fld>
            <a:endParaRPr lang="da-DK"/>
          </a:p>
        </p:txBody>
      </p:sp>
    </p:spTree>
    <p:extLst>
      <p:ext uri="{BB962C8B-B14F-4D97-AF65-F5344CB8AC3E}">
        <p14:creationId xmlns:p14="http://schemas.microsoft.com/office/powerpoint/2010/main" val="2503033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a:t>1.30 -1.45</a:t>
            </a:r>
            <a:endParaRPr lang="da-DK" dirty="0"/>
          </a:p>
          <a:p>
            <a:r>
              <a:rPr lang="da-DK" sz="1200" b="0" i="0" kern="1200" dirty="0">
                <a:solidFill>
                  <a:schemeClr val="tx1"/>
                </a:solidFill>
                <a:effectLst/>
                <a:latin typeface="+mn-lt"/>
                <a:ea typeface="+mn-ea"/>
                <a:cs typeface="+mn-cs"/>
              </a:rPr>
              <a:t>En</a:t>
            </a:r>
            <a:r>
              <a:rPr lang="da-DK" sz="1200" b="0" i="0" kern="1200" baseline="0" dirty="0">
                <a:solidFill>
                  <a:schemeClr val="tx1"/>
                </a:solidFill>
                <a:effectLst/>
                <a:latin typeface="+mn-lt"/>
                <a:ea typeface="+mn-ea"/>
                <a:cs typeface="+mn-cs"/>
              </a:rPr>
              <a:t> kort </a:t>
            </a:r>
            <a:r>
              <a:rPr lang="da-DK" sz="1200" b="0" i="0" kern="1200" baseline="0" dirty="0" err="1">
                <a:solidFill>
                  <a:schemeClr val="tx1"/>
                </a:solidFill>
                <a:effectLst/>
                <a:latin typeface="+mn-lt"/>
                <a:ea typeface="+mn-ea"/>
                <a:cs typeface="+mn-cs"/>
              </a:rPr>
              <a:t>egenrefleksion</a:t>
            </a:r>
            <a:r>
              <a:rPr lang="da-DK" sz="1200" b="0" i="0" kern="1200" baseline="0" dirty="0">
                <a:solidFill>
                  <a:schemeClr val="tx1"/>
                </a:solidFill>
                <a:effectLst/>
                <a:latin typeface="+mn-lt"/>
                <a:ea typeface="+mn-ea"/>
                <a:cs typeface="+mn-cs"/>
              </a:rPr>
              <a:t>, som </a:t>
            </a:r>
            <a:r>
              <a:rPr lang="da-DK" sz="1200" b="0" i="0" kern="1200" dirty="0">
                <a:solidFill>
                  <a:schemeClr val="tx1"/>
                </a:solidFill>
                <a:effectLst/>
                <a:latin typeface="+mn-lt"/>
                <a:ea typeface="+mn-ea"/>
                <a:cs typeface="+mn-cs"/>
              </a:rPr>
              <a:t>afrunding på første temapakke:</a:t>
            </a:r>
          </a:p>
          <a:p>
            <a:pPr marL="171450" indent="-171450">
              <a:buFont typeface="Arial" panose="020B0604020202020204" pitchFamily="34" charset="0"/>
              <a:buChar char="•"/>
            </a:pPr>
            <a:r>
              <a:rPr lang="da-DK" dirty="0"/>
              <a:t>Hvad tager I med fra i dag?</a:t>
            </a:r>
          </a:p>
          <a:p>
            <a:pPr marL="171450" indent="-171450">
              <a:buFont typeface="Arial" panose="020B0604020202020204" pitchFamily="34" charset="0"/>
              <a:buChar char="•"/>
            </a:pPr>
            <a:r>
              <a:rPr lang="da-DK" dirty="0"/>
              <a:t>Er der ord og handlinger, som repræsentere det  nye/gamle børnesyn, som I vil gøre mere/ mindre af i jeres praksis allerede fra i morgen? </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Vi tager lige en kort runde med enkelte bud.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Næste gang (Trin B) skal vi arbejde med, hvordan vi oversætter børnesynet til vision, retning og værdier i netop vores hus – og hvad det betyder for vores praksis?</a:t>
            </a:r>
          </a:p>
          <a:p>
            <a:endParaRPr lang="da-DK" sz="1200" b="0" i="0" kern="1200" dirty="0">
              <a:solidFill>
                <a:schemeClr val="tx1"/>
              </a:solidFill>
              <a:effectLst/>
              <a:latin typeface="+mn-lt"/>
              <a:ea typeface="+mn-ea"/>
              <a:cs typeface="+mn-cs"/>
            </a:endParaRPr>
          </a:p>
          <a:p>
            <a:endParaRPr lang="da-DK" sz="1200" b="1" i="0" kern="1200" dirty="0">
              <a:solidFill>
                <a:schemeClr val="tx1"/>
              </a:solidFill>
              <a:effectLst/>
              <a:latin typeface="+mn-lt"/>
              <a:ea typeface="+mn-ea"/>
              <a:cs typeface="+mn-cs"/>
            </a:endParaRPr>
          </a:p>
          <a:p>
            <a:r>
              <a:rPr lang="da-DK" sz="1200" b="1" i="0" kern="1200" dirty="0">
                <a:solidFill>
                  <a:schemeClr val="tx1"/>
                </a:solidFill>
                <a:effectLst/>
                <a:latin typeface="+mn-lt"/>
                <a:ea typeface="+mn-ea"/>
                <a:cs typeface="+mn-cs"/>
              </a:rPr>
              <a:t>Evt. mini-hjemmeopgave </a:t>
            </a:r>
            <a:r>
              <a:rPr lang="da-DK" sz="1200" b="0" i="0" kern="1200" dirty="0">
                <a:solidFill>
                  <a:schemeClr val="tx1"/>
                </a:solidFill>
                <a:effectLst/>
                <a:latin typeface="+mn-lt"/>
                <a:ea typeface="+mn-ea"/>
                <a:cs typeface="+mn-cs"/>
              </a:rPr>
              <a:t> ”Prøv i den kommende tid at lægge mærke til én situation, hvor vi taler om et barn på en meget problemorienteret måde – og øv jer i at formulere det i et ressource-sprog i stedet. I kan tage eksempler med til næste temapakke.”</a:t>
            </a:r>
          </a:p>
          <a:p>
            <a:endParaRPr lang="da-DK" sz="1200" b="0" i="0" kern="1200" dirty="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17</a:t>
            </a:fld>
            <a:endParaRPr lang="da-DK"/>
          </a:p>
        </p:txBody>
      </p:sp>
    </p:spTree>
    <p:extLst>
      <p:ext uri="{BB962C8B-B14F-4D97-AF65-F5344CB8AC3E}">
        <p14:creationId xmlns:p14="http://schemas.microsoft.com/office/powerpoint/2010/main" val="642706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0.00</a:t>
            </a:r>
            <a:r>
              <a:rPr lang="da-DK" baseline="0" dirty="0"/>
              <a:t> – 0.05</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Velkomst og formål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Der er afsat 1 time og 45 min til emnet. </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I dag tager vi hul</a:t>
            </a:r>
            <a:r>
              <a:rPr lang="da-DK" sz="1200" b="0" i="0" kern="1200" baseline="0" dirty="0">
                <a:solidFill>
                  <a:schemeClr val="tx1"/>
                </a:solidFill>
                <a:effectLst/>
                <a:latin typeface="+mn-lt"/>
                <a:ea typeface="+mn-ea"/>
                <a:cs typeface="+mn-cs"/>
              </a:rPr>
              <a:t> på </a:t>
            </a:r>
            <a:r>
              <a:rPr lang="da-DK" sz="1200" b="0" i="0" kern="1200" dirty="0">
                <a:solidFill>
                  <a:schemeClr val="tx1"/>
                </a:solidFill>
                <a:effectLst/>
                <a:latin typeface="+mn-lt"/>
                <a:ea typeface="+mn-ea"/>
                <a:cs typeface="+mn-cs"/>
              </a:rPr>
              <a:t>første trin i vores ’tretrinsraket’ om børnesyn. Målet med den her omgang er, at vi får et fælles billede af, hvad et ressourceorienteret børnesyn betyder for os i [vores dagtilbud / på vores skole / i vores SFO / i klubben / i forvaltningen].</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Vi skal:</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blive skarpere på, hvad begrebet dækker over</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koble det til de politiske og organisatoriske rammer, vi er en del af</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og begynde at tale om, hvad det betyder for vores hverdag og vores måde at arbejde på.</a:t>
            </a:r>
          </a:p>
          <a:p>
            <a:endParaRPr lang="da-DK"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2</a:t>
            </a:fld>
            <a:endParaRPr lang="da-DK"/>
          </a:p>
        </p:txBody>
      </p:sp>
    </p:spTree>
    <p:extLst>
      <p:ext uri="{BB962C8B-B14F-4D97-AF65-F5344CB8AC3E}">
        <p14:creationId xmlns:p14="http://schemas.microsoft.com/office/powerpoint/2010/main" val="629145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0.05-0.10</a:t>
            </a:r>
          </a:p>
          <a:p>
            <a:r>
              <a:rPr lang="da-DK" sz="1200" b="0" i="0" kern="1200" dirty="0">
                <a:solidFill>
                  <a:schemeClr val="tx1"/>
                </a:solidFill>
                <a:effectLst/>
                <a:latin typeface="+mn-lt"/>
                <a:ea typeface="+mn-ea"/>
                <a:cs typeface="+mn-cs"/>
              </a:rPr>
              <a:t>Vi kommer til at arbejde med børnesynet i tre tempi – som en raket.</a:t>
            </a:r>
          </a:p>
          <a:p>
            <a:r>
              <a:rPr lang="da-DK" sz="1200" b="0" i="0" kern="1200" dirty="0">
                <a:solidFill>
                  <a:schemeClr val="tx1"/>
                </a:solidFill>
                <a:effectLst/>
                <a:latin typeface="+mn-lt"/>
                <a:ea typeface="+mn-ea"/>
                <a:cs typeface="+mn-cs"/>
              </a:rPr>
              <a:t>Her kan I se vores tretrinsraket.</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Trin A: Hvad er et ressourceorienteret børnesyn?</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Trin B: Refleksioner over børnesynet – retning og værdigrundlag.</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Trin C: Børnesynet i praksis – ’Og så blev det torsdag’.</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Tanken er, at raketten gælder for hele børne- og ungeområdet i Roskilde kommune. Børn og forældre skal gerne kunne genkende det samme børnesyn, uanset om de møder pædagogen, læreren, </a:t>
            </a:r>
            <a:r>
              <a:rPr lang="da-DK" sz="1200" b="0" i="0" kern="1200" dirty="0" err="1">
                <a:solidFill>
                  <a:schemeClr val="tx1"/>
                </a:solidFill>
                <a:effectLst/>
                <a:latin typeface="+mn-lt"/>
                <a:ea typeface="+mn-ea"/>
                <a:cs typeface="+mn-cs"/>
              </a:rPr>
              <a:t>SFO’en</a:t>
            </a:r>
            <a:r>
              <a:rPr lang="da-DK" sz="1200" b="0" i="0" kern="1200" dirty="0">
                <a:solidFill>
                  <a:schemeClr val="tx1"/>
                </a:solidFill>
                <a:effectLst/>
                <a:latin typeface="+mn-lt"/>
                <a:ea typeface="+mn-ea"/>
                <a:cs typeface="+mn-cs"/>
              </a:rPr>
              <a:t>, klubben eller forvaltningen.”</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I dag er vi i bunden af raketten: vi skal blive skarpe på indholdet i børnesynet. </a:t>
            </a:r>
          </a:p>
          <a:p>
            <a:r>
              <a:rPr lang="da-DK" sz="1200" b="0" i="0" kern="1200" dirty="0">
                <a:solidFill>
                  <a:schemeClr val="tx1"/>
                </a:solidFill>
                <a:effectLst/>
                <a:latin typeface="+mn-lt"/>
                <a:ea typeface="+mn-ea"/>
                <a:cs typeface="+mn-cs"/>
              </a:rPr>
              <a:t>De næste 2 temapakker (2 gange) bygger ovenpå det, vi arbejder med her.</a:t>
            </a:r>
          </a:p>
          <a:p>
            <a:endParaRPr lang="da-DK" sz="1200" b="0" i="0" kern="1200" dirty="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3</a:t>
            </a:fld>
            <a:endParaRPr lang="da-DK"/>
          </a:p>
        </p:txBody>
      </p:sp>
    </p:spTree>
    <p:extLst>
      <p:ext uri="{BB962C8B-B14F-4D97-AF65-F5344CB8AC3E}">
        <p14:creationId xmlns:p14="http://schemas.microsoft.com/office/powerpoint/2010/main" val="3387022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0.10</a:t>
            </a:r>
            <a:r>
              <a:rPr lang="da-DK" baseline="0" dirty="0"/>
              <a:t> – 0.20</a:t>
            </a:r>
          </a:p>
          <a:p>
            <a:r>
              <a:rPr lang="da-DK" sz="1200" b="0" i="0" kern="1200" dirty="0">
                <a:solidFill>
                  <a:schemeClr val="tx1"/>
                </a:solidFill>
                <a:effectLst/>
                <a:latin typeface="+mn-lt"/>
                <a:ea typeface="+mn-ea"/>
                <a:cs typeface="+mn-cs"/>
              </a:rPr>
              <a:t>Inden vi går videre, vil jeg gerne have jer på banen.</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Prøv lige to og to i 3–4 minutter</a:t>
            </a:r>
            <a:r>
              <a:rPr lang="da-DK" sz="1200" b="0" i="0" kern="1200" baseline="0" dirty="0">
                <a:solidFill>
                  <a:schemeClr val="tx1"/>
                </a:solidFill>
                <a:effectLst/>
                <a:latin typeface="+mn-lt"/>
                <a:ea typeface="+mn-ea"/>
                <a:cs typeface="+mn-cs"/>
              </a:rPr>
              <a:t> at drøfte dette: </a:t>
            </a:r>
            <a:endParaRPr lang="da-DK" sz="1200" b="0" i="0" kern="1200" dirty="0">
              <a:solidFill>
                <a:schemeClr val="tx1"/>
              </a:solidFill>
              <a:effectLst/>
              <a:latin typeface="+mn-lt"/>
              <a:ea typeface="+mn-ea"/>
              <a:cs typeface="+mn-cs"/>
            </a:endParaRP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Hvilke ord, billeder eller erfaringer dukker op, når I hører ’ressourceorienteret børnesyn</a:t>
            </a:r>
          </a:p>
          <a:p>
            <a:r>
              <a:rPr lang="da-DK" sz="1200" b="0" i="0" kern="1200" dirty="0">
                <a:solidFill>
                  <a:schemeClr val="tx1"/>
                </a:solidFill>
                <a:effectLst/>
                <a:latin typeface="+mn-lt"/>
                <a:ea typeface="+mn-ea"/>
                <a:cs typeface="+mn-cs"/>
              </a:rPr>
              <a:t>Bagefter tager vi lige et par nedslag i plenum.”</a:t>
            </a:r>
          </a:p>
          <a:p>
            <a:br>
              <a:rPr lang="da-DK" sz="1200" b="0" i="0" kern="1200" dirty="0">
                <a:solidFill>
                  <a:schemeClr val="tx1"/>
                </a:solidFill>
                <a:effectLst/>
                <a:latin typeface="+mn-lt"/>
                <a:ea typeface="+mn-ea"/>
                <a:cs typeface="+mn-cs"/>
              </a:rPr>
            </a:br>
            <a:r>
              <a:rPr lang="da-DK" sz="1200" b="0" i="0" kern="1200" dirty="0">
                <a:solidFill>
                  <a:schemeClr val="tx1"/>
                </a:solidFill>
                <a:effectLst/>
                <a:latin typeface="+mn-lt"/>
                <a:ea typeface="+mn-ea"/>
                <a:cs typeface="+mn-cs"/>
              </a:rPr>
              <a:t>”Er der 2–3 stykker, der vil dele et ord eller en tanke, der dukkede op?”</a:t>
            </a:r>
          </a:p>
          <a:p>
            <a:endParaRPr lang="da-DK" sz="1200" b="0" i="0" kern="1200" dirty="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4</a:t>
            </a:fld>
            <a:endParaRPr lang="da-DK"/>
          </a:p>
        </p:txBody>
      </p:sp>
    </p:spTree>
    <p:extLst>
      <p:ext uri="{BB962C8B-B14F-4D97-AF65-F5344CB8AC3E}">
        <p14:creationId xmlns:p14="http://schemas.microsoft.com/office/powerpoint/2010/main" val="3555369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0.20-0.25</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Vi arbejder i en politisk styret organisation. Det betyder, at vores børnesyn ikke bare er noget, vi ’synes’ eller selv finder på i det enkelte hus.</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Det udspringer</a:t>
            </a:r>
            <a:r>
              <a:rPr lang="da-DK" sz="1200" b="0" i="0" kern="1200" baseline="0" dirty="0">
                <a:solidFill>
                  <a:schemeClr val="tx1"/>
                </a:solidFill>
                <a:effectLst/>
                <a:latin typeface="+mn-lt"/>
                <a:ea typeface="+mn-ea"/>
                <a:cs typeface="+mn-cs"/>
              </a:rPr>
              <a:t> af </a:t>
            </a:r>
            <a:r>
              <a:rPr lang="da-DK" sz="1200" b="0" i="0" kern="1200" dirty="0">
                <a:solidFill>
                  <a:schemeClr val="tx1"/>
                </a:solidFill>
                <a:effectLst/>
                <a:latin typeface="+mn-lt"/>
                <a:ea typeface="+mn-ea"/>
                <a:cs typeface="+mn-cs"/>
              </a:rPr>
              <a:t>:</a:t>
            </a:r>
          </a:p>
          <a:p>
            <a:r>
              <a:rPr lang="da-DK" sz="1200" b="0" i="0" kern="1200" dirty="0">
                <a:solidFill>
                  <a:schemeClr val="tx1"/>
                </a:solidFill>
                <a:effectLst/>
                <a:latin typeface="+mn-lt"/>
                <a:ea typeface="+mn-ea"/>
                <a:cs typeface="+mn-cs"/>
              </a:rPr>
              <a:t>lovgivning – Dagtilbudsloven, Folkeskoleloven, Barnets lov og Børnekonventionen</a:t>
            </a:r>
          </a:p>
          <a:p>
            <a:r>
              <a:rPr lang="da-DK" sz="1200" b="0" i="0" kern="1200" dirty="0">
                <a:solidFill>
                  <a:schemeClr val="tx1"/>
                </a:solidFill>
                <a:effectLst/>
                <a:latin typeface="+mn-lt"/>
                <a:ea typeface="+mn-ea"/>
                <a:cs typeface="+mn-cs"/>
              </a:rPr>
              <a:t>kommunale politikker – fx børne- og ungepolitik, Stærke fællesskaber og kvalitetsrapporter</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Børnesynet skal altså kunne genkendes hele vejen: fra byråd og forvaltning og ud til den konkrete hverdag med børnene.</a:t>
            </a:r>
          </a:p>
          <a:p>
            <a:endParaRPr lang="da-DK" dirty="0"/>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5</a:t>
            </a:fld>
            <a:endParaRPr lang="da-DK"/>
          </a:p>
        </p:txBody>
      </p:sp>
    </p:spTree>
    <p:extLst>
      <p:ext uri="{BB962C8B-B14F-4D97-AF65-F5344CB8AC3E}">
        <p14:creationId xmlns:p14="http://schemas.microsoft.com/office/powerpoint/2010/main" val="1715512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0.25-0.30</a:t>
            </a:r>
          </a:p>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t>(Slet hvis du hører til dagtilbudsområdet)</a:t>
            </a:r>
          </a:p>
          <a:p>
            <a:r>
              <a:rPr lang="da-DK" sz="1200" b="0" i="0" kern="1200" dirty="0">
                <a:solidFill>
                  <a:schemeClr val="tx1"/>
                </a:solidFill>
                <a:effectLst/>
                <a:latin typeface="+mn-lt"/>
                <a:ea typeface="+mn-ea"/>
                <a:cs typeface="+mn-cs"/>
              </a:rPr>
              <a:t>For at få øje på,</a:t>
            </a:r>
            <a:r>
              <a:rPr lang="da-DK" sz="1200" b="0" i="0" kern="1200" baseline="0" dirty="0">
                <a:solidFill>
                  <a:schemeClr val="tx1"/>
                </a:solidFill>
                <a:effectLst/>
                <a:latin typeface="+mn-lt"/>
                <a:ea typeface="+mn-ea"/>
                <a:cs typeface="+mn-cs"/>
              </a:rPr>
              <a:t> at vores børnesyn allerede nu er tilstede i vores praksis, så p</a:t>
            </a:r>
            <a:r>
              <a:rPr lang="da-DK" sz="1200" b="0" i="0" kern="1200" dirty="0">
                <a:solidFill>
                  <a:schemeClr val="tx1"/>
                </a:solidFill>
                <a:effectLst/>
                <a:latin typeface="+mn-lt"/>
                <a:ea typeface="+mn-ea"/>
                <a:cs typeface="+mn-cs"/>
              </a:rPr>
              <a:t>røv nu kort at vende jer mod hinanden igen</a:t>
            </a:r>
            <a:r>
              <a:rPr lang="da-DK" sz="1200" b="0" i="0" kern="1200" baseline="0" dirty="0">
                <a:solidFill>
                  <a:schemeClr val="tx1"/>
                </a:solidFill>
                <a:effectLst/>
                <a:latin typeface="+mn-lt"/>
                <a:ea typeface="+mn-ea"/>
                <a:cs typeface="+mn-cs"/>
              </a:rPr>
              <a:t> i 2-3 min. </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Prøv at drøfte, hvor I møder formuleringer, der i virkeligheden handler om børnesyn – også selvom ordet ’børnesyn’ måske ikke står skrevet ordret?</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Det kan være i </a:t>
            </a:r>
          </a:p>
          <a:p>
            <a:pPr marL="171450" indent="-171450">
              <a:buFontTx/>
              <a:buChar char="-"/>
            </a:pPr>
            <a:r>
              <a:rPr lang="da-DK" sz="1200" b="0" i="0" kern="1200" dirty="0">
                <a:solidFill>
                  <a:schemeClr val="tx1"/>
                </a:solidFill>
                <a:effectLst/>
                <a:latin typeface="+mn-lt"/>
                <a:ea typeface="+mn-ea"/>
                <a:cs typeface="+mn-cs"/>
              </a:rPr>
              <a:t>kommunale politikker. </a:t>
            </a:r>
          </a:p>
          <a:p>
            <a:pPr marL="171450" indent="-171450">
              <a:buFontTx/>
              <a:buChar char="-"/>
            </a:pPr>
            <a:r>
              <a:rPr lang="da-DK" sz="1200" b="0" i="0" kern="1200" dirty="0">
                <a:solidFill>
                  <a:schemeClr val="tx1"/>
                </a:solidFill>
                <a:effectLst/>
                <a:latin typeface="+mn-lt"/>
                <a:ea typeface="+mn-ea"/>
                <a:cs typeface="+mn-cs"/>
              </a:rPr>
              <a:t>I læreplaner, </a:t>
            </a:r>
          </a:p>
          <a:p>
            <a:pPr marL="171450" indent="-171450">
              <a:buFontTx/>
              <a:buChar char="-"/>
            </a:pPr>
            <a:r>
              <a:rPr lang="da-DK" sz="1200" b="0" i="0" kern="1200" dirty="0">
                <a:solidFill>
                  <a:schemeClr val="tx1"/>
                </a:solidFill>
                <a:effectLst/>
                <a:latin typeface="+mn-lt"/>
                <a:ea typeface="+mn-ea"/>
                <a:cs typeface="+mn-cs"/>
              </a:rPr>
              <a:t>Folkeskolens formål</a:t>
            </a:r>
          </a:p>
          <a:p>
            <a:pPr marL="171450" indent="-171450">
              <a:buFontTx/>
              <a:buChar char="-"/>
            </a:pPr>
            <a:r>
              <a:rPr lang="da-DK" sz="1200" b="0" i="0" kern="1200" dirty="0">
                <a:solidFill>
                  <a:schemeClr val="tx1"/>
                </a:solidFill>
                <a:effectLst/>
                <a:latin typeface="+mn-lt"/>
                <a:ea typeface="+mn-ea"/>
                <a:cs typeface="+mn-cs"/>
              </a:rPr>
              <a:t>Skolens værdigrundlag.</a:t>
            </a:r>
          </a:p>
          <a:p>
            <a:pPr marL="171450" indent="-171450">
              <a:buFontTx/>
              <a:buChar char="-"/>
            </a:pPr>
            <a:r>
              <a:rPr lang="da-DK" sz="1200" b="0" i="0" kern="1200" dirty="0">
                <a:solidFill>
                  <a:schemeClr val="tx1"/>
                </a:solidFill>
                <a:effectLst/>
                <a:latin typeface="+mn-lt"/>
                <a:ea typeface="+mn-ea"/>
                <a:cs typeface="+mn-cs"/>
              </a:rPr>
              <a:t>I forvaltningens handlevejledninger og koncepter</a:t>
            </a:r>
          </a:p>
          <a:p>
            <a:pPr marL="171450" indent="-171450">
              <a:buFontTx/>
              <a:buChar char="-"/>
            </a:pPr>
            <a:r>
              <a:rPr lang="da-DK" sz="1200" b="0" i="0" kern="1200" dirty="0">
                <a:solidFill>
                  <a:schemeClr val="tx1"/>
                </a:solidFill>
                <a:effectLst/>
                <a:latin typeface="+mn-lt"/>
                <a:ea typeface="+mn-ea"/>
                <a:cs typeface="+mn-cs"/>
              </a:rPr>
              <a:t>Interne procedurer eller beskrivelser</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Tal sammen to og to et par minutter: Hvor står det allerede skrevet hos jer? Så tager vi lige 2–3 eksempler bagefter.”</a:t>
            </a:r>
          </a:p>
          <a:p>
            <a:r>
              <a:rPr lang="da-DK" sz="1200" b="0" i="0" kern="1200" dirty="0">
                <a:solidFill>
                  <a:schemeClr val="tx1"/>
                </a:solidFill>
                <a:effectLst/>
                <a:latin typeface="+mn-lt"/>
                <a:ea typeface="+mn-ea"/>
                <a:cs typeface="+mn-cs"/>
              </a:rPr>
              <a:t>(efter kort snak: indhent 1–3 konkrete steder, deltagerne nævner)</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Formålet</a:t>
            </a:r>
            <a:r>
              <a:rPr lang="da-DK" sz="1200" b="0" i="0" kern="1200" baseline="0" dirty="0">
                <a:solidFill>
                  <a:schemeClr val="tx1"/>
                </a:solidFill>
                <a:effectLst/>
                <a:latin typeface="+mn-lt"/>
                <a:ea typeface="+mn-ea"/>
                <a:cs typeface="+mn-cs"/>
              </a:rPr>
              <a:t> med denne øvelse er at få talt ind i hvad der ligger i begrebet ”børnesyn” – hvordan kommer det til udtryk – også i vores skriftlige materialer. </a:t>
            </a:r>
            <a:endParaRPr lang="da-DK"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6</a:t>
            </a:fld>
            <a:endParaRPr lang="da-DK"/>
          </a:p>
        </p:txBody>
      </p:sp>
    </p:spTree>
    <p:extLst>
      <p:ext uri="{BB962C8B-B14F-4D97-AF65-F5344CB8AC3E}">
        <p14:creationId xmlns:p14="http://schemas.microsoft.com/office/powerpoint/2010/main" val="3867156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D11B0-B165-898A-B602-FED5FC14FD7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A4CFCD8-4557-2F91-0EAD-CA329B416E5E}"/>
              </a:ext>
            </a:extLst>
          </p:cNvPr>
          <p:cNvSpPr>
            <a:spLocks noGrp="1" noRot="1" noChangeAspect="1"/>
          </p:cNvSpPr>
          <p:nvPr>
            <p:ph type="sldImg"/>
          </p:nvPr>
        </p:nvSpPr>
        <p:spPr/>
        <p:txBody>
          <a:bodyPr/>
          <a:lstStyle/>
          <a:p>
            <a:endParaRPr lang="da-DK"/>
          </a:p>
        </p:txBody>
      </p:sp>
      <p:sp>
        <p:nvSpPr>
          <p:cNvPr id="3" name="Pladsholder til noter 2">
            <a:extLst>
              <a:ext uri="{FF2B5EF4-FFF2-40B4-BE49-F238E27FC236}">
                <a16:creationId xmlns:a16="http://schemas.microsoft.com/office/drawing/2014/main" id="{BA6FAF02-8CDF-1F2F-E4B3-48470A5C54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0.25-0.30</a:t>
            </a:r>
          </a:p>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t>(Til dagtilbud –slet hvis du ikke hører til dagtilbud)</a:t>
            </a:r>
          </a:p>
          <a:p>
            <a:r>
              <a:rPr lang="da-DK" sz="1200" b="0" i="0" kern="1200" dirty="0">
                <a:solidFill>
                  <a:schemeClr val="tx1"/>
                </a:solidFill>
                <a:effectLst/>
                <a:latin typeface="+mn-lt"/>
                <a:ea typeface="+mn-ea"/>
                <a:cs typeface="+mn-cs"/>
              </a:rPr>
              <a:t>For at få øje på,</a:t>
            </a:r>
            <a:r>
              <a:rPr lang="da-DK" sz="1200" b="0" i="0" kern="1200" baseline="0" dirty="0">
                <a:solidFill>
                  <a:schemeClr val="tx1"/>
                </a:solidFill>
                <a:effectLst/>
                <a:latin typeface="+mn-lt"/>
                <a:ea typeface="+mn-ea"/>
                <a:cs typeface="+mn-cs"/>
              </a:rPr>
              <a:t> at vores børnesyn allerede nu er tilstede i vores praksis, så p</a:t>
            </a:r>
            <a:r>
              <a:rPr lang="da-DK" sz="1200" b="0" i="0" kern="1200" dirty="0">
                <a:solidFill>
                  <a:schemeClr val="tx1"/>
                </a:solidFill>
                <a:effectLst/>
                <a:latin typeface="+mn-lt"/>
                <a:ea typeface="+mn-ea"/>
                <a:cs typeface="+mn-cs"/>
              </a:rPr>
              <a:t>røv nu kort at vende jer mod hinanden igen</a:t>
            </a:r>
            <a:r>
              <a:rPr lang="da-DK" sz="1200" b="0" i="0" kern="1200" baseline="0" dirty="0">
                <a:solidFill>
                  <a:schemeClr val="tx1"/>
                </a:solidFill>
                <a:effectLst/>
                <a:latin typeface="+mn-lt"/>
                <a:ea typeface="+mn-ea"/>
                <a:cs typeface="+mn-cs"/>
              </a:rPr>
              <a:t> i 2-3 min. </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Prøv at drøfte, hvor I møder formuleringer, der i virkeligheden handler om børnesyn – også selvom ordet ’børnesyn’ måske ikke står der ordret?</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Det kan være i </a:t>
            </a:r>
          </a:p>
          <a:p>
            <a:pPr marL="171450" indent="-171450">
              <a:buFontTx/>
              <a:buChar char="-"/>
            </a:pPr>
            <a:r>
              <a:rPr lang="da-DK" sz="1200" b="0" i="0" kern="1200" dirty="0">
                <a:solidFill>
                  <a:schemeClr val="tx1"/>
                </a:solidFill>
                <a:effectLst/>
                <a:latin typeface="+mn-lt"/>
                <a:ea typeface="+mn-ea"/>
                <a:cs typeface="+mn-cs"/>
              </a:rPr>
              <a:t>kommunale politikker. </a:t>
            </a:r>
          </a:p>
          <a:p>
            <a:pPr marL="171450" indent="-171450">
              <a:buFontTx/>
              <a:buChar char="-"/>
            </a:pPr>
            <a:r>
              <a:rPr lang="da-DK" sz="1200" b="0" i="0" kern="1200" dirty="0">
                <a:solidFill>
                  <a:schemeClr val="tx1"/>
                </a:solidFill>
                <a:effectLst/>
                <a:latin typeface="+mn-lt"/>
                <a:ea typeface="+mn-ea"/>
                <a:cs typeface="+mn-cs"/>
              </a:rPr>
              <a:t>læreplaner</a:t>
            </a:r>
          </a:p>
          <a:p>
            <a:pPr marL="171450" indent="-171450">
              <a:buFontTx/>
              <a:buChar char="-"/>
            </a:pPr>
            <a:r>
              <a:rPr lang="da-DK" sz="1200" b="0" i="0" kern="1200" dirty="0">
                <a:solidFill>
                  <a:schemeClr val="tx1"/>
                </a:solidFill>
                <a:effectLst/>
                <a:latin typeface="+mn-lt"/>
                <a:ea typeface="+mn-ea"/>
                <a:cs typeface="+mn-cs"/>
              </a:rPr>
              <a:t>Værdigrundlag.</a:t>
            </a:r>
          </a:p>
          <a:p>
            <a:pPr marL="171450" indent="-171450">
              <a:buFontTx/>
              <a:buChar char="-"/>
            </a:pPr>
            <a:r>
              <a:rPr lang="da-DK" sz="1200" b="0" i="0" kern="1200" dirty="0">
                <a:solidFill>
                  <a:schemeClr val="tx1"/>
                </a:solidFill>
                <a:effectLst/>
                <a:latin typeface="+mn-lt"/>
                <a:ea typeface="+mn-ea"/>
                <a:cs typeface="+mn-cs"/>
              </a:rPr>
              <a:t>I forvaltningens handlevejledninger og koncepter.</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Tal sammen to og to et par minutter: Hvor står det allerede skrevet hos jer? Så tager vi lige 2–3 eksempler bagefter.”</a:t>
            </a:r>
          </a:p>
          <a:p>
            <a:r>
              <a:rPr lang="da-DK" sz="1200" b="0" i="0" kern="1200" dirty="0">
                <a:solidFill>
                  <a:schemeClr val="tx1"/>
                </a:solidFill>
                <a:effectLst/>
                <a:latin typeface="+mn-lt"/>
                <a:ea typeface="+mn-ea"/>
                <a:cs typeface="+mn-cs"/>
              </a:rPr>
              <a:t>(efter kort snak: indhent 1–3 konkrete steder, deltagerne nævner)</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Formålet</a:t>
            </a:r>
            <a:r>
              <a:rPr lang="da-DK" sz="1200" b="0" i="0" kern="1200" baseline="0" dirty="0">
                <a:solidFill>
                  <a:schemeClr val="tx1"/>
                </a:solidFill>
                <a:effectLst/>
                <a:latin typeface="+mn-lt"/>
                <a:ea typeface="+mn-ea"/>
                <a:cs typeface="+mn-cs"/>
              </a:rPr>
              <a:t> med denne øvelse er at få talt ind i, hvad der ligger i begrebet ”børnesyn” – hvordan kommer det til udtryk – også i vores skriftlige materialer? </a:t>
            </a:r>
            <a:endParaRPr lang="da-DK"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a:extLst>
              <a:ext uri="{FF2B5EF4-FFF2-40B4-BE49-F238E27FC236}">
                <a16:creationId xmlns:a16="http://schemas.microsoft.com/office/drawing/2014/main" id="{845A8A78-2534-ED6B-E58E-2A332F1770AC}"/>
              </a:ext>
            </a:extLst>
          </p:cNvPr>
          <p:cNvSpPr>
            <a:spLocks noGrp="1"/>
          </p:cNvSpPr>
          <p:nvPr>
            <p:ph type="sldNum" sz="quarter" idx="10"/>
          </p:nvPr>
        </p:nvSpPr>
        <p:spPr/>
        <p:txBody>
          <a:bodyPr/>
          <a:lstStyle/>
          <a:p>
            <a:fld id="{9C23C5AF-8944-4202-8BAB-DCD6B7726B78}" type="slidenum">
              <a:rPr lang="da-DK" smtClean="0"/>
              <a:t>7</a:t>
            </a:fld>
            <a:endParaRPr lang="da-DK"/>
          </a:p>
        </p:txBody>
      </p:sp>
    </p:spTree>
    <p:extLst>
      <p:ext uri="{BB962C8B-B14F-4D97-AF65-F5344CB8AC3E}">
        <p14:creationId xmlns:p14="http://schemas.microsoft.com/office/powerpoint/2010/main" val="2922398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0.30-0.35</a:t>
            </a:r>
          </a:p>
          <a:p>
            <a:endParaRPr lang="da-DK" sz="1200" b="0" i="0" u="none" strike="noStrike" kern="1200" baseline="0" dirty="0">
              <a:solidFill>
                <a:schemeClr val="tx1"/>
              </a:solidFill>
              <a:latin typeface="+mn-lt"/>
              <a:ea typeface="+mn-ea"/>
              <a:cs typeface="+mn-cs"/>
            </a:endParaRPr>
          </a:p>
          <a:p>
            <a:r>
              <a:rPr lang="da-DK" sz="1200" b="0" i="0" u="none" strike="noStrike" kern="1200" baseline="0" dirty="0">
                <a:solidFill>
                  <a:schemeClr val="tx1"/>
                </a:solidFill>
                <a:latin typeface="+mn-lt"/>
                <a:ea typeface="+mn-ea"/>
                <a:cs typeface="+mn-cs"/>
              </a:rPr>
              <a:t>Vores perspektiv på børn og hvordan vi opfatter børn – deres handlinger, perspektiver, tanker, ideer, holdninger, følelser mv. er farvet af mange ting. </a:t>
            </a:r>
          </a:p>
          <a:p>
            <a:r>
              <a:rPr lang="da-DK" sz="1200" b="0" i="0" u="none" strike="noStrike" kern="1200" baseline="0" dirty="0">
                <a:solidFill>
                  <a:schemeClr val="tx1"/>
                </a:solidFill>
                <a:latin typeface="+mn-lt"/>
                <a:ea typeface="+mn-ea"/>
                <a:cs typeface="+mn-cs"/>
              </a:rPr>
              <a:t>Det er farvet af fx vores opvækst, uddannelser, arbejdserfaringer, private erfaringer, vores samtid, strukturelle og institutionelle rammer og krav. </a:t>
            </a:r>
          </a:p>
          <a:p>
            <a:endParaRPr lang="da-DK" sz="1200" b="0" i="0" u="none" strike="noStrike" kern="1200" baseline="0" dirty="0">
              <a:solidFill>
                <a:schemeClr val="tx1"/>
              </a:solidFill>
              <a:latin typeface="+mn-lt"/>
              <a:ea typeface="+mn-ea"/>
              <a:cs typeface="+mn-cs"/>
            </a:endParaRPr>
          </a:p>
          <a:p>
            <a:r>
              <a:rPr lang="da-DK" sz="1200" b="0" i="0" u="none" strike="noStrike" kern="1200" baseline="0" dirty="0">
                <a:solidFill>
                  <a:schemeClr val="tx1"/>
                </a:solidFill>
                <a:latin typeface="+mn-lt"/>
                <a:ea typeface="+mn-ea"/>
                <a:cs typeface="+mn-cs"/>
              </a:rPr>
              <a:t>Børnesynet afhænger af den kontekst vi befinder os i – vi kan have flere forskellige børnesyn. </a:t>
            </a:r>
          </a:p>
          <a:p>
            <a:r>
              <a:rPr lang="da-DK" sz="1200" b="0" i="0" u="none" strike="noStrike" kern="1200" baseline="0" dirty="0">
                <a:solidFill>
                  <a:schemeClr val="tx1"/>
                </a:solidFill>
                <a:latin typeface="+mn-lt"/>
                <a:ea typeface="+mn-ea"/>
                <a:cs typeface="+mn-cs"/>
              </a:rPr>
              <a:t>Børnesyn er ikke statisk – det er kulturelt og historisk defineret, og er derfor hele tiden i bevægelse.</a:t>
            </a:r>
          </a:p>
          <a:p>
            <a:endParaRPr lang="da-DK" sz="1200" b="0" i="0" u="none" strike="noStrike" kern="1200" baseline="0" dirty="0">
              <a:solidFill>
                <a:schemeClr val="tx1"/>
              </a:solidFill>
              <a:latin typeface="+mn-lt"/>
              <a:ea typeface="+mn-ea"/>
              <a:cs typeface="+mn-cs"/>
            </a:endParaRPr>
          </a:p>
          <a:p>
            <a:r>
              <a:rPr lang="da-DK" sz="1200" b="0" i="0" u="none" strike="noStrike" kern="1200" baseline="0" dirty="0">
                <a:solidFill>
                  <a:schemeClr val="tx1"/>
                </a:solidFill>
                <a:latin typeface="+mn-lt"/>
                <a:ea typeface="+mn-ea"/>
                <a:cs typeface="+mn-cs"/>
              </a:rPr>
              <a:t>Ofte er der derfor ikke tale om ét børnesyn, men et mix af mange forskellige børnesyn, som vikler sig ind i hinanden og nogle gange resulterer i, at vi oplever dilemmaer og ambivalenser. </a:t>
            </a:r>
          </a:p>
          <a:p>
            <a:endParaRPr lang="da-DK" sz="1200" b="0" i="0" u="none" strike="noStrike" kern="1200" baseline="0" dirty="0">
              <a:solidFill>
                <a:schemeClr val="tx1"/>
              </a:solidFill>
              <a:latin typeface="+mn-lt"/>
              <a:ea typeface="+mn-ea"/>
              <a:cs typeface="+mn-cs"/>
            </a:endParaRPr>
          </a:p>
          <a:p>
            <a:r>
              <a:rPr lang="da-DK" sz="1200" b="0" i="0" u="none" strike="noStrike" kern="1200" baseline="0" dirty="0">
                <a:solidFill>
                  <a:schemeClr val="tx1"/>
                </a:solidFill>
                <a:latin typeface="+mn-lt"/>
                <a:ea typeface="+mn-ea"/>
                <a:cs typeface="+mn-cs"/>
              </a:rPr>
              <a:t>Børnesyn er ikke ‘blot’ et syn –det former vores arbejde og vores møder og interaktioner med børn og unge. </a:t>
            </a:r>
          </a:p>
          <a:p>
            <a:r>
              <a:rPr lang="da-DK" sz="1200" b="0" i="0" u="none" strike="noStrike" kern="1200" baseline="0" dirty="0">
                <a:solidFill>
                  <a:schemeClr val="tx1"/>
                </a:solidFill>
                <a:latin typeface="+mn-lt"/>
                <a:ea typeface="+mn-ea"/>
                <a:cs typeface="+mn-cs"/>
              </a:rPr>
              <a:t>Og det er med til at forme børns selvforhold, selvtillid og selvværd.</a:t>
            </a:r>
          </a:p>
          <a:p>
            <a:endParaRPr lang="da-DK" sz="1200" b="1" i="0" u="none" strike="noStrike" kern="1200" baseline="0" dirty="0">
              <a:solidFill>
                <a:schemeClr val="tx1"/>
              </a:solidFill>
              <a:latin typeface="+mn-lt"/>
              <a:ea typeface="+mn-ea"/>
              <a:cs typeface="+mn-cs"/>
            </a:endParaRPr>
          </a:p>
          <a:p>
            <a:r>
              <a:rPr lang="da-DK" dirty="0"/>
              <a:t>Som sagt så ændrer</a:t>
            </a:r>
            <a:r>
              <a:rPr lang="da-DK" baseline="0" dirty="0"/>
              <a:t> børnesynet sig over tid – men sat lidt firkantet op, kan man sige, at der er det traditionelle børnesyn og det moderne børnesyn. </a:t>
            </a:r>
            <a:r>
              <a:rPr lang="da-DK" dirty="0"/>
              <a:t>Da vi er en del af begge dele, vil begge dele også udfolde sig jævnligt. </a:t>
            </a:r>
          </a:p>
          <a:p>
            <a:r>
              <a:rPr lang="da-DK" dirty="0"/>
              <a:t>Nu kan vi bare være bevidste om det. </a:t>
            </a:r>
          </a:p>
          <a:p>
            <a:endParaRPr lang="da-DK" sz="1200" b="0" i="0" u="none" strike="noStrike" kern="1200" baseline="0" dirty="0">
              <a:solidFill>
                <a:schemeClr val="tx1"/>
              </a:solidFill>
              <a:latin typeface="+mn-lt"/>
              <a:ea typeface="+mn-ea"/>
              <a:cs typeface="+mn-cs"/>
            </a:endParaRPr>
          </a:p>
          <a:p>
            <a:endParaRPr lang="da-DK" dirty="0"/>
          </a:p>
        </p:txBody>
      </p:sp>
      <p:sp>
        <p:nvSpPr>
          <p:cNvPr id="4" name="Pladsholder til slidenummer 3"/>
          <p:cNvSpPr>
            <a:spLocks noGrp="1"/>
          </p:cNvSpPr>
          <p:nvPr>
            <p:ph type="sldNum" sz="quarter" idx="10"/>
          </p:nvPr>
        </p:nvSpPr>
        <p:spPr/>
        <p:txBody>
          <a:bodyPr/>
          <a:lstStyle/>
          <a:p>
            <a:fld id="{9C23C5AF-8944-4202-8BAB-DCD6B7726B78}" type="slidenum">
              <a:rPr lang="da-DK" smtClean="0"/>
              <a:t>8</a:t>
            </a:fld>
            <a:endParaRPr lang="da-DK"/>
          </a:p>
        </p:txBody>
      </p:sp>
    </p:spTree>
    <p:extLst>
      <p:ext uri="{BB962C8B-B14F-4D97-AF65-F5344CB8AC3E}">
        <p14:creationId xmlns:p14="http://schemas.microsoft.com/office/powerpoint/2010/main" val="1918680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0.35-0.40</a:t>
            </a:r>
          </a:p>
          <a:p>
            <a:endParaRPr lang="da-DK" dirty="0"/>
          </a:p>
          <a:p>
            <a:r>
              <a:rPr lang="da-DK" sz="1200" b="0" i="0" kern="1200" dirty="0">
                <a:solidFill>
                  <a:schemeClr val="tx1"/>
                </a:solidFill>
                <a:effectLst/>
                <a:latin typeface="+mn-lt"/>
                <a:ea typeface="+mn-ea"/>
                <a:cs typeface="+mn-cs"/>
              </a:rPr>
              <a:t>Kort fortalt bygger et nutidigt børnesyn på - eller her i Roskilde kalder vi det et ressourceorienterede børnesyn - på, at:</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alle børn ses som grundlæggende kompetente og med iboende ressourcer</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vi er nysgerrige på, hvad barnet kan, vil og er i gang med at lære – også når noget er svært</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vi forstår adfærd som kommunikation: barnet prøver at fortælle noget</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vi er optaget af, at alle børn deltager i stærke fællesskaber – at de oplever, at de hører til og bidrager.</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For os her i [dagtilbuddet / skolen / </a:t>
            </a:r>
            <a:r>
              <a:rPr lang="da-DK" sz="1200" b="0" i="0" kern="1200" dirty="0" err="1">
                <a:solidFill>
                  <a:schemeClr val="tx1"/>
                </a:solidFill>
                <a:effectLst/>
                <a:latin typeface="+mn-lt"/>
                <a:ea typeface="+mn-ea"/>
                <a:cs typeface="+mn-cs"/>
              </a:rPr>
              <a:t>SFO’en</a:t>
            </a:r>
            <a:r>
              <a:rPr lang="da-DK" sz="1200" b="0" i="0" kern="1200" dirty="0">
                <a:solidFill>
                  <a:schemeClr val="tx1"/>
                </a:solidFill>
                <a:effectLst/>
                <a:latin typeface="+mn-lt"/>
                <a:ea typeface="+mn-ea"/>
                <a:cs typeface="+mn-cs"/>
              </a:rPr>
              <a:t> / klubben / forvaltningen] betyder det, at det ikke er nok at tale om børnesyn – det skal kunne mærkes i vores handlinger og vores måde at beskrive børn på.”</a:t>
            </a:r>
          </a:p>
        </p:txBody>
      </p:sp>
      <p:sp>
        <p:nvSpPr>
          <p:cNvPr id="4" name="Pladsholder til slidenummer 3"/>
          <p:cNvSpPr>
            <a:spLocks noGrp="1"/>
          </p:cNvSpPr>
          <p:nvPr>
            <p:ph type="sldNum" sz="quarter" idx="10"/>
          </p:nvPr>
        </p:nvSpPr>
        <p:spPr/>
        <p:txBody>
          <a:bodyPr/>
          <a:lstStyle/>
          <a:p>
            <a:fld id="{9C23C5AF-8944-4202-8BAB-DCD6B7726B78}" type="slidenum">
              <a:rPr lang="da-DK" smtClean="0"/>
              <a:t>9</a:t>
            </a:fld>
            <a:endParaRPr lang="da-DK"/>
          </a:p>
        </p:txBody>
      </p:sp>
    </p:spTree>
    <p:extLst>
      <p:ext uri="{BB962C8B-B14F-4D97-AF65-F5344CB8AC3E}">
        <p14:creationId xmlns:p14="http://schemas.microsoft.com/office/powerpoint/2010/main" val="2648928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p:cNvSpPr>
            <a:spLocks noGrp="1"/>
          </p:cNvSpPr>
          <p:nvPr>
            <p:ph type="dt" sz="half" idx="10"/>
          </p:nvPr>
        </p:nvSpPr>
        <p:spPr/>
        <p:txBody>
          <a:bodyPr/>
          <a:lstStyle/>
          <a:p>
            <a:fld id="{BA830951-8611-4640-A427-30E935A46680}" type="datetimeFigureOut">
              <a:rPr lang="da-DK" smtClean="0"/>
              <a:t>16-07-2026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218300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BA830951-8611-4640-A427-30E935A46680}" type="datetimeFigureOut">
              <a:rPr lang="da-DK" smtClean="0"/>
              <a:t>16-07-2026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1808532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BA830951-8611-4640-A427-30E935A46680}" type="datetimeFigureOut">
              <a:rPr lang="da-DK" smtClean="0"/>
              <a:t>16-07-2026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99253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BA830951-8611-4640-A427-30E935A46680}" type="datetimeFigureOut">
              <a:rPr lang="da-DK" smtClean="0"/>
              <a:t>16-07-2026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183200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4" name="Pladsholder til dato 3"/>
          <p:cNvSpPr>
            <a:spLocks noGrp="1"/>
          </p:cNvSpPr>
          <p:nvPr>
            <p:ph type="dt" sz="half" idx="10"/>
          </p:nvPr>
        </p:nvSpPr>
        <p:spPr/>
        <p:txBody>
          <a:bodyPr/>
          <a:lstStyle/>
          <a:p>
            <a:fld id="{BA830951-8611-4640-A427-30E935A46680}" type="datetimeFigureOut">
              <a:rPr lang="da-DK" smtClean="0"/>
              <a:t>16-07-2026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1397529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838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BA830951-8611-4640-A427-30E935A46680}" type="datetimeFigureOut">
              <a:rPr lang="da-DK" smtClean="0"/>
              <a:t>16-07-2026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2201420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a:t>Klik for at redigere i master</a:t>
            </a:r>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4" name="Pladsholder til indhold 3"/>
          <p:cNvSpPr>
            <a:spLocks noGrp="1"/>
          </p:cNvSpPr>
          <p:nvPr>
            <p:ph sz="half" idx="2"/>
          </p:nvPr>
        </p:nvSpPr>
        <p:spPr>
          <a:xfrm>
            <a:off x="839788" y="2505075"/>
            <a:ext cx="5157787"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6" name="Pladsholder til indhold 5"/>
          <p:cNvSpPr>
            <a:spLocks noGrp="1"/>
          </p:cNvSpPr>
          <p:nvPr>
            <p:ph sz="quarter" idx="4"/>
          </p:nvPr>
        </p:nvSpPr>
        <p:spPr>
          <a:xfrm>
            <a:off x="6172200" y="2505075"/>
            <a:ext cx="5183188"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BA830951-8611-4640-A427-30E935A46680}" type="datetimeFigureOut">
              <a:rPr lang="da-DK" smtClean="0"/>
              <a:t>16-07-2026</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451497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BA830951-8611-4640-A427-30E935A46680}" type="datetimeFigureOut">
              <a:rPr lang="da-DK" smtClean="0"/>
              <a:t>16-07-2026</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482901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BA830951-8611-4640-A427-30E935A46680}" type="datetimeFigureOut">
              <a:rPr lang="da-DK" smtClean="0"/>
              <a:t>16-07-2026</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1258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p:txBody>
          <a:bodyPr/>
          <a:lstStyle/>
          <a:p>
            <a:fld id="{BA830951-8611-4640-A427-30E935A46680}" type="datetimeFigureOut">
              <a:rPr lang="da-DK" smtClean="0"/>
              <a:t>16-07-2026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562608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p:txBody>
          <a:bodyPr/>
          <a:lstStyle/>
          <a:p>
            <a:fld id="{BA830951-8611-4640-A427-30E935A46680}" type="datetimeFigureOut">
              <a:rPr lang="da-DK" smtClean="0"/>
              <a:t>16-07-2026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F6FBAB27-E061-4839-A081-7F85443F6B72}" type="slidenum">
              <a:rPr lang="da-DK" smtClean="0"/>
              <a:t>‹nr.›</a:t>
            </a:fld>
            <a:endParaRPr lang="da-DK"/>
          </a:p>
        </p:txBody>
      </p:sp>
    </p:spTree>
    <p:extLst>
      <p:ext uri="{BB962C8B-B14F-4D97-AF65-F5344CB8AC3E}">
        <p14:creationId xmlns:p14="http://schemas.microsoft.com/office/powerpoint/2010/main" val="2484279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830951-8611-4640-A427-30E935A46680}" type="datetimeFigureOut">
              <a:rPr lang="da-DK" smtClean="0"/>
              <a:t>16-07-2026</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FBAB27-E061-4839-A081-7F85443F6B72}" type="slidenum">
              <a:rPr lang="da-DK" smtClean="0"/>
              <a:t>‹nr.›</a:t>
            </a:fld>
            <a:endParaRPr lang="da-DK"/>
          </a:p>
        </p:txBody>
      </p:sp>
    </p:spTree>
    <p:extLst>
      <p:ext uri="{BB962C8B-B14F-4D97-AF65-F5344CB8AC3E}">
        <p14:creationId xmlns:p14="http://schemas.microsoft.com/office/powerpoint/2010/main" val="322030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cid:image001.png@01D8093B.DF7E33A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cid:image001.png@01D8093B.DF7E33A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cid:image001.png@01D8093B.DF7E33A0" TargetMode="External"/><Relationship Id="rId5" Type="http://schemas.openxmlformats.org/officeDocument/2006/relationships/image" Target="../media/image6.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cid:image001.png@01D8093B.DF7E33A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cid:image001.png@01D8093B.DF7E33A0" TargetMode="Externa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cid:image001.png@01D8093B.DF7E33A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cid:image001.png@01D8093B.DF7E33A0"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cid:image001.png@01D8093B.DF7E33A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3"/>
          <a:stretch>
            <a:fillRect/>
          </a:stretch>
        </p:blipFill>
        <p:spPr>
          <a:xfrm rot="1758230">
            <a:off x="8902535" y="2236741"/>
            <a:ext cx="2254366" cy="4045158"/>
          </a:xfrm>
          <a:prstGeom prst="rect">
            <a:avLst/>
          </a:prstGeom>
        </p:spPr>
      </p:pic>
      <p:sp>
        <p:nvSpPr>
          <p:cNvPr id="2" name="Titel 1"/>
          <p:cNvSpPr>
            <a:spLocks noGrp="1"/>
          </p:cNvSpPr>
          <p:nvPr>
            <p:ph type="ctrTitle"/>
          </p:nvPr>
        </p:nvSpPr>
        <p:spPr>
          <a:xfrm>
            <a:off x="772160" y="3342742"/>
            <a:ext cx="9144000" cy="2387600"/>
          </a:xfrm>
        </p:spPr>
        <p:txBody>
          <a:bodyPr>
            <a:normAutofit fontScale="90000"/>
          </a:bodyPr>
          <a:lstStyle/>
          <a:p>
            <a:br>
              <a:rPr lang="da-DK" b="1" dirty="0"/>
            </a:br>
            <a:br>
              <a:rPr lang="da-DK" b="1" dirty="0"/>
            </a:br>
            <a:r>
              <a:rPr lang="da-DK" b="1" dirty="0"/>
              <a:t>Temapakke A</a:t>
            </a:r>
            <a:br>
              <a:rPr lang="da-DK" b="1" dirty="0"/>
            </a:br>
            <a:r>
              <a:rPr lang="da-DK" b="1" dirty="0"/>
              <a:t>Hvad er et ressourceorienteret børnesyn?</a:t>
            </a:r>
            <a:br>
              <a:rPr lang="da-DK" b="1" dirty="0"/>
            </a:br>
            <a:endParaRPr lang="da-DK" dirty="0"/>
          </a:p>
        </p:txBody>
      </p:sp>
      <p:pic>
        <p:nvPicPr>
          <p:cNvPr id="3" name="Billede 2"/>
          <p:cNvPicPr>
            <a:picLocks noChangeAspect="1"/>
          </p:cNvPicPr>
          <p:nvPr/>
        </p:nvPicPr>
        <p:blipFill>
          <a:blip r:embed="rId4"/>
          <a:stretch>
            <a:fillRect/>
          </a:stretch>
        </p:blipFill>
        <p:spPr>
          <a:xfrm>
            <a:off x="337281" y="6295387"/>
            <a:ext cx="707197" cy="298730"/>
          </a:xfrm>
          <a:prstGeom prst="rect">
            <a:avLst/>
          </a:prstGeom>
        </p:spPr>
      </p:pic>
      <p:pic>
        <p:nvPicPr>
          <p:cNvPr id="4" name="Billede 3"/>
          <p:cNvPicPr>
            <a:picLocks noChangeAspect="1"/>
          </p:cNvPicPr>
          <p:nvPr/>
        </p:nvPicPr>
        <p:blipFill>
          <a:blip r:embed="rId5"/>
          <a:stretch>
            <a:fillRect/>
          </a:stretch>
        </p:blipFill>
        <p:spPr>
          <a:xfrm>
            <a:off x="0" y="-20320"/>
            <a:ext cx="12119284" cy="2223253"/>
          </a:xfrm>
          <a:prstGeom prst="rect">
            <a:avLst/>
          </a:prstGeom>
        </p:spPr>
      </p:pic>
      <p:pic>
        <p:nvPicPr>
          <p:cNvPr id="6" name="Billede 5"/>
          <p:cNvPicPr>
            <a:picLocks noChangeAspect="1"/>
          </p:cNvPicPr>
          <p:nvPr/>
        </p:nvPicPr>
        <p:blipFill>
          <a:blip r:embed="rId6"/>
          <a:stretch>
            <a:fillRect/>
          </a:stretch>
        </p:blipFill>
        <p:spPr>
          <a:xfrm>
            <a:off x="1378317" y="4259320"/>
            <a:ext cx="2231763" cy="2373623"/>
          </a:xfrm>
          <a:prstGeom prst="rect">
            <a:avLst/>
          </a:prstGeom>
        </p:spPr>
      </p:pic>
    </p:spTree>
    <p:extLst>
      <p:ext uri="{BB962C8B-B14F-4D97-AF65-F5344CB8AC3E}">
        <p14:creationId xmlns:p14="http://schemas.microsoft.com/office/powerpoint/2010/main" val="221502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55061"/>
            <a:ext cx="10515600" cy="1016013"/>
          </a:xfrm>
        </p:spPr>
        <p:txBody>
          <a:bodyPr/>
          <a:lstStyle/>
          <a:p>
            <a:r>
              <a:rPr lang="da-DK" b="1" dirty="0">
                <a:latin typeface="+mn-lt"/>
              </a:rPr>
              <a:t>To måder at se de samme børn på</a:t>
            </a:r>
            <a:br>
              <a:rPr lang="da-DK" b="1" dirty="0">
                <a:latin typeface="+mn-lt"/>
              </a:rPr>
            </a:br>
            <a:r>
              <a:rPr lang="da-DK" sz="2000" b="1" dirty="0"/>
              <a:t>Problemblik vs. ressourceblik</a:t>
            </a:r>
          </a:p>
        </p:txBody>
      </p:sp>
      <p:sp>
        <p:nvSpPr>
          <p:cNvPr id="4" name="Pladsholder til indhold 3"/>
          <p:cNvSpPr>
            <a:spLocks noGrp="1"/>
          </p:cNvSpPr>
          <p:nvPr>
            <p:ph sz="half" idx="1"/>
          </p:nvPr>
        </p:nvSpPr>
        <p:spPr>
          <a:xfrm>
            <a:off x="393357" y="1451811"/>
            <a:ext cx="5181600" cy="4862491"/>
          </a:xfrm>
          <a:ln>
            <a:solidFill>
              <a:schemeClr val="tx1"/>
            </a:solidFill>
          </a:ln>
        </p:spPr>
        <p:txBody>
          <a:bodyPr>
            <a:normAutofit fontScale="85000" lnSpcReduction="10000"/>
          </a:bodyPr>
          <a:lstStyle/>
          <a:p>
            <a:pPr marL="0" indent="0">
              <a:buNone/>
            </a:pPr>
            <a:r>
              <a:rPr lang="da-DK" b="1" dirty="0"/>
              <a:t>Problemblik</a:t>
            </a:r>
          </a:p>
          <a:p>
            <a:pPr marL="0" indent="0">
              <a:buNone/>
            </a:pPr>
            <a:r>
              <a:rPr lang="da-DK" dirty="0"/>
              <a:t>Noah forstyrrer altid. Han kan ikke sidde stille og ødelægger det for de andre.</a:t>
            </a:r>
          </a:p>
          <a:p>
            <a:pPr marL="0" indent="0">
              <a:buNone/>
            </a:pPr>
            <a:endParaRPr lang="da-DK" dirty="0"/>
          </a:p>
          <a:p>
            <a:pPr marL="0" indent="0">
              <a:buNone/>
            </a:pPr>
            <a:r>
              <a:rPr lang="da-DK" dirty="0"/>
              <a:t>ELLER</a:t>
            </a:r>
          </a:p>
          <a:p>
            <a:pPr marL="0" indent="0">
              <a:buNone/>
            </a:pPr>
            <a:endParaRPr lang="da-DK" dirty="0"/>
          </a:p>
          <a:p>
            <a:pPr marL="0" indent="0">
              <a:buNone/>
            </a:pPr>
            <a:r>
              <a:rPr lang="da-DK" dirty="0"/>
              <a:t>Julie har svært ved at indgå i større fællesskaber. Hun trækker sig ofte, virker uinteresseret i de andre børn og har svært ved at følge med i aktiviteterne. Hun bliver let overvældet og virker rigid i sine interesser, hvilket gør det udfordrende at få hende med i det, der foregår.</a:t>
            </a:r>
          </a:p>
          <a:p>
            <a:pPr marL="0" indent="0">
              <a:buNone/>
            </a:pPr>
            <a:endParaRPr lang="da-DK" dirty="0"/>
          </a:p>
        </p:txBody>
      </p:sp>
      <p:sp>
        <p:nvSpPr>
          <p:cNvPr id="5" name="Pladsholder til indhold 4"/>
          <p:cNvSpPr>
            <a:spLocks noGrp="1"/>
          </p:cNvSpPr>
          <p:nvPr>
            <p:ph sz="half" idx="2"/>
          </p:nvPr>
        </p:nvSpPr>
        <p:spPr>
          <a:xfrm>
            <a:off x="5918886" y="1451811"/>
            <a:ext cx="5546125" cy="4862491"/>
          </a:xfrm>
          <a:ln>
            <a:solidFill>
              <a:schemeClr val="tx1"/>
            </a:solidFill>
          </a:ln>
        </p:spPr>
        <p:txBody>
          <a:bodyPr>
            <a:normAutofit fontScale="85000" lnSpcReduction="10000"/>
          </a:bodyPr>
          <a:lstStyle/>
          <a:p>
            <a:pPr marL="0" indent="0">
              <a:buNone/>
            </a:pPr>
            <a:r>
              <a:rPr lang="da-DK" b="1" dirty="0"/>
              <a:t>Ressourceblik</a:t>
            </a:r>
          </a:p>
          <a:p>
            <a:pPr marL="0" indent="0">
              <a:buNone/>
            </a:pPr>
            <a:r>
              <a:rPr lang="da-DK" dirty="0"/>
              <a:t>Noah har meget energi og er nysgerrig. Han reagerer hurtigt, når noget interesserer ham – og når noget er svært. Han har brug for hjælp til at bruge sin energi på måder, der fungerer i fællesskabet.</a:t>
            </a:r>
          </a:p>
          <a:p>
            <a:pPr marL="0" indent="0">
              <a:buNone/>
            </a:pPr>
            <a:endParaRPr lang="da-DK" dirty="0"/>
          </a:p>
          <a:p>
            <a:pPr marL="0" indent="0">
              <a:buNone/>
            </a:pPr>
            <a:r>
              <a:rPr lang="da-DK" dirty="0"/>
              <a:t>ELLER </a:t>
            </a:r>
          </a:p>
          <a:p>
            <a:pPr marL="0" indent="0">
              <a:buNone/>
            </a:pPr>
            <a:endParaRPr lang="da-DK" dirty="0"/>
          </a:p>
          <a:p>
            <a:pPr marL="0" indent="0">
              <a:buNone/>
            </a:pPr>
            <a:r>
              <a:rPr lang="da-DK" dirty="0"/>
              <a:t>Julie er en sød, klog og nysgerrig pige, hvis kompetencer får lov at træde frem, når hun får lov at fordybe sig og være en del af en mindre gruppe.</a:t>
            </a:r>
          </a:p>
        </p:txBody>
      </p:sp>
      <p:pic>
        <p:nvPicPr>
          <p:cNvPr id="6" name="Billede 5" descr="cid:image001.png@01D8093B.DF7E33A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1000605" y="275730"/>
            <a:ext cx="706389" cy="296416"/>
          </a:xfrm>
          <a:prstGeom prst="rect">
            <a:avLst/>
          </a:prstGeom>
          <a:noFill/>
          <a:ln>
            <a:noFill/>
          </a:ln>
        </p:spPr>
      </p:pic>
    </p:spTree>
    <p:extLst>
      <p:ext uri="{BB962C8B-B14F-4D97-AF65-F5344CB8AC3E}">
        <p14:creationId xmlns:p14="http://schemas.microsoft.com/office/powerpoint/2010/main" val="2337766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4BBA87-1A03-9569-D6BC-F0103B3C550D}"/>
              </a:ext>
            </a:extLst>
          </p:cNvPr>
          <p:cNvSpPr>
            <a:spLocks noGrp="1"/>
          </p:cNvSpPr>
          <p:nvPr>
            <p:ph type="title"/>
          </p:nvPr>
        </p:nvSpPr>
        <p:spPr/>
        <p:txBody>
          <a:bodyPr/>
          <a:lstStyle/>
          <a:p>
            <a:r>
              <a:rPr lang="da-DK" b="1" dirty="0"/>
              <a:t>PAUSE 10 min</a:t>
            </a:r>
          </a:p>
        </p:txBody>
      </p:sp>
      <p:pic>
        <p:nvPicPr>
          <p:cNvPr id="5" name="Pladsholder til indhold 4">
            <a:extLst>
              <a:ext uri="{FF2B5EF4-FFF2-40B4-BE49-F238E27FC236}">
                <a16:creationId xmlns:a16="http://schemas.microsoft.com/office/drawing/2014/main" id="{FB1960BC-2587-74EA-7777-28B533F89FD9}"/>
              </a:ext>
            </a:extLst>
          </p:cNvPr>
          <p:cNvPicPr>
            <a:picLocks noGrp="1" noChangeAspect="1"/>
          </p:cNvPicPr>
          <p:nvPr>
            <p:ph idx="1"/>
          </p:nvPr>
        </p:nvPicPr>
        <p:blipFill>
          <a:blip r:embed="rId3"/>
          <a:stretch>
            <a:fillRect/>
          </a:stretch>
        </p:blipFill>
        <p:spPr>
          <a:xfrm>
            <a:off x="828174" y="2544417"/>
            <a:ext cx="10226741" cy="2545322"/>
          </a:xfrm>
          <a:prstGeom prst="rect">
            <a:avLst/>
          </a:prstGeom>
        </p:spPr>
      </p:pic>
      <p:pic>
        <p:nvPicPr>
          <p:cNvPr id="6" name="Billede 5" descr="cid:image001.png@01D8093B.DF7E33A0">
            <a:extLst>
              <a:ext uri="{FF2B5EF4-FFF2-40B4-BE49-F238E27FC236}">
                <a16:creationId xmlns:a16="http://schemas.microsoft.com/office/drawing/2014/main" id="{355B60F0-CE7E-D296-5B09-D888135450FB}"/>
              </a:ext>
            </a:extLst>
          </p:cNvPr>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spTree>
    <p:extLst>
      <p:ext uri="{BB962C8B-B14F-4D97-AF65-F5344CB8AC3E}">
        <p14:creationId xmlns:p14="http://schemas.microsoft.com/office/powerpoint/2010/main" val="6804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3"/>
          <a:stretch>
            <a:fillRect/>
          </a:stretch>
        </p:blipFill>
        <p:spPr>
          <a:xfrm>
            <a:off x="361507" y="1603209"/>
            <a:ext cx="4796170" cy="4796170"/>
          </a:xfrm>
          <a:prstGeom prst="rect">
            <a:avLst/>
          </a:prstGeom>
        </p:spPr>
      </p:pic>
      <p:sp>
        <p:nvSpPr>
          <p:cNvPr id="2" name="Titel 1"/>
          <p:cNvSpPr>
            <a:spLocks noGrp="1"/>
          </p:cNvSpPr>
          <p:nvPr>
            <p:ph type="title"/>
          </p:nvPr>
        </p:nvSpPr>
        <p:spPr>
          <a:xfrm>
            <a:off x="529856" y="166438"/>
            <a:ext cx="10515600" cy="1325563"/>
          </a:xfrm>
        </p:spPr>
        <p:txBody>
          <a:bodyPr/>
          <a:lstStyle/>
          <a:p>
            <a:r>
              <a:rPr lang="da-DK" b="1" dirty="0">
                <a:latin typeface="+mn-lt"/>
              </a:rPr>
              <a:t>Hvad betyder børnesynet for min praksis? </a:t>
            </a:r>
            <a:br>
              <a:rPr lang="da-DK" b="1" dirty="0">
                <a:latin typeface="+mn-lt"/>
              </a:rPr>
            </a:br>
            <a:r>
              <a:rPr lang="da-DK" sz="3600" b="1" dirty="0">
                <a:latin typeface="+mn-lt"/>
              </a:rPr>
              <a:t>Gruppedrøftelse i 10 min</a:t>
            </a:r>
            <a:endParaRPr lang="da-DK" b="1" dirty="0">
              <a:latin typeface="+mn-lt"/>
            </a:endParaRPr>
          </a:p>
        </p:txBody>
      </p:sp>
      <p:sp>
        <p:nvSpPr>
          <p:cNvPr id="3" name="Pladsholder til indhold 2"/>
          <p:cNvSpPr>
            <a:spLocks noGrp="1"/>
          </p:cNvSpPr>
          <p:nvPr>
            <p:ph idx="1"/>
          </p:nvPr>
        </p:nvSpPr>
        <p:spPr>
          <a:xfrm>
            <a:off x="4455042" y="1825625"/>
            <a:ext cx="6898758" cy="4351338"/>
          </a:xfrm>
        </p:spPr>
        <p:txBody>
          <a:bodyPr/>
          <a:lstStyle/>
          <a:p>
            <a:pPr marL="0" indent="0">
              <a:buNone/>
            </a:pPr>
            <a:r>
              <a:rPr lang="da-DK" dirty="0"/>
              <a:t>Beskriv en situation, hvor du oplevede, at et barn blev set for det, det kunne – hvad gjorde det ved barnet?</a:t>
            </a:r>
          </a:p>
          <a:p>
            <a:pPr marL="0" indent="0">
              <a:buNone/>
            </a:pPr>
            <a:r>
              <a:rPr lang="da-DK" dirty="0"/>
              <a:t>Beskriv en situation, hvor sproget om et barn blev meget problemorienteret – hvad gjorde det ved din tilgang?</a:t>
            </a:r>
          </a:p>
          <a:p>
            <a:pPr marL="0" indent="0">
              <a:buNone/>
            </a:pPr>
            <a:r>
              <a:rPr lang="da-DK" dirty="0"/>
              <a:t>Hvornår oplever du, at du lettest arbejder ressourceorienteret?</a:t>
            </a:r>
          </a:p>
          <a:p>
            <a:pPr marL="0" indent="0">
              <a:buNone/>
            </a:pPr>
            <a:r>
              <a:rPr lang="da-DK" dirty="0"/>
              <a:t>Hvornår bliver det sværest?</a:t>
            </a:r>
          </a:p>
        </p:txBody>
      </p:sp>
      <p:pic>
        <p:nvPicPr>
          <p:cNvPr id="4" name="Billede 3" descr="cid:image001.png@01D8093B.DF7E33A0"/>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spTree>
    <p:extLst>
      <p:ext uri="{BB962C8B-B14F-4D97-AF65-F5344CB8AC3E}">
        <p14:creationId xmlns:p14="http://schemas.microsoft.com/office/powerpoint/2010/main" val="286448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dsholder til indhol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2691" y="-14579"/>
            <a:ext cx="10308868" cy="6872579"/>
          </a:xfrm>
        </p:spPr>
      </p:pic>
      <p:sp>
        <p:nvSpPr>
          <p:cNvPr id="6" name="Rektangel 5"/>
          <p:cNvSpPr/>
          <p:nvPr/>
        </p:nvSpPr>
        <p:spPr>
          <a:xfrm>
            <a:off x="8935453" y="5301916"/>
            <a:ext cx="3152273" cy="8662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800" b="1" dirty="0">
                <a:solidFill>
                  <a:schemeClr val="tx1"/>
                </a:solidFill>
              </a:rPr>
              <a:t>Dagtilbud  ”Spejlægget”</a:t>
            </a:r>
          </a:p>
        </p:txBody>
      </p:sp>
      <p:pic>
        <p:nvPicPr>
          <p:cNvPr id="5" name="Billede 4" descr="cid:image001.png@01D8093B.DF7E33A0"/>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spTree>
    <p:extLst>
      <p:ext uri="{BB962C8B-B14F-4D97-AF65-F5344CB8AC3E}">
        <p14:creationId xmlns:p14="http://schemas.microsoft.com/office/powerpoint/2010/main" val="2528321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5307" y="120577"/>
            <a:ext cx="10515600" cy="1325563"/>
          </a:xfrm>
        </p:spPr>
        <p:txBody>
          <a:bodyPr/>
          <a:lstStyle/>
          <a:p>
            <a:r>
              <a:rPr lang="da-DK" b="1" dirty="0">
                <a:latin typeface="+mn-lt"/>
              </a:rPr>
              <a:t>Skole, SFO og klub</a:t>
            </a:r>
          </a:p>
        </p:txBody>
      </p:sp>
      <p:sp>
        <p:nvSpPr>
          <p:cNvPr id="3" name="Pladsholder til indhold 2"/>
          <p:cNvSpPr>
            <a:spLocks noGrp="1"/>
          </p:cNvSpPr>
          <p:nvPr>
            <p:ph idx="1"/>
          </p:nvPr>
        </p:nvSpPr>
        <p:spPr>
          <a:xfrm>
            <a:off x="285307" y="1825625"/>
            <a:ext cx="3723167" cy="4351338"/>
          </a:xfrm>
        </p:spPr>
        <p:txBody>
          <a:bodyPr>
            <a:normAutofit lnSpcReduction="10000"/>
          </a:bodyPr>
          <a:lstStyle/>
          <a:p>
            <a:pPr marL="0" indent="0">
              <a:buNone/>
            </a:pPr>
            <a:r>
              <a:rPr lang="da-DK" dirty="0"/>
              <a:t>Hvilke metoder har vi til at arbejde helhedsorienteret og med fokus på barnet i samspil med miljøet</a:t>
            </a:r>
          </a:p>
          <a:p>
            <a:pPr marL="0" indent="0">
              <a:buNone/>
            </a:pPr>
            <a:endParaRPr lang="da-DK" dirty="0"/>
          </a:p>
          <a:p>
            <a:pPr marL="0" indent="0">
              <a:buNone/>
            </a:pPr>
            <a:r>
              <a:rPr lang="da-DK" dirty="0"/>
              <a:t>Kan spejles i fx:</a:t>
            </a:r>
          </a:p>
          <a:p>
            <a:pPr lvl="1"/>
            <a:r>
              <a:rPr lang="da-DK" dirty="0"/>
              <a:t>Skolens værdigrundlag, de konkrete læringsmiljøer, underretninger </a:t>
            </a:r>
            <a:r>
              <a:rPr lang="da-DK" dirty="0" err="1"/>
              <a:t>etc</a:t>
            </a:r>
            <a:endParaRPr lang="da-DK" dirty="0"/>
          </a:p>
        </p:txBody>
      </p:sp>
      <p:pic>
        <p:nvPicPr>
          <p:cNvPr id="4" name="Billede 3" descr="cid:image001.png@01D8093B.DF7E33A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31811" y="6447499"/>
            <a:ext cx="706389" cy="296416"/>
          </a:xfrm>
          <a:prstGeom prst="rect">
            <a:avLst/>
          </a:prstGeom>
          <a:noFill/>
          <a:ln>
            <a:noFill/>
          </a:ln>
        </p:spPr>
      </p:pic>
      <p:pic>
        <p:nvPicPr>
          <p:cNvPr id="5" name="Billede 4"/>
          <p:cNvPicPr>
            <a:picLocks noChangeAspect="1"/>
          </p:cNvPicPr>
          <p:nvPr/>
        </p:nvPicPr>
        <p:blipFill>
          <a:blip r:embed="rId5"/>
          <a:stretch>
            <a:fillRect/>
          </a:stretch>
        </p:blipFill>
        <p:spPr>
          <a:xfrm>
            <a:off x="8007663" y="1781097"/>
            <a:ext cx="4184337" cy="5080426"/>
          </a:xfrm>
          <a:prstGeom prst="rect">
            <a:avLst/>
          </a:prstGeom>
        </p:spPr>
      </p:pic>
      <p:pic>
        <p:nvPicPr>
          <p:cNvPr id="7" name="Billede 6"/>
          <p:cNvPicPr>
            <a:picLocks noChangeAspect="1"/>
          </p:cNvPicPr>
          <p:nvPr/>
        </p:nvPicPr>
        <p:blipFill>
          <a:blip r:embed="rId6"/>
          <a:stretch>
            <a:fillRect/>
          </a:stretch>
        </p:blipFill>
        <p:spPr>
          <a:xfrm>
            <a:off x="4008474" y="2286650"/>
            <a:ext cx="3832333" cy="4574873"/>
          </a:xfrm>
          <a:prstGeom prst="rect">
            <a:avLst/>
          </a:prstGeom>
        </p:spPr>
      </p:pic>
      <p:pic>
        <p:nvPicPr>
          <p:cNvPr id="6" name="Billede 5"/>
          <p:cNvPicPr>
            <a:picLocks noChangeAspect="1"/>
          </p:cNvPicPr>
          <p:nvPr/>
        </p:nvPicPr>
        <p:blipFill>
          <a:blip r:embed="rId7"/>
          <a:stretch>
            <a:fillRect/>
          </a:stretch>
        </p:blipFill>
        <p:spPr>
          <a:xfrm>
            <a:off x="6092982" y="0"/>
            <a:ext cx="3278683" cy="2472450"/>
          </a:xfrm>
          <a:prstGeom prst="rect">
            <a:avLst/>
          </a:prstGeom>
        </p:spPr>
      </p:pic>
    </p:spTree>
    <p:extLst>
      <p:ext uri="{BB962C8B-B14F-4D97-AF65-F5344CB8AC3E}">
        <p14:creationId xmlns:p14="http://schemas.microsoft.com/office/powerpoint/2010/main" val="2600028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870117"/>
          </a:xfrm>
        </p:spPr>
        <p:txBody>
          <a:bodyPr/>
          <a:lstStyle/>
          <a:p>
            <a:r>
              <a:rPr lang="da-DK" b="1" dirty="0">
                <a:latin typeface="+mn-lt"/>
              </a:rPr>
              <a:t>Børn og Unge</a:t>
            </a:r>
          </a:p>
        </p:txBody>
      </p:sp>
      <p:pic>
        <p:nvPicPr>
          <p:cNvPr id="4" name="Billede 3"/>
          <p:cNvPicPr>
            <a:picLocks noChangeAspect="1"/>
          </p:cNvPicPr>
          <p:nvPr/>
        </p:nvPicPr>
        <p:blipFill>
          <a:blip r:embed="rId3"/>
          <a:stretch>
            <a:fillRect/>
          </a:stretch>
        </p:blipFill>
        <p:spPr>
          <a:xfrm>
            <a:off x="5657525" y="324675"/>
            <a:ext cx="5972179" cy="5402357"/>
          </a:xfrm>
          <a:prstGeom prst="rect">
            <a:avLst/>
          </a:prstGeom>
        </p:spPr>
      </p:pic>
      <p:sp>
        <p:nvSpPr>
          <p:cNvPr id="5" name="Rektangel 4"/>
          <p:cNvSpPr/>
          <p:nvPr/>
        </p:nvSpPr>
        <p:spPr>
          <a:xfrm>
            <a:off x="9264317" y="4928227"/>
            <a:ext cx="2598821" cy="5775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b="1" dirty="0" err="1">
                <a:solidFill>
                  <a:schemeClr val="tx1"/>
                </a:solidFill>
              </a:rPr>
              <a:t>Bronfenbrenners</a:t>
            </a:r>
            <a:r>
              <a:rPr lang="da-DK" b="1" dirty="0">
                <a:solidFill>
                  <a:schemeClr val="tx1"/>
                </a:solidFill>
              </a:rPr>
              <a:t> model</a:t>
            </a:r>
          </a:p>
        </p:txBody>
      </p:sp>
      <p:pic>
        <p:nvPicPr>
          <p:cNvPr id="6" name="Billede 5"/>
          <p:cNvPicPr>
            <a:picLocks noChangeAspect="1"/>
          </p:cNvPicPr>
          <p:nvPr/>
        </p:nvPicPr>
        <p:blipFill>
          <a:blip r:embed="rId4"/>
          <a:stretch>
            <a:fillRect/>
          </a:stretch>
        </p:blipFill>
        <p:spPr>
          <a:xfrm>
            <a:off x="248652" y="1523711"/>
            <a:ext cx="6081781" cy="4676563"/>
          </a:xfrm>
          <a:prstGeom prst="rect">
            <a:avLst/>
          </a:prstGeom>
        </p:spPr>
      </p:pic>
      <p:sp>
        <p:nvSpPr>
          <p:cNvPr id="8" name="Rektangel 7"/>
          <p:cNvSpPr/>
          <p:nvPr/>
        </p:nvSpPr>
        <p:spPr>
          <a:xfrm>
            <a:off x="4563978" y="4868070"/>
            <a:ext cx="1766455" cy="6416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dirty="0">
                <a:solidFill>
                  <a:schemeClr val="tx1"/>
                </a:solidFill>
              </a:rPr>
              <a:t>ICS trekanten</a:t>
            </a:r>
          </a:p>
        </p:txBody>
      </p:sp>
      <p:pic>
        <p:nvPicPr>
          <p:cNvPr id="7" name="Billede 6" descr="cid:image001.png@01D8093B.DF7E33A0"/>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spTree>
    <p:extLst>
      <p:ext uri="{BB962C8B-B14F-4D97-AF65-F5344CB8AC3E}">
        <p14:creationId xmlns:p14="http://schemas.microsoft.com/office/powerpoint/2010/main" val="3747204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rotWithShape="1">
          <a:blip r:embed="rId3"/>
          <a:srcRect r="5907"/>
          <a:stretch/>
        </p:blipFill>
        <p:spPr>
          <a:xfrm>
            <a:off x="7167231" y="152474"/>
            <a:ext cx="5024769" cy="5340202"/>
          </a:xfrm>
          <a:prstGeom prst="rect">
            <a:avLst/>
          </a:prstGeom>
        </p:spPr>
      </p:pic>
      <p:sp>
        <p:nvSpPr>
          <p:cNvPr id="2" name="Titel 1"/>
          <p:cNvSpPr>
            <a:spLocks noGrp="1"/>
          </p:cNvSpPr>
          <p:nvPr>
            <p:ph type="title"/>
          </p:nvPr>
        </p:nvSpPr>
        <p:spPr>
          <a:xfrm>
            <a:off x="838200" y="365126"/>
            <a:ext cx="10515600" cy="1017108"/>
          </a:xfrm>
        </p:spPr>
        <p:txBody>
          <a:bodyPr/>
          <a:lstStyle/>
          <a:p>
            <a:r>
              <a:rPr lang="da-DK" b="1" dirty="0">
                <a:latin typeface="+mn-lt"/>
              </a:rPr>
              <a:t>Case drøftelse </a:t>
            </a:r>
            <a:r>
              <a:rPr lang="da-DK" sz="2800" b="1" dirty="0">
                <a:latin typeface="+mn-lt"/>
              </a:rPr>
              <a:t>(10 min)</a:t>
            </a:r>
            <a:endParaRPr lang="da-DK" b="1" dirty="0">
              <a:latin typeface="+mn-lt"/>
            </a:endParaRPr>
          </a:p>
        </p:txBody>
      </p:sp>
      <p:sp>
        <p:nvSpPr>
          <p:cNvPr id="3" name="Pladsholder til indhold 2"/>
          <p:cNvSpPr>
            <a:spLocks noGrp="1"/>
          </p:cNvSpPr>
          <p:nvPr>
            <p:ph idx="1"/>
          </p:nvPr>
        </p:nvSpPr>
        <p:spPr>
          <a:xfrm>
            <a:off x="444795" y="1628776"/>
            <a:ext cx="8188842" cy="4351338"/>
          </a:xfrm>
        </p:spPr>
        <p:txBody>
          <a:bodyPr>
            <a:normAutofit lnSpcReduction="10000"/>
          </a:bodyPr>
          <a:lstStyle/>
          <a:p>
            <a:pPr marL="0" indent="0">
              <a:buNone/>
            </a:pPr>
            <a:r>
              <a:rPr lang="da-DK" dirty="0"/>
              <a:t>”I en børnegruppe/klasse er der et barn, som ofte afbryder, kommenterer højt og har svært ved at vente på tur. Barnet skaber uro, og de voksne bliver trætte og irriterede.”</a:t>
            </a:r>
          </a:p>
          <a:p>
            <a:pPr marL="0" indent="0">
              <a:buNone/>
            </a:pPr>
            <a:endParaRPr lang="da-DK" b="1" dirty="0"/>
          </a:p>
          <a:p>
            <a:pPr marL="0" indent="0">
              <a:buNone/>
            </a:pPr>
            <a:r>
              <a:rPr lang="da-DK" b="1" dirty="0"/>
              <a:t>Refleksionsspørgsmål </a:t>
            </a:r>
            <a:r>
              <a:rPr lang="da-DK" sz="2200" b="1" dirty="0"/>
              <a:t>(i små grupper):</a:t>
            </a:r>
            <a:endParaRPr lang="da-DK" dirty="0"/>
          </a:p>
          <a:p>
            <a:r>
              <a:rPr lang="da-DK" dirty="0"/>
              <a:t>Hvad er det ”problembaserede” blik på barnet?</a:t>
            </a:r>
          </a:p>
          <a:p>
            <a:r>
              <a:rPr lang="da-DK" dirty="0"/>
              <a:t>Hvordan kan vi beskrive barnet med et ressourceorienteret blik?</a:t>
            </a:r>
          </a:p>
          <a:p>
            <a:r>
              <a:rPr lang="da-DK" dirty="0"/>
              <a:t>Hvorfor er et fælles børnesyn vigtigt ifølge casen?</a:t>
            </a:r>
          </a:p>
          <a:p>
            <a:pPr marL="0" indent="0">
              <a:buNone/>
            </a:pPr>
            <a:endParaRPr lang="da-DK" dirty="0"/>
          </a:p>
        </p:txBody>
      </p:sp>
      <p:pic>
        <p:nvPicPr>
          <p:cNvPr id="4" name="Billede 3" descr="cid:image001.png@01D8093B.DF7E33A0"/>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spTree>
    <p:extLst>
      <p:ext uri="{BB962C8B-B14F-4D97-AF65-F5344CB8AC3E}">
        <p14:creationId xmlns:p14="http://schemas.microsoft.com/office/powerpoint/2010/main" val="61084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p:cNvPicPr>
            <a:picLocks noChangeAspect="1"/>
          </p:cNvPicPr>
          <p:nvPr/>
        </p:nvPicPr>
        <p:blipFill>
          <a:blip r:embed="rId3"/>
          <a:stretch>
            <a:fillRect/>
          </a:stretch>
        </p:blipFill>
        <p:spPr>
          <a:xfrm>
            <a:off x="1138280" y="2638198"/>
            <a:ext cx="3593208" cy="4219802"/>
          </a:xfrm>
          <a:prstGeom prst="rect">
            <a:avLst/>
          </a:prstGeom>
        </p:spPr>
      </p:pic>
      <p:sp>
        <p:nvSpPr>
          <p:cNvPr id="2" name="Titel 1"/>
          <p:cNvSpPr>
            <a:spLocks noGrp="1"/>
          </p:cNvSpPr>
          <p:nvPr>
            <p:ph type="title"/>
          </p:nvPr>
        </p:nvSpPr>
        <p:spPr>
          <a:xfrm>
            <a:off x="297712" y="285926"/>
            <a:ext cx="11056088" cy="1325563"/>
          </a:xfrm>
        </p:spPr>
        <p:txBody>
          <a:bodyPr/>
          <a:lstStyle/>
          <a:p>
            <a:r>
              <a:rPr lang="da-DK" b="1" dirty="0">
                <a:latin typeface="+mn-lt"/>
              </a:rPr>
              <a:t>Kort egenrefleksion og bro til næste temapakke </a:t>
            </a:r>
          </a:p>
        </p:txBody>
      </p:sp>
      <p:sp>
        <p:nvSpPr>
          <p:cNvPr id="3" name="Pladsholder til indhold 2"/>
          <p:cNvSpPr>
            <a:spLocks noGrp="1"/>
          </p:cNvSpPr>
          <p:nvPr>
            <p:ph idx="1"/>
          </p:nvPr>
        </p:nvSpPr>
        <p:spPr/>
        <p:txBody>
          <a:bodyPr/>
          <a:lstStyle/>
          <a:p>
            <a:pPr marL="0" indent="0">
              <a:buNone/>
            </a:pPr>
            <a:r>
              <a:rPr lang="da-DK" dirty="0"/>
              <a:t>Hvad tager I med fra i dag?</a:t>
            </a:r>
          </a:p>
          <a:p>
            <a:pPr marL="0" indent="0">
              <a:buNone/>
            </a:pPr>
            <a:r>
              <a:rPr lang="da-DK" dirty="0"/>
              <a:t>Er der ord og handlinger, som repræsenterer det nye/gamle børnesyn, som I vil gøre mere/mindre </a:t>
            </a:r>
            <a:r>
              <a:rPr lang="da-DK"/>
              <a:t>af i </a:t>
            </a:r>
            <a:r>
              <a:rPr lang="da-DK" dirty="0"/>
              <a:t>jeres praksis allerede fra i morgen? </a:t>
            </a:r>
          </a:p>
          <a:p>
            <a:pPr marL="0" indent="0">
              <a:buNone/>
            </a:pPr>
            <a:endParaRPr lang="da-DK" dirty="0"/>
          </a:p>
        </p:txBody>
      </p:sp>
      <p:pic>
        <p:nvPicPr>
          <p:cNvPr id="5" name="Billede 4" descr="cid:image001.png@01D8093B.DF7E33A0"/>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pic>
        <p:nvPicPr>
          <p:cNvPr id="8" name="Billede 7"/>
          <p:cNvPicPr>
            <a:picLocks noChangeAspect="1"/>
          </p:cNvPicPr>
          <p:nvPr/>
        </p:nvPicPr>
        <p:blipFill>
          <a:blip r:embed="rId6"/>
          <a:stretch>
            <a:fillRect/>
          </a:stretch>
        </p:blipFill>
        <p:spPr>
          <a:xfrm>
            <a:off x="10202748" y="285926"/>
            <a:ext cx="1520823" cy="1616394"/>
          </a:xfrm>
          <a:prstGeom prst="rect">
            <a:avLst/>
          </a:prstGeom>
        </p:spPr>
      </p:pic>
      <p:sp>
        <p:nvSpPr>
          <p:cNvPr id="6" name="Rektangel: afrundede hjørner diagonalt 5">
            <a:extLst>
              <a:ext uri="{FF2B5EF4-FFF2-40B4-BE49-F238E27FC236}">
                <a16:creationId xmlns:a16="http://schemas.microsoft.com/office/drawing/2014/main" id="{5A5536D1-0953-BA12-45A2-FF3146C07C21}"/>
              </a:ext>
            </a:extLst>
          </p:cNvPr>
          <p:cNvSpPr/>
          <p:nvPr/>
        </p:nvSpPr>
        <p:spPr>
          <a:xfrm>
            <a:off x="6435291" y="3590010"/>
            <a:ext cx="4918509" cy="2663742"/>
          </a:xfrm>
          <a:prstGeom prst="round2Diag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da-DK" b="1" dirty="0"/>
              <a:t>Mini-hjemmeopgave </a:t>
            </a:r>
            <a:endParaRPr lang="da-DK" dirty="0"/>
          </a:p>
          <a:p>
            <a:r>
              <a:rPr lang="da-DK" dirty="0"/>
              <a:t>Prøv i den kommende tid at lægge mærke til én situation, hvor vi taler om et barn på en meget problemorienteret måde – og øv jer i at formulere det i et ressource-sprog i stedet. </a:t>
            </a:r>
          </a:p>
          <a:p>
            <a:r>
              <a:rPr lang="da-DK" dirty="0"/>
              <a:t>I kan tage eksempler med til næste temapakke.</a:t>
            </a:r>
          </a:p>
        </p:txBody>
      </p:sp>
      <p:sp>
        <p:nvSpPr>
          <p:cNvPr id="9" name="Rektangel 8"/>
          <p:cNvSpPr/>
          <p:nvPr/>
        </p:nvSpPr>
        <p:spPr>
          <a:xfrm>
            <a:off x="5257800" y="4217017"/>
            <a:ext cx="6096000" cy="369332"/>
          </a:xfrm>
          <a:prstGeom prst="rect">
            <a:avLst/>
          </a:prstGeom>
        </p:spPr>
        <p:txBody>
          <a:bodyPr>
            <a:spAutoFit/>
          </a:bodyPr>
          <a:lstStyle/>
          <a:p>
            <a:endParaRPr lang="da-DK" dirty="0"/>
          </a:p>
        </p:txBody>
      </p:sp>
    </p:spTree>
    <p:extLst>
      <p:ext uri="{BB962C8B-B14F-4D97-AF65-F5344CB8AC3E}">
        <p14:creationId xmlns:p14="http://schemas.microsoft.com/office/powerpoint/2010/main" val="140913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952 tusind Drawing boy royaltyfrie billeder, stock-fotos og illustrationer  | Shutter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280" y="3441814"/>
            <a:ext cx="6912121" cy="301829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838200" y="365125"/>
            <a:ext cx="10515600" cy="894715"/>
          </a:xfrm>
        </p:spPr>
        <p:txBody>
          <a:bodyPr/>
          <a:lstStyle/>
          <a:p>
            <a:r>
              <a:rPr lang="da-DK" b="1" dirty="0">
                <a:latin typeface="+mn-lt"/>
              </a:rPr>
              <a:t>Formål</a:t>
            </a:r>
            <a:r>
              <a:rPr lang="da-DK" dirty="0"/>
              <a:t> </a:t>
            </a:r>
          </a:p>
        </p:txBody>
      </p:sp>
      <p:sp>
        <p:nvSpPr>
          <p:cNvPr id="3" name="Pladsholder til indhold 2"/>
          <p:cNvSpPr>
            <a:spLocks noGrp="1"/>
          </p:cNvSpPr>
          <p:nvPr>
            <p:ph idx="1"/>
          </p:nvPr>
        </p:nvSpPr>
        <p:spPr>
          <a:xfrm>
            <a:off x="912372" y="1385888"/>
            <a:ext cx="8739628" cy="4351338"/>
          </a:xfrm>
        </p:spPr>
        <p:txBody>
          <a:bodyPr/>
          <a:lstStyle/>
          <a:p>
            <a:pPr marL="0" indent="0">
              <a:buNone/>
            </a:pPr>
            <a:r>
              <a:rPr lang="da-DK" dirty="0"/>
              <a:t>Formål med dagens temapakke:</a:t>
            </a:r>
          </a:p>
          <a:p>
            <a:pPr lvl="1"/>
            <a:r>
              <a:rPr lang="da-DK" dirty="0"/>
              <a:t>At give et fælles sprog om et ressourceorienteret børnesyn.</a:t>
            </a:r>
          </a:p>
          <a:p>
            <a:pPr lvl="1"/>
            <a:r>
              <a:rPr lang="da-DK" dirty="0"/>
              <a:t>At koble børnesynet til de politiske og organisatoriske rammer.</a:t>
            </a:r>
          </a:p>
          <a:p>
            <a:pPr lvl="1"/>
            <a:r>
              <a:rPr lang="da-DK" dirty="0"/>
              <a:t>At sætte ord på, hvad det betyder for os som fagprofessionelle.</a:t>
            </a:r>
          </a:p>
        </p:txBody>
      </p:sp>
      <p:pic>
        <p:nvPicPr>
          <p:cNvPr id="4" name="Billede 3" descr="cid:image001.png@01D8093B.DF7E33A0"/>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53572" y="6311900"/>
            <a:ext cx="706389" cy="296416"/>
          </a:xfrm>
          <a:prstGeom prst="rect">
            <a:avLst/>
          </a:prstGeom>
          <a:noFill/>
          <a:ln>
            <a:noFill/>
          </a:ln>
        </p:spPr>
      </p:pic>
    </p:spTree>
    <p:extLst>
      <p:ext uri="{BB962C8B-B14F-4D97-AF65-F5344CB8AC3E}">
        <p14:creationId xmlns:p14="http://schemas.microsoft.com/office/powerpoint/2010/main" val="1091028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91766" y="250281"/>
            <a:ext cx="6328912" cy="3046988"/>
          </a:xfrm>
          <a:prstGeom prst="rect">
            <a:avLst/>
          </a:prstGeom>
        </p:spPr>
        <p:txBody>
          <a:bodyPr wrap="none">
            <a:spAutoFit/>
          </a:bodyPr>
          <a:lstStyle/>
          <a:p>
            <a:r>
              <a:rPr lang="da-DK" sz="7200" b="1" dirty="0">
                <a:solidFill>
                  <a:srgbClr val="292524"/>
                </a:solidFill>
              </a:rPr>
              <a:t>Tretrinsraketten</a:t>
            </a:r>
          </a:p>
          <a:p>
            <a:r>
              <a:rPr lang="da-DK" sz="4400" b="1" dirty="0">
                <a:solidFill>
                  <a:srgbClr val="292524"/>
                </a:solidFill>
              </a:rPr>
              <a:t> </a:t>
            </a:r>
          </a:p>
          <a:p>
            <a:endParaRPr lang="da-DK" sz="4400" b="1" dirty="0">
              <a:solidFill>
                <a:srgbClr val="292524"/>
              </a:solidFill>
            </a:endParaRPr>
          </a:p>
          <a:p>
            <a:r>
              <a:rPr lang="da-DK" sz="3200" b="1" dirty="0">
                <a:solidFill>
                  <a:srgbClr val="292524"/>
                </a:solidFill>
              </a:rPr>
              <a:t>Vores arbejde med børnesynet</a:t>
            </a:r>
            <a:endParaRPr lang="da-DK" sz="3200" b="1" dirty="0"/>
          </a:p>
        </p:txBody>
      </p:sp>
      <p:pic>
        <p:nvPicPr>
          <p:cNvPr id="5" name="Billede 4" descr="cid:image001.png@01D8093B.DF7E33A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pic>
        <p:nvPicPr>
          <p:cNvPr id="6" name="Billede 5">
            <a:extLst>
              <a:ext uri="{FF2B5EF4-FFF2-40B4-BE49-F238E27FC236}">
                <a16:creationId xmlns:a16="http://schemas.microsoft.com/office/drawing/2014/main" id="{054B3583-E56C-C58B-FB8B-286270911242}"/>
              </a:ext>
            </a:extLst>
          </p:cNvPr>
          <p:cNvPicPr>
            <a:picLocks noChangeAspect="1"/>
          </p:cNvPicPr>
          <p:nvPr/>
        </p:nvPicPr>
        <p:blipFill>
          <a:blip r:embed="rId5"/>
          <a:srcRect l="16200"/>
          <a:stretch>
            <a:fillRect/>
          </a:stretch>
        </p:blipFill>
        <p:spPr>
          <a:xfrm>
            <a:off x="6648918" y="292926"/>
            <a:ext cx="4048935" cy="6272360"/>
          </a:xfrm>
          <a:prstGeom prst="rect">
            <a:avLst/>
          </a:prstGeom>
        </p:spPr>
      </p:pic>
    </p:spTree>
    <p:extLst>
      <p:ext uri="{BB962C8B-B14F-4D97-AF65-F5344CB8AC3E}">
        <p14:creationId xmlns:p14="http://schemas.microsoft.com/office/powerpoint/2010/main" val="1720763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3"/>
          <a:stretch>
            <a:fillRect/>
          </a:stretch>
        </p:blipFill>
        <p:spPr>
          <a:xfrm>
            <a:off x="2895600" y="3101205"/>
            <a:ext cx="5316220" cy="3756795"/>
          </a:xfrm>
          <a:prstGeom prst="rect">
            <a:avLst/>
          </a:prstGeom>
        </p:spPr>
      </p:pic>
      <p:sp>
        <p:nvSpPr>
          <p:cNvPr id="2" name="Titel 1"/>
          <p:cNvSpPr>
            <a:spLocks noGrp="1"/>
          </p:cNvSpPr>
          <p:nvPr>
            <p:ph type="title"/>
          </p:nvPr>
        </p:nvSpPr>
        <p:spPr/>
        <p:txBody>
          <a:bodyPr/>
          <a:lstStyle/>
          <a:p>
            <a:r>
              <a:rPr lang="da-DK" b="1" dirty="0">
                <a:latin typeface="+mn-lt"/>
              </a:rPr>
              <a:t>Hurtig refleksion med din sidemakker</a:t>
            </a:r>
          </a:p>
        </p:txBody>
      </p:sp>
      <p:sp>
        <p:nvSpPr>
          <p:cNvPr id="3" name="Pladsholder til indhold 2"/>
          <p:cNvSpPr>
            <a:spLocks noGrp="1"/>
          </p:cNvSpPr>
          <p:nvPr>
            <p:ph idx="1"/>
          </p:nvPr>
        </p:nvSpPr>
        <p:spPr/>
        <p:txBody>
          <a:bodyPr/>
          <a:lstStyle/>
          <a:p>
            <a:pPr marL="0" indent="0">
              <a:buNone/>
            </a:pPr>
            <a:r>
              <a:rPr lang="da-DK" dirty="0"/>
              <a:t>Når I hører ”</a:t>
            </a:r>
            <a:r>
              <a:rPr lang="da-DK" i="1" dirty="0"/>
              <a:t>et ressourceorienteret børnesyn</a:t>
            </a:r>
            <a:r>
              <a:rPr lang="da-DK" dirty="0"/>
              <a:t>” – hvilke ord eller billeder dukker op hos jer?</a:t>
            </a:r>
          </a:p>
          <a:p>
            <a:pPr marL="0" indent="0">
              <a:buNone/>
            </a:pPr>
            <a:r>
              <a:rPr lang="da-DK" dirty="0"/>
              <a:t>- </a:t>
            </a:r>
            <a:r>
              <a:rPr lang="da-DK" sz="2400" dirty="0"/>
              <a:t>Kom gerne med eksempler fra det børnesyn, du selv har mødt som barn/ung.</a:t>
            </a:r>
          </a:p>
          <a:p>
            <a:pPr marL="0" indent="0">
              <a:buNone/>
            </a:pPr>
            <a:endParaRPr lang="da-DK" dirty="0"/>
          </a:p>
          <a:p>
            <a:pPr marL="0" indent="0">
              <a:buNone/>
            </a:pPr>
            <a:endParaRPr lang="da-DK" dirty="0"/>
          </a:p>
          <a:p>
            <a:pPr marL="0" indent="0">
              <a:buNone/>
            </a:pPr>
            <a:endParaRPr lang="da-DK" dirty="0"/>
          </a:p>
        </p:txBody>
      </p:sp>
      <p:pic>
        <p:nvPicPr>
          <p:cNvPr id="4" name="Billede 3" descr="cid:image001.png@01D8093B.DF7E33A0"/>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spTree>
    <p:extLst>
      <p:ext uri="{BB962C8B-B14F-4D97-AF65-F5344CB8AC3E}">
        <p14:creationId xmlns:p14="http://schemas.microsoft.com/office/powerpoint/2010/main" val="678453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2838" y="80645"/>
            <a:ext cx="10515600" cy="1325563"/>
          </a:xfrm>
        </p:spPr>
        <p:txBody>
          <a:bodyPr/>
          <a:lstStyle/>
          <a:p>
            <a:r>
              <a:rPr lang="da-DK" b="1" dirty="0">
                <a:latin typeface="+mn-lt"/>
              </a:rPr>
              <a:t>Politisk styret organisation</a:t>
            </a:r>
          </a:p>
        </p:txBody>
      </p:sp>
      <p:sp>
        <p:nvSpPr>
          <p:cNvPr id="3" name="Pladsholder til indhold 2"/>
          <p:cNvSpPr>
            <a:spLocks noGrp="1"/>
          </p:cNvSpPr>
          <p:nvPr>
            <p:ph idx="1"/>
          </p:nvPr>
        </p:nvSpPr>
        <p:spPr>
          <a:xfrm>
            <a:off x="441960" y="1406208"/>
            <a:ext cx="7066280" cy="4351338"/>
          </a:xfrm>
        </p:spPr>
        <p:txBody>
          <a:bodyPr/>
          <a:lstStyle/>
          <a:p>
            <a:pPr marL="0" indent="0">
              <a:buNone/>
            </a:pPr>
            <a:r>
              <a:rPr lang="da-DK" dirty="0"/>
              <a:t>Lovgivning: Dagtilbudsloven / Folkeskoleloven, Barnets lov, Børnekonventionen.</a:t>
            </a:r>
          </a:p>
          <a:p>
            <a:pPr marL="0" indent="0">
              <a:buNone/>
            </a:pPr>
            <a:r>
              <a:rPr lang="da-DK" dirty="0"/>
              <a:t>Kommunale politikker: fx børne- og ungepolitik, stærke fællesskaber for alle børn og unge, kvalitetsrapporter.</a:t>
            </a:r>
          </a:p>
          <a:p>
            <a:pPr marL="0" indent="0">
              <a:buNone/>
            </a:pPr>
            <a:endParaRPr lang="da-DK" dirty="0"/>
          </a:p>
        </p:txBody>
      </p:sp>
      <p:pic>
        <p:nvPicPr>
          <p:cNvPr id="4" name="Billede 3" descr="cid:image001.png@01D8093B.DF7E33A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59643" y="6208621"/>
            <a:ext cx="706389" cy="296416"/>
          </a:xfrm>
          <a:prstGeom prst="rect">
            <a:avLst/>
          </a:prstGeom>
          <a:noFill/>
          <a:ln>
            <a:noFill/>
          </a:ln>
        </p:spPr>
      </p:pic>
      <p:pic>
        <p:nvPicPr>
          <p:cNvPr id="5" name="Billede 4"/>
          <p:cNvPicPr>
            <a:picLocks noChangeAspect="1"/>
          </p:cNvPicPr>
          <p:nvPr/>
        </p:nvPicPr>
        <p:blipFill>
          <a:blip r:embed="rId5"/>
          <a:stretch>
            <a:fillRect/>
          </a:stretch>
        </p:blipFill>
        <p:spPr>
          <a:xfrm>
            <a:off x="7564397" y="491676"/>
            <a:ext cx="2444876" cy="3511730"/>
          </a:xfrm>
          <a:prstGeom prst="rect">
            <a:avLst/>
          </a:prstGeom>
        </p:spPr>
      </p:pic>
      <p:pic>
        <p:nvPicPr>
          <p:cNvPr id="6" name="Billede 5"/>
          <p:cNvPicPr>
            <a:picLocks noChangeAspect="1"/>
          </p:cNvPicPr>
          <p:nvPr/>
        </p:nvPicPr>
        <p:blipFill>
          <a:blip r:embed="rId6"/>
          <a:stretch>
            <a:fillRect/>
          </a:stretch>
        </p:blipFill>
        <p:spPr>
          <a:xfrm>
            <a:off x="9855901" y="2334787"/>
            <a:ext cx="2336099" cy="3422759"/>
          </a:xfrm>
          <a:prstGeom prst="rect">
            <a:avLst/>
          </a:prstGeom>
        </p:spPr>
      </p:pic>
      <p:pic>
        <p:nvPicPr>
          <p:cNvPr id="7" name="Billede 6"/>
          <p:cNvPicPr>
            <a:picLocks noChangeAspect="1"/>
          </p:cNvPicPr>
          <p:nvPr/>
        </p:nvPicPr>
        <p:blipFill>
          <a:blip r:embed="rId7"/>
          <a:stretch>
            <a:fillRect/>
          </a:stretch>
        </p:blipFill>
        <p:spPr>
          <a:xfrm>
            <a:off x="5601147" y="3410762"/>
            <a:ext cx="1904753" cy="2346784"/>
          </a:xfrm>
          <a:prstGeom prst="rect">
            <a:avLst/>
          </a:prstGeom>
        </p:spPr>
      </p:pic>
      <p:pic>
        <p:nvPicPr>
          <p:cNvPr id="8" name="Billede 7"/>
          <p:cNvPicPr>
            <a:picLocks noChangeAspect="1"/>
          </p:cNvPicPr>
          <p:nvPr/>
        </p:nvPicPr>
        <p:blipFill>
          <a:blip r:embed="rId8"/>
          <a:stretch>
            <a:fillRect/>
          </a:stretch>
        </p:blipFill>
        <p:spPr>
          <a:xfrm>
            <a:off x="4320212" y="3088873"/>
            <a:ext cx="1492327" cy="1854295"/>
          </a:xfrm>
          <a:prstGeom prst="rect">
            <a:avLst/>
          </a:prstGeom>
        </p:spPr>
      </p:pic>
      <p:pic>
        <p:nvPicPr>
          <p:cNvPr id="9" name="Billede 8"/>
          <p:cNvPicPr>
            <a:picLocks noChangeAspect="1"/>
          </p:cNvPicPr>
          <p:nvPr/>
        </p:nvPicPr>
        <p:blipFill>
          <a:blip r:embed="rId9"/>
          <a:stretch>
            <a:fillRect/>
          </a:stretch>
        </p:blipFill>
        <p:spPr>
          <a:xfrm>
            <a:off x="2661570" y="3762829"/>
            <a:ext cx="1797142" cy="1835244"/>
          </a:xfrm>
          <a:prstGeom prst="rect">
            <a:avLst/>
          </a:prstGeom>
        </p:spPr>
      </p:pic>
    </p:spTree>
    <p:extLst>
      <p:ext uri="{BB962C8B-B14F-4D97-AF65-F5344CB8AC3E}">
        <p14:creationId xmlns:p14="http://schemas.microsoft.com/office/powerpoint/2010/main" val="80147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5120" y="365125"/>
            <a:ext cx="11028680" cy="1325563"/>
          </a:xfrm>
        </p:spPr>
        <p:txBody>
          <a:bodyPr/>
          <a:lstStyle/>
          <a:p>
            <a:r>
              <a:rPr lang="da-DK" b="1" dirty="0">
                <a:latin typeface="+mn-lt"/>
              </a:rPr>
              <a:t>Overordnede rammer og børnesyn</a:t>
            </a:r>
            <a:br>
              <a:rPr lang="da-DK" b="1" dirty="0">
                <a:latin typeface="+mn-lt"/>
              </a:rPr>
            </a:br>
            <a:r>
              <a:rPr lang="da-DK" b="1" dirty="0">
                <a:latin typeface="+mn-lt"/>
              </a:rPr>
              <a:t>- drøftelse med sidemakker</a:t>
            </a:r>
          </a:p>
        </p:txBody>
      </p:sp>
      <p:sp>
        <p:nvSpPr>
          <p:cNvPr id="3" name="Pladsholder til indhold 2"/>
          <p:cNvSpPr>
            <a:spLocks noGrp="1"/>
          </p:cNvSpPr>
          <p:nvPr>
            <p:ph idx="1"/>
          </p:nvPr>
        </p:nvSpPr>
        <p:spPr>
          <a:xfrm>
            <a:off x="543560" y="1760841"/>
            <a:ext cx="10591800" cy="4351338"/>
          </a:xfrm>
        </p:spPr>
        <p:txBody>
          <a:bodyPr/>
          <a:lstStyle/>
          <a:p>
            <a:pPr marL="0" indent="0">
              <a:buNone/>
            </a:pPr>
            <a:r>
              <a:rPr lang="da-DK" dirty="0"/>
              <a:t>Hvor møder vi børnesynet i vores dokumenter?</a:t>
            </a:r>
            <a:br>
              <a:rPr lang="da-DK" dirty="0"/>
            </a:br>
            <a:endParaRPr lang="da-DK" dirty="0"/>
          </a:p>
          <a:p>
            <a:pPr marL="0" indent="0">
              <a:buNone/>
            </a:pPr>
            <a:r>
              <a:rPr lang="da-DK" dirty="0"/>
              <a:t>Hvor ser I formuleringer om børnesyn, trivsel, deltagelse, fællesskaber i:</a:t>
            </a:r>
          </a:p>
          <a:p>
            <a:pPr lvl="1"/>
            <a:r>
              <a:rPr lang="da-DK" dirty="0"/>
              <a:t>Kommunale politikker?</a:t>
            </a:r>
          </a:p>
          <a:p>
            <a:pPr lvl="1"/>
            <a:r>
              <a:rPr lang="da-DK"/>
              <a:t>Folkeskolens formål </a:t>
            </a:r>
            <a:r>
              <a:rPr lang="da-DK" dirty="0"/>
              <a:t>/ skolens værdigrundlag?</a:t>
            </a:r>
          </a:p>
          <a:p>
            <a:pPr lvl="1"/>
            <a:r>
              <a:rPr lang="da-DK" dirty="0"/>
              <a:t>Forvaltningens retningslinjer, handlevejledninger, koncepter?</a:t>
            </a:r>
          </a:p>
          <a:p>
            <a:pPr lvl="1"/>
            <a:r>
              <a:rPr lang="da-DK" dirty="0"/>
              <a:t>Andet?</a:t>
            </a:r>
          </a:p>
        </p:txBody>
      </p:sp>
      <p:pic>
        <p:nvPicPr>
          <p:cNvPr id="4" name="Billede 3" descr="cid:image001.png@01D8093B.DF7E33A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08805" y="6182333"/>
            <a:ext cx="706389" cy="296416"/>
          </a:xfrm>
          <a:prstGeom prst="rect">
            <a:avLst/>
          </a:prstGeom>
          <a:noFill/>
          <a:ln>
            <a:noFill/>
          </a:ln>
        </p:spPr>
      </p:pic>
      <p:pic>
        <p:nvPicPr>
          <p:cNvPr id="5" name="Billede 4"/>
          <p:cNvPicPr>
            <a:picLocks noChangeAspect="1"/>
          </p:cNvPicPr>
          <p:nvPr/>
        </p:nvPicPr>
        <p:blipFill>
          <a:blip r:embed="rId5"/>
          <a:stretch>
            <a:fillRect/>
          </a:stretch>
        </p:blipFill>
        <p:spPr>
          <a:xfrm>
            <a:off x="7026274" y="4307840"/>
            <a:ext cx="5164597" cy="2276701"/>
          </a:xfrm>
          <a:prstGeom prst="rect">
            <a:avLst/>
          </a:prstGeom>
        </p:spPr>
      </p:pic>
    </p:spTree>
    <p:extLst>
      <p:ext uri="{BB962C8B-B14F-4D97-AF65-F5344CB8AC3E}">
        <p14:creationId xmlns:p14="http://schemas.microsoft.com/office/powerpoint/2010/main" val="1186520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4D4A2-7326-8F5F-8175-75DC6C268190}"/>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8FD9E3E4-42A1-75A5-1654-2668B19104FB}"/>
              </a:ext>
            </a:extLst>
          </p:cNvPr>
          <p:cNvPicPr>
            <a:picLocks noChangeAspect="1"/>
          </p:cNvPicPr>
          <p:nvPr/>
        </p:nvPicPr>
        <p:blipFill>
          <a:blip r:embed="rId3"/>
          <a:stretch>
            <a:fillRect/>
          </a:stretch>
        </p:blipFill>
        <p:spPr>
          <a:xfrm>
            <a:off x="7769732" y="3538228"/>
            <a:ext cx="3864005" cy="1703363"/>
          </a:xfrm>
          <a:prstGeom prst="rect">
            <a:avLst/>
          </a:prstGeom>
        </p:spPr>
      </p:pic>
      <p:sp>
        <p:nvSpPr>
          <p:cNvPr id="2" name="Titel 1">
            <a:extLst>
              <a:ext uri="{FF2B5EF4-FFF2-40B4-BE49-F238E27FC236}">
                <a16:creationId xmlns:a16="http://schemas.microsoft.com/office/drawing/2014/main" id="{C2F2EF42-DCED-E1C3-84B5-E71C29A2EBFF}"/>
              </a:ext>
            </a:extLst>
          </p:cNvPr>
          <p:cNvSpPr>
            <a:spLocks noGrp="1"/>
          </p:cNvSpPr>
          <p:nvPr>
            <p:ph type="title"/>
          </p:nvPr>
        </p:nvSpPr>
        <p:spPr>
          <a:xfrm>
            <a:off x="325120" y="365125"/>
            <a:ext cx="11028680" cy="1325563"/>
          </a:xfrm>
        </p:spPr>
        <p:txBody>
          <a:bodyPr/>
          <a:lstStyle/>
          <a:p>
            <a:r>
              <a:rPr lang="da-DK" b="1" dirty="0">
                <a:latin typeface="+mn-lt"/>
              </a:rPr>
              <a:t>Overordnede rammer og børnesyn</a:t>
            </a:r>
            <a:br>
              <a:rPr lang="da-DK" b="1" dirty="0">
                <a:latin typeface="+mn-lt"/>
              </a:rPr>
            </a:br>
            <a:r>
              <a:rPr lang="da-DK" b="1" dirty="0">
                <a:latin typeface="+mn-lt"/>
              </a:rPr>
              <a:t>- drøftelse med sidemakker (dagtilbud)</a:t>
            </a:r>
          </a:p>
        </p:txBody>
      </p:sp>
      <p:sp>
        <p:nvSpPr>
          <p:cNvPr id="3" name="Pladsholder til indhold 2">
            <a:extLst>
              <a:ext uri="{FF2B5EF4-FFF2-40B4-BE49-F238E27FC236}">
                <a16:creationId xmlns:a16="http://schemas.microsoft.com/office/drawing/2014/main" id="{517994F8-3A9E-E644-E636-0EF0840AA257}"/>
              </a:ext>
            </a:extLst>
          </p:cNvPr>
          <p:cNvSpPr>
            <a:spLocks noGrp="1"/>
          </p:cNvSpPr>
          <p:nvPr>
            <p:ph idx="1"/>
          </p:nvPr>
        </p:nvSpPr>
        <p:spPr>
          <a:xfrm>
            <a:off x="558263" y="1946183"/>
            <a:ext cx="9673391" cy="2965634"/>
          </a:xfrm>
        </p:spPr>
        <p:txBody>
          <a:bodyPr>
            <a:normAutofit fontScale="85000" lnSpcReduction="20000"/>
          </a:bodyPr>
          <a:lstStyle/>
          <a:p>
            <a:pPr marL="0" indent="0">
              <a:buNone/>
            </a:pPr>
            <a:r>
              <a:rPr lang="da-DK" dirty="0"/>
              <a:t>Hvor møder vi børnesynet i vores pædagogiske praksis?</a:t>
            </a:r>
          </a:p>
          <a:p>
            <a:r>
              <a:rPr lang="da-DK" sz="2000" dirty="0"/>
              <a:t>I vores talte sprog, vores kropssprog, vores regler og rammer?</a:t>
            </a:r>
          </a:p>
          <a:p>
            <a:r>
              <a:rPr lang="da-DK" sz="2000" dirty="0"/>
              <a:t>I vores hændelsesbeskrivelser og magtanvendelsesdokumenter?</a:t>
            </a:r>
            <a:br>
              <a:rPr lang="da-DK" dirty="0"/>
            </a:br>
            <a:endParaRPr lang="da-DK" dirty="0"/>
          </a:p>
          <a:p>
            <a:pPr marL="0" indent="0">
              <a:buNone/>
            </a:pPr>
            <a:r>
              <a:rPr lang="da-DK" dirty="0"/>
              <a:t>Hvor ser I formuleringer om børnesyn, trivsel, deltagelse, fællesskaber i:</a:t>
            </a:r>
          </a:p>
          <a:p>
            <a:pPr lvl="1"/>
            <a:r>
              <a:rPr lang="da-DK" dirty="0"/>
              <a:t>Kommunale politikker?</a:t>
            </a:r>
          </a:p>
          <a:p>
            <a:pPr lvl="1"/>
            <a:r>
              <a:rPr lang="da-DK" dirty="0"/>
              <a:t>Læreplaner / dagtilbuddets værdigrundlag?</a:t>
            </a:r>
          </a:p>
          <a:p>
            <a:pPr lvl="1"/>
            <a:r>
              <a:rPr lang="da-DK" dirty="0"/>
              <a:t>Forvaltningens retningslinjer, handlevejledninger, koncepter?</a:t>
            </a:r>
          </a:p>
          <a:p>
            <a:pPr lvl="1"/>
            <a:r>
              <a:rPr lang="da-DK" dirty="0"/>
              <a:t>Andet?</a:t>
            </a:r>
          </a:p>
        </p:txBody>
      </p:sp>
      <p:pic>
        <p:nvPicPr>
          <p:cNvPr id="4" name="Billede 3" descr="cid:image001.png@01D8093B.DF7E33A0">
            <a:extLst>
              <a:ext uri="{FF2B5EF4-FFF2-40B4-BE49-F238E27FC236}">
                <a16:creationId xmlns:a16="http://schemas.microsoft.com/office/drawing/2014/main" id="{4C39FCC0-96EE-44A6-1B42-DD30916413AC}"/>
              </a:ext>
            </a:extLst>
          </p:cNvPr>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08805" y="6182333"/>
            <a:ext cx="706389" cy="296416"/>
          </a:xfrm>
          <a:prstGeom prst="rect">
            <a:avLst/>
          </a:prstGeom>
          <a:noFill/>
          <a:ln>
            <a:noFill/>
          </a:ln>
        </p:spPr>
      </p:pic>
    </p:spTree>
    <p:extLst>
      <p:ext uri="{BB962C8B-B14F-4D97-AF65-F5344CB8AC3E}">
        <p14:creationId xmlns:p14="http://schemas.microsoft.com/office/powerpoint/2010/main" val="3668282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rotWithShape="1">
          <a:blip r:embed="rId3"/>
          <a:srcRect b="7143"/>
          <a:stretch/>
        </p:blipFill>
        <p:spPr>
          <a:xfrm>
            <a:off x="762000" y="4107695"/>
            <a:ext cx="5832734" cy="2046573"/>
          </a:xfrm>
          <a:prstGeom prst="rect">
            <a:avLst/>
          </a:prstGeom>
        </p:spPr>
      </p:pic>
      <p:sp>
        <p:nvSpPr>
          <p:cNvPr id="2" name="Titel 1"/>
          <p:cNvSpPr>
            <a:spLocks noGrp="1"/>
          </p:cNvSpPr>
          <p:nvPr>
            <p:ph type="title"/>
          </p:nvPr>
        </p:nvSpPr>
        <p:spPr>
          <a:xfrm>
            <a:off x="762000" y="211547"/>
            <a:ext cx="10515600" cy="745383"/>
          </a:xfrm>
        </p:spPr>
        <p:txBody>
          <a:bodyPr/>
          <a:lstStyle/>
          <a:p>
            <a:r>
              <a:rPr lang="da-DK" b="1" dirty="0">
                <a:latin typeface="+mn-lt"/>
              </a:rPr>
              <a:t>Hvad er et børnesyn</a:t>
            </a:r>
          </a:p>
        </p:txBody>
      </p:sp>
      <p:sp>
        <p:nvSpPr>
          <p:cNvPr id="4" name="Pladsholder til indhold 3"/>
          <p:cNvSpPr>
            <a:spLocks noGrp="1"/>
          </p:cNvSpPr>
          <p:nvPr>
            <p:ph sz="half" idx="1"/>
          </p:nvPr>
        </p:nvSpPr>
        <p:spPr>
          <a:xfrm>
            <a:off x="537945" y="956930"/>
            <a:ext cx="4679784" cy="5204557"/>
          </a:xfrm>
        </p:spPr>
        <p:txBody>
          <a:bodyPr>
            <a:normAutofit fontScale="25000" lnSpcReduction="20000"/>
          </a:bodyPr>
          <a:lstStyle/>
          <a:p>
            <a:endParaRPr lang="da-DK" dirty="0"/>
          </a:p>
          <a:p>
            <a:pPr marL="0" indent="0">
              <a:buNone/>
            </a:pPr>
            <a:r>
              <a:rPr lang="da-DK" sz="4800" b="1" dirty="0"/>
              <a:t>Traditionelt eller gammeldags børnesyn </a:t>
            </a:r>
          </a:p>
          <a:p>
            <a:r>
              <a:rPr lang="da-DK" sz="4800" dirty="0"/>
              <a:t>"Børn skal lære at tie stille og lytte” </a:t>
            </a:r>
          </a:p>
          <a:p>
            <a:r>
              <a:rPr lang="da-DK" sz="4800" dirty="0"/>
              <a:t>"Børn skal rettes op" </a:t>
            </a:r>
          </a:p>
          <a:p>
            <a:r>
              <a:rPr lang="da-DK" sz="4800" dirty="0"/>
              <a:t>"Det er de voksnes beslutning”</a:t>
            </a:r>
          </a:p>
          <a:p>
            <a:r>
              <a:rPr lang="da-DK" sz="4800" dirty="0"/>
              <a:t>Autoritære voksne	</a:t>
            </a:r>
          </a:p>
          <a:p>
            <a:r>
              <a:rPr lang="da-DK" sz="4800" dirty="0"/>
              <a:t>Opdrage til lydighed</a:t>
            </a:r>
          </a:p>
          <a:p>
            <a:r>
              <a:rPr lang="da-DK" sz="4800" dirty="0"/>
              <a:t>Fokus på hvad børn gør (handlinger) </a:t>
            </a:r>
          </a:p>
          <a:p>
            <a:r>
              <a:rPr lang="da-DK" sz="4800" dirty="0"/>
              <a:t>Børne er umodne (det er barnet der er problemet)</a:t>
            </a:r>
          </a:p>
          <a:p>
            <a:r>
              <a:rPr lang="da-DK" sz="4800" dirty="0"/>
              <a:t>Konsekvens, irettesættelse og skældud	</a:t>
            </a:r>
          </a:p>
          <a:p>
            <a:r>
              <a:rPr lang="da-DK" sz="4800" dirty="0"/>
              <a:t>Børn er egoistiske, og vi er ikke interesserede i et børneperspektiv</a:t>
            </a:r>
          </a:p>
          <a:p>
            <a:r>
              <a:rPr lang="da-DK" sz="4800" dirty="0"/>
              <a:t>Normerne (reglerne) er ens for alle	</a:t>
            </a:r>
          </a:p>
          <a:p>
            <a:r>
              <a:rPr lang="da-DK" sz="4800" dirty="0"/>
              <a:t>“Din vilje sidder i min lomme”</a:t>
            </a:r>
          </a:p>
          <a:p>
            <a:endParaRPr lang="da-DK" dirty="0"/>
          </a:p>
        </p:txBody>
      </p:sp>
      <p:sp>
        <p:nvSpPr>
          <p:cNvPr id="5" name="Pladsholder til indhold 4"/>
          <p:cNvSpPr>
            <a:spLocks noGrp="1"/>
          </p:cNvSpPr>
          <p:nvPr>
            <p:ph sz="half" idx="2"/>
          </p:nvPr>
        </p:nvSpPr>
        <p:spPr>
          <a:xfrm>
            <a:off x="6510688" y="956929"/>
            <a:ext cx="4192604" cy="4991483"/>
          </a:xfrm>
        </p:spPr>
        <p:txBody>
          <a:bodyPr>
            <a:normAutofit fontScale="25000" lnSpcReduction="20000"/>
          </a:bodyPr>
          <a:lstStyle/>
          <a:p>
            <a:endParaRPr lang="da-DK" dirty="0"/>
          </a:p>
          <a:p>
            <a:pPr marL="0" indent="0">
              <a:buNone/>
            </a:pPr>
            <a:r>
              <a:rPr lang="da-DK" sz="4800" b="1" dirty="0"/>
              <a:t>Moderne eller nutidigt børnesyn </a:t>
            </a:r>
            <a:endParaRPr lang="da-DK" sz="4800" dirty="0"/>
          </a:p>
          <a:p>
            <a:r>
              <a:rPr lang="da-DK" sz="4800" dirty="0"/>
              <a:t>"Børn har ret til at blive hørt og taget alvorligt” </a:t>
            </a:r>
          </a:p>
          <a:p>
            <a:r>
              <a:rPr lang="da-DK" sz="4800" dirty="0"/>
              <a:t>”Børn gør det godt, hvis de kan – og har brug for støtte, ikke straf/sanktioner” </a:t>
            </a:r>
          </a:p>
          <a:p>
            <a:r>
              <a:rPr lang="da-DK" sz="4800" dirty="0"/>
              <a:t>"Børn har ret til inddragelse i beslutninger, der angår dem" </a:t>
            </a:r>
          </a:p>
          <a:p>
            <a:r>
              <a:rPr lang="da-DK" sz="4800" dirty="0"/>
              <a:t>Voksne er en autoritet, der formår at skabe følgeskab</a:t>
            </a:r>
            <a:r>
              <a:rPr lang="da-DK" sz="4800" dirty="0">
                <a:solidFill>
                  <a:schemeClr val="tx2"/>
                </a:solidFill>
                <a:ea typeface="Times New Roman" panose="02020603050405020304" pitchFamily="18" charset="0"/>
                <a:cs typeface="Times New Roman" panose="02020603050405020304" pitchFamily="18" charset="0"/>
              </a:rPr>
              <a:t>	</a:t>
            </a:r>
          </a:p>
          <a:p>
            <a:r>
              <a:rPr lang="da-DK" sz="4800" dirty="0"/>
              <a:t>Ligeværdighed, men ikke jævnbyrdige i relationen</a:t>
            </a:r>
          </a:p>
          <a:p>
            <a:r>
              <a:rPr lang="da-DK" sz="4800" dirty="0"/>
              <a:t>Anerkendelse og positivt sprog</a:t>
            </a:r>
          </a:p>
          <a:p>
            <a:r>
              <a:rPr lang="da-DK" sz="4800" dirty="0"/>
              <a:t>Opdrage til ansvarlighed</a:t>
            </a:r>
          </a:p>
          <a:p>
            <a:r>
              <a:rPr lang="da-DK" sz="4800" dirty="0"/>
              <a:t>Børn er kompetente</a:t>
            </a:r>
          </a:p>
          <a:p>
            <a:r>
              <a:rPr lang="da-DK" sz="4800" dirty="0"/>
              <a:t>Fokus på barnets intentioner</a:t>
            </a:r>
          </a:p>
          <a:p>
            <a:r>
              <a:rPr lang="da-DK" sz="4800" dirty="0"/>
              <a:t>Fokus på hvem barnet er, og hvordan det har det </a:t>
            </a:r>
          </a:p>
          <a:p>
            <a:r>
              <a:rPr lang="da-DK" sz="4800" dirty="0"/>
              <a:t>Børn har evnen og viljen til at samarbejde </a:t>
            </a:r>
          </a:p>
          <a:p>
            <a:r>
              <a:rPr lang="da-DK" sz="4800" dirty="0"/>
              <a:t>Vi er gået fra ydre styring af børnene til at styrke deres indre styring</a:t>
            </a:r>
          </a:p>
          <a:p>
            <a:r>
              <a:rPr lang="da-DK" sz="4800" dirty="0"/>
              <a:t>Jeg har en andel i barnets adfærd, så ændr mig – så ændrer det sig selv (de voksnes nervesystem)</a:t>
            </a:r>
          </a:p>
          <a:p>
            <a:r>
              <a:rPr lang="da-DK" sz="4800" dirty="0"/>
              <a:t>Nysgerrighed overfor hvad det er, vi giver af vilkår, der får børnene til at handle, som de gør</a:t>
            </a:r>
          </a:p>
          <a:p>
            <a:r>
              <a:rPr lang="da-DK" sz="4800" dirty="0"/>
              <a:t>Tager barnets perspektiv og lyser på det, vi gerne vil se mere af</a:t>
            </a:r>
          </a:p>
          <a:p>
            <a:endParaRPr lang="da-DK" dirty="0"/>
          </a:p>
        </p:txBody>
      </p:sp>
      <p:pic>
        <p:nvPicPr>
          <p:cNvPr id="6" name="Billede 5" descr="cid:image001.png@01D8093B.DF7E33A0"/>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spTree>
    <p:extLst>
      <p:ext uri="{BB962C8B-B14F-4D97-AF65-F5344CB8AC3E}">
        <p14:creationId xmlns:p14="http://schemas.microsoft.com/office/powerpoint/2010/main" val="2350655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921" y="120577"/>
            <a:ext cx="10515600" cy="730028"/>
          </a:xfrm>
        </p:spPr>
        <p:txBody>
          <a:bodyPr/>
          <a:lstStyle/>
          <a:p>
            <a:r>
              <a:rPr lang="da-DK" b="1" dirty="0">
                <a:latin typeface="+mn-lt"/>
              </a:rPr>
              <a:t>Hvad er et ressourceorienteret børnesyn?</a:t>
            </a:r>
          </a:p>
        </p:txBody>
      </p:sp>
      <p:sp>
        <p:nvSpPr>
          <p:cNvPr id="3" name="Pladsholder til indhold 2"/>
          <p:cNvSpPr>
            <a:spLocks noGrp="1"/>
          </p:cNvSpPr>
          <p:nvPr>
            <p:ph sz="half" idx="1"/>
          </p:nvPr>
        </p:nvSpPr>
        <p:spPr>
          <a:xfrm>
            <a:off x="6122400" y="1095153"/>
            <a:ext cx="5516526" cy="4851517"/>
          </a:xfrm>
        </p:spPr>
        <p:txBody>
          <a:bodyPr>
            <a:noAutofit/>
          </a:bodyPr>
          <a:lstStyle/>
          <a:p>
            <a:pPr marL="0" indent="0">
              <a:buNone/>
            </a:pPr>
            <a:r>
              <a:rPr lang="da-DK" b="1" dirty="0"/>
              <a:t>Fokus på:</a:t>
            </a:r>
          </a:p>
          <a:p>
            <a:pPr lvl="1"/>
            <a:r>
              <a:rPr lang="da-DK" sz="2200" dirty="0"/>
              <a:t>Barnets styrker, interesser og potentialer.</a:t>
            </a:r>
          </a:p>
          <a:p>
            <a:pPr lvl="1"/>
            <a:r>
              <a:rPr lang="da-DK" sz="2200" dirty="0"/>
              <a:t>Barnets deltagelse i stærke fællesskaber – alle børn skal opleve, at de hører til og bidrager værdifuldt.</a:t>
            </a:r>
          </a:p>
          <a:p>
            <a:pPr lvl="1"/>
            <a:r>
              <a:rPr lang="da-DK" sz="2200" dirty="0"/>
              <a:t>Adfærd forstås som kommunikation – vi er nysgerrige på, hvad der ligger bag.</a:t>
            </a:r>
          </a:p>
        </p:txBody>
      </p:sp>
      <p:sp>
        <p:nvSpPr>
          <p:cNvPr id="4" name="Pladsholder til indhold 3"/>
          <p:cNvSpPr>
            <a:spLocks noGrp="1"/>
          </p:cNvSpPr>
          <p:nvPr>
            <p:ph sz="half" idx="2"/>
          </p:nvPr>
        </p:nvSpPr>
        <p:spPr>
          <a:xfrm>
            <a:off x="517361" y="1095153"/>
            <a:ext cx="5181600" cy="4747382"/>
          </a:xfrm>
        </p:spPr>
        <p:txBody>
          <a:bodyPr>
            <a:normAutofit lnSpcReduction="10000"/>
          </a:bodyPr>
          <a:lstStyle/>
          <a:p>
            <a:pPr marL="0" indent="0">
              <a:buNone/>
            </a:pPr>
            <a:r>
              <a:rPr lang="da-DK" b="1" dirty="0"/>
              <a:t>Børnesyn </a:t>
            </a:r>
            <a:endParaRPr lang="da-DK" dirty="0"/>
          </a:p>
          <a:p>
            <a:r>
              <a:rPr lang="da-DK" sz="2200" dirty="0"/>
              <a:t>Den grundlæggende opfattelse af, hvordan vi ser på børn og deres rolle i verden. </a:t>
            </a:r>
            <a:br>
              <a:rPr lang="da-DK" sz="2200" dirty="0"/>
            </a:br>
            <a:endParaRPr lang="da-DK" sz="2200" dirty="0"/>
          </a:p>
          <a:p>
            <a:pPr marL="0" indent="0">
              <a:buNone/>
            </a:pPr>
            <a:r>
              <a:rPr lang="da-DK" b="1" dirty="0"/>
              <a:t>Det handler om </a:t>
            </a:r>
            <a:endParaRPr lang="da-DK" dirty="0"/>
          </a:p>
          <a:p>
            <a:r>
              <a:rPr lang="da-DK" sz="2200" dirty="0"/>
              <a:t>Hvilke egenskaber vi tillægger børn </a:t>
            </a:r>
          </a:p>
          <a:p>
            <a:r>
              <a:rPr lang="da-DK" sz="2200" dirty="0"/>
              <a:t>Hvordan vi forstår deres behov og rettigheder </a:t>
            </a:r>
          </a:p>
          <a:p>
            <a:r>
              <a:rPr lang="da-DK" sz="2200" dirty="0"/>
              <a:t>Hvilket ansvar vi som voksne tager i mødet med børn </a:t>
            </a:r>
          </a:p>
          <a:p>
            <a:r>
              <a:rPr lang="da-DK" sz="2200" dirty="0"/>
              <a:t>Alle børn ses som kompetente, nysgerrige og med iboende ressourcer.</a:t>
            </a:r>
          </a:p>
        </p:txBody>
      </p:sp>
      <p:pic>
        <p:nvPicPr>
          <p:cNvPr id="5" name="Billede 4" descr="cid:image001.png@01D8093B.DF7E33A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1285732" y="6330541"/>
            <a:ext cx="706389" cy="296416"/>
          </a:xfrm>
          <a:prstGeom prst="rect">
            <a:avLst/>
          </a:prstGeom>
          <a:noFill/>
          <a:ln>
            <a:noFill/>
          </a:ln>
        </p:spPr>
      </p:pic>
      <p:sp>
        <p:nvSpPr>
          <p:cNvPr id="7" name="Rektangel: afrundede hjørner 6">
            <a:extLst>
              <a:ext uri="{FF2B5EF4-FFF2-40B4-BE49-F238E27FC236}">
                <a16:creationId xmlns:a16="http://schemas.microsoft.com/office/drawing/2014/main" id="{84D2F8E8-B802-49F0-1E7A-0377CDFE934E}"/>
              </a:ext>
            </a:extLst>
          </p:cNvPr>
          <p:cNvSpPr/>
          <p:nvPr/>
        </p:nvSpPr>
        <p:spPr>
          <a:xfrm>
            <a:off x="7484072" y="4335715"/>
            <a:ext cx="3214838" cy="181917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da-DK" b="1" dirty="0"/>
              <a:t>Vi spørger: ”Hvad har barnet brug for?”</a:t>
            </a:r>
            <a:br>
              <a:rPr lang="da-DK" b="1" dirty="0"/>
            </a:br>
            <a:r>
              <a:rPr lang="da-DK" b="1" dirty="0"/>
              <a:t>I stedet for: ”Hvad er der galt med barnet?”</a:t>
            </a:r>
          </a:p>
        </p:txBody>
      </p:sp>
    </p:spTree>
    <p:extLst>
      <p:ext uri="{BB962C8B-B14F-4D97-AF65-F5344CB8AC3E}">
        <p14:creationId xmlns:p14="http://schemas.microsoft.com/office/powerpoint/2010/main" val="993841757"/>
      </p:ext>
    </p:extLst>
  </p:cSld>
  <p:clrMapOvr>
    <a:masterClrMapping/>
  </p:clrMapOvr>
</p:sld>
</file>

<file path=ppt/theme/theme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519</TotalTime>
  <Words>3550</Words>
  <Application>Microsoft Office PowerPoint</Application>
  <PresentationFormat>Widescreen</PresentationFormat>
  <Paragraphs>320</Paragraphs>
  <Slides>17</Slides>
  <Notes>17</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17</vt:i4>
      </vt:variant>
    </vt:vector>
  </HeadingPairs>
  <TitlesOfParts>
    <vt:vector size="22" baseType="lpstr">
      <vt:lpstr>Arial</vt:lpstr>
      <vt:lpstr>Calibri</vt:lpstr>
      <vt:lpstr>Calibri Light</vt:lpstr>
      <vt:lpstr>Times New Roman</vt:lpstr>
      <vt:lpstr>Office-tema</vt:lpstr>
      <vt:lpstr>  Temapakke A Hvad er et ressourceorienteret børnesyn? </vt:lpstr>
      <vt:lpstr>Formål </vt:lpstr>
      <vt:lpstr>PowerPoint-præsentation</vt:lpstr>
      <vt:lpstr>Hurtig refleksion med din sidemakker</vt:lpstr>
      <vt:lpstr>Politisk styret organisation</vt:lpstr>
      <vt:lpstr>Overordnede rammer og børnesyn - drøftelse med sidemakker</vt:lpstr>
      <vt:lpstr>Overordnede rammer og børnesyn - drøftelse med sidemakker (dagtilbud)</vt:lpstr>
      <vt:lpstr>Hvad er et børnesyn</vt:lpstr>
      <vt:lpstr>Hvad er et ressourceorienteret børnesyn?</vt:lpstr>
      <vt:lpstr>To måder at se de samme børn på Problemblik vs. ressourceblik</vt:lpstr>
      <vt:lpstr>PAUSE 10 min</vt:lpstr>
      <vt:lpstr>Hvad betyder børnesynet for min praksis?  Gruppedrøftelse i 10 min</vt:lpstr>
      <vt:lpstr>PowerPoint-præsentation</vt:lpstr>
      <vt:lpstr>Skole, SFO og klub</vt:lpstr>
      <vt:lpstr>Børn og Unge</vt:lpstr>
      <vt:lpstr>Case drøftelse (10 min)</vt:lpstr>
      <vt:lpstr>Kort egenrefleksion og bro til næste temapakke </vt:lpstr>
    </vt:vector>
  </TitlesOfParts>
  <Company>Roskilde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Temapakke A Hvad er et ressourceorienteret børnesyn?</dc:title>
  <dc:creator>Susanne Nannerup</dc:creator>
  <cp:lastModifiedBy>Sine Prahl</cp:lastModifiedBy>
  <cp:revision>38</cp:revision>
  <dcterms:created xsi:type="dcterms:W3CDTF">2026-02-20T08:17:30Z</dcterms:created>
  <dcterms:modified xsi:type="dcterms:W3CDTF">2026-07-16T09:55:26Z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5517259-1225-4b91-b624-037b5d8412e0_Enabled">
    <vt:lpwstr>true</vt:lpwstr>
  </property>
  <property fmtid="{D5CDD505-2E9C-101B-9397-08002B2CF9AE}" pid="3" name="MSIP_Label_75517259-1225-4b91-b624-037b5d8412e0_SetDate">
    <vt:lpwstr>2026-05-01T08:15:29Z</vt:lpwstr>
  </property>
  <property fmtid="{D5CDD505-2E9C-101B-9397-08002B2CF9AE}" pid="4" name="MSIP_Label_75517259-1225-4b91-b624-037b5d8412e0_Method">
    <vt:lpwstr>Privileged</vt:lpwstr>
  </property>
  <property fmtid="{D5CDD505-2E9C-101B-9397-08002B2CF9AE}" pid="5" name="MSIP_Label_75517259-1225-4b91-b624-037b5d8412e0_Name">
    <vt:lpwstr>Ikke fortrolige oplysninger</vt:lpwstr>
  </property>
  <property fmtid="{D5CDD505-2E9C-101B-9397-08002B2CF9AE}" pid="6" name="MSIP_Label_75517259-1225-4b91-b624-037b5d8412e0_SiteId">
    <vt:lpwstr>4336e778-297e-4975-a735-269f7a68f892</vt:lpwstr>
  </property>
  <property fmtid="{D5CDD505-2E9C-101B-9397-08002B2CF9AE}" pid="7" name="MSIP_Label_75517259-1225-4b91-b624-037b5d8412e0_ActionId">
    <vt:lpwstr>c93b21e2-225d-4a09-b0d1-6e088eba4b20</vt:lpwstr>
  </property>
  <property fmtid="{D5CDD505-2E9C-101B-9397-08002B2CF9AE}" pid="8" name="MSIP_Label_75517259-1225-4b91-b624-037b5d8412e0_ContentBits">
    <vt:lpwstr>0</vt:lpwstr>
  </property>
  <property fmtid="{D5CDD505-2E9C-101B-9397-08002B2CF9AE}" pid="9" name="MSIP_Label_75517259-1225-4b91-b624-037b5d8412e0_Tag">
    <vt:lpwstr>10, 0, 1, 1</vt:lpwstr>
  </property>
</Properties>
</file>