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5" r:id="rId3"/>
    <p:sldId id="257" r:id="rId4"/>
    <p:sldId id="266" r:id="rId5"/>
    <p:sldId id="258" r:id="rId6"/>
    <p:sldId id="272" r:id="rId7"/>
    <p:sldId id="259" r:id="rId8"/>
    <p:sldId id="267" r:id="rId9"/>
    <p:sldId id="263" r:id="rId10"/>
    <p:sldId id="270" r:id="rId11"/>
    <p:sldId id="264" r:id="rId12"/>
    <p:sldId id="274" r:id="rId13"/>
    <p:sldId id="260" r:id="rId14"/>
    <p:sldId id="261" r:id="rId15"/>
    <p:sldId id="262"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rgitte Spandet Thielsen" initials="BST" lastIdx="3" clrIdx="0">
    <p:extLst>
      <p:ext uri="{19B8F6BF-5375-455C-9EA6-DF929625EA0E}">
        <p15:presenceInfo xmlns:p15="http://schemas.microsoft.com/office/powerpoint/2012/main" userId="S-1-5-21-1777606797-2138338019-1236795852-886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9238" autoAdjust="0"/>
  </p:normalViewPr>
  <p:slideViewPr>
    <p:cSldViewPr snapToGrid="0">
      <p:cViewPr varScale="1">
        <p:scale>
          <a:sx n="123" d="100"/>
          <a:sy n="123" d="100"/>
        </p:scale>
        <p:origin x="15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266A8-E266-4D66-BDCF-9F4B87D8E349}" type="datetimeFigureOut">
              <a:rPr lang="da-DK" smtClean="0"/>
              <a:t>26-08-2026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221D7F-288C-4F17-BB3D-B831E958CF77}" type="slidenum">
              <a:rPr lang="da-DK" smtClean="0"/>
              <a:t>‹nr.›</a:t>
            </a:fld>
            <a:endParaRPr lang="da-DK"/>
          </a:p>
        </p:txBody>
      </p:sp>
    </p:spTree>
    <p:extLst>
      <p:ext uri="{BB962C8B-B14F-4D97-AF65-F5344CB8AC3E}">
        <p14:creationId xmlns:p14="http://schemas.microsoft.com/office/powerpoint/2010/main" val="1759979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0.00</a:t>
            </a:r>
            <a:r>
              <a:rPr lang="da-DK" b="1" baseline="0" dirty="0"/>
              <a:t> – 0.05</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Velkomst og formål</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Der er afsat</a:t>
            </a:r>
            <a:r>
              <a:rPr lang="da-DK" baseline="0" dirty="0"/>
              <a:t> 2</a:t>
            </a:r>
            <a:r>
              <a:rPr lang="da-DK" dirty="0"/>
              <a:t> timer til emnet. </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Inden vi går i gang, vil jeg kort sige noget om formålet med dagens temadrøftelse.</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I dag skal vi:</a:t>
            </a:r>
          </a:p>
          <a:p>
            <a:endParaRPr lang="da-DK"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tage vores fælles børnesyn helt med ud i hverdagen – dér hvor det ofte er sværest at holde fast i</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se på nogle genkendelige situationer fra vores egen praksis og øve os i at tænke og handle ressourceorienteret</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formulere nogle få, konkrete aftaler for, hvordan vi vil støtte hinanden, når det ’bliver torsdag’ og presset er stort.</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Målet er, at vi går herfra med noget meget konkret, som både kan mærkes i vores sprog, i vores handlinger og i de beslutninger, vi træffer sammen.”</a:t>
            </a:r>
            <a:endParaRPr lang="da-DK" dirty="0"/>
          </a:p>
        </p:txBody>
      </p:sp>
      <p:sp>
        <p:nvSpPr>
          <p:cNvPr id="4" name="Pladsholder til slidenummer 3"/>
          <p:cNvSpPr>
            <a:spLocks noGrp="1"/>
          </p:cNvSpPr>
          <p:nvPr>
            <p:ph type="sldNum" sz="quarter" idx="10"/>
          </p:nvPr>
        </p:nvSpPr>
        <p:spPr/>
        <p:txBody>
          <a:bodyPr/>
          <a:lstStyle/>
          <a:p>
            <a:fld id="{16221D7F-288C-4F17-BB3D-B831E958CF77}" type="slidenum">
              <a:rPr lang="da-DK" smtClean="0"/>
              <a:t>2</a:t>
            </a:fld>
            <a:endParaRPr lang="da-DK"/>
          </a:p>
        </p:txBody>
      </p:sp>
    </p:spTree>
    <p:extLst>
      <p:ext uri="{BB962C8B-B14F-4D97-AF65-F5344CB8AC3E}">
        <p14:creationId xmlns:p14="http://schemas.microsoft.com/office/powerpoint/2010/main" val="1000139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i="0" kern="1200" dirty="0">
                <a:solidFill>
                  <a:schemeClr val="tx1"/>
                </a:solidFill>
                <a:effectLst/>
                <a:latin typeface="+mn-lt"/>
                <a:ea typeface="+mn-ea"/>
                <a:cs typeface="+mn-cs"/>
              </a:rPr>
              <a:t>0.05-0.10</a:t>
            </a:r>
          </a:p>
          <a:p>
            <a:r>
              <a:rPr lang="da-DK" sz="1200" b="0" i="0" kern="1200" dirty="0">
                <a:solidFill>
                  <a:schemeClr val="tx1"/>
                </a:solidFill>
                <a:effectLst/>
                <a:latin typeface="+mn-lt"/>
                <a:ea typeface="+mn-ea"/>
                <a:cs typeface="+mn-cs"/>
              </a:rPr>
              <a:t>Som</a:t>
            </a:r>
            <a:r>
              <a:rPr lang="da-DK" sz="1200" b="0" i="0" kern="1200" baseline="0" dirty="0">
                <a:solidFill>
                  <a:schemeClr val="tx1"/>
                </a:solidFill>
                <a:effectLst/>
                <a:latin typeface="+mn-lt"/>
                <a:ea typeface="+mn-ea"/>
                <a:cs typeface="+mn-cs"/>
              </a:rPr>
              <a:t> nævnt sidste gang, så </a:t>
            </a:r>
            <a:r>
              <a:rPr lang="da-DK" sz="1200" b="0" i="0" kern="1200" dirty="0">
                <a:solidFill>
                  <a:schemeClr val="tx1"/>
                </a:solidFill>
                <a:effectLst/>
                <a:latin typeface="+mn-lt"/>
                <a:ea typeface="+mn-ea"/>
                <a:cs typeface="+mn-cs"/>
              </a:rPr>
              <a:t>arbejder vi med børnesynet i tre tempi – som en raket.</a:t>
            </a:r>
          </a:p>
          <a:p>
            <a:r>
              <a:rPr lang="da-DK" sz="1200" b="0" i="0" kern="1200" dirty="0">
                <a:solidFill>
                  <a:schemeClr val="tx1"/>
                </a:solidFill>
                <a:effectLst/>
                <a:latin typeface="+mn-lt"/>
                <a:ea typeface="+mn-ea"/>
                <a:cs typeface="+mn-cs"/>
              </a:rPr>
              <a:t>Vi er nu på Trin C:</a:t>
            </a:r>
          </a:p>
          <a:p>
            <a:pPr lvl="1"/>
            <a:r>
              <a:rPr lang="da-DK" sz="1200" b="0" i="0" kern="1200" dirty="0">
                <a:solidFill>
                  <a:schemeClr val="tx1"/>
                </a:solidFill>
                <a:effectLst/>
                <a:latin typeface="+mn-lt"/>
                <a:ea typeface="+mn-ea"/>
                <a:cs typeface="+mn-cs"/>
              </a:rPr>
              <a:t>Vi kender børnesynet (Trin A).</a:t>
            </a:r>
          </a:p>
          <a:p>
            <a:pPr lvl="1"/>
            <a:r>
              <a:rPr lang="da-DK" sz="1200" b="0" i="0" kern="1200" dirty="0">
                <a:solidFill>
                  <a:schemeClr val="tx1"/>
                </a:solidFill>
                <a:effectLst/>
                <a:latin typeface="+mn-lt"/>
                <a:ea typeface="+mn-ea"/>
                <a:cs typeface="+mn-cs"/>
              </a:rPr>
              <a:t>Vi har koblet det til vision, retning og lokale principper (Trin B).</a:t>
            </a:r>
          </a:p>
          <a:p>
            <a:pPr lvl="1"/>
            <a:r>
              <a:rPr lang="da-DK" sz="1200" b="0" i="0" kern="1200" dirty="0">
                <a:solidFill>
                  <a:schemeClr val="tx1"/>
                </a:solidFill>
                <a:effectLst/>
                <a:latin typeface="+mn-lt"/>
                <a:ea typeface="+mn-ea"/>
                <a:cs typeface="+mn-cs"/>
              </a:rPr>
              <a:t>Nu skal vi arbejde med ”torsdagen” – den helt almindelige hverdag, hvor vi møder børn / unge, der har det svært, forældre</a:t>
            </a:r>
            <a:r>
              <a:rPr lang="da-DK" sz="1200" b="0" i="0" kern="1200" baseline="0" dirty="0">
                <a:solidFill>
                  <a:schemeClr val="tx1"/>
                </a:solidFill>
                <a:effectLst/>
                <a:latin typeface="+mn-lt"/>
                <a:ea typeface="+mn-ea"/>
                <a:cs typeface="+mn-cs"/>
              </a:rPr>
              <a:t> som er bekymrede eller utilfredse, eller hvor vi er pressede på tid og opgaver. </a:t>
            </a:r>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Sidste gang talte vi om, hvad der er værdigrundlaget og byggestenene i vores børnesynshus. Vi</a:t>
            </a:r>
            <a:r>
              <a:rPr lang="da-DK" sz="1200" b="0" i="0" kern="1200" baseline="0" dirty="0">
                <a:solidFill>
                  <a:schemeClr val="tx1"/>
                </a:solidFill>
                <a:effectLst/>
                <a:latin typeface="+mn-lt"/>
                <a:ea typeface="+mn-ea"/>
                <a:cs typeface="+mn-cs"/>
              </a:rPr>
              <a:t> kom frem til disse principper:</a:t>
            </a:r>
          </a:p>
          <a:p>
            <a:r>
              <a:rPr lang="da-DK" sz="1200" b="0" i="0" kern="1200" baseline="0" dirty="0">
                <a:solidFill>
                  <a:schemeClr val="tx1"/>
                </a:solidFill>
                <a:effectLst/>
                <a:latin typeface="+mn-lt"/>
                <a:ea typeface="+mn-ea"/>
                <a:cs typeface="+mn-cs"/>
              </a:rPr>
              <a:t>- </a:t>
            </a:r>
          </a:p>
          <a:p>
            <a:r>
              <a:rPr lang="da-DK" sz="1200" b="0" i="0" kern="1200" baseline="0" dirty="0">
                <a:solidFill>
                  <a:schemeClr val="tx1"/>
                </a:solidFill>
                <a:effectLst/>
                <a:latin typeface="+mn-lt"/>
                <a:ea typeface="+mn-ea"/>
                <a:cs typeface="+mn-cs"/>
              </a:rPr>
              <a:t>- </a:t>
            </a:r>
          </a:p>
          <a:p>
            <a:r>
              <a:rPr lang="da-DK" sz="1200" b="0" i="0" kern="1200" baseline="0" dirty="0">
                <a:solidFill>
                  <a:schemeClr val="tx1"/>
                </a:solidFill>
                <a:effectLst/>
                <a:latin typeface="+mn-lt"/>
                <a:ea typeface="+mn-ea"/>
                <a:cs typeface="+mn-cs"/>
              </a:rPr>
              <a:t>- </a:t>
            </a:r>
          </a:p>
          <a:p>
            <a:r>
              <a:rPr lang="da-DK" sz="1200" b="0" i="0" kern="1200" baseline="0" dirty="0">
                <a:solidFill>
                  <a:schemeClr val="tx1"/>
                </a:solidFill>
                <a:effectLst/>
                <a:latin typeface="+mn-lt"/>
                <a:ea typeface="+mn-ea"/>
                <a:cs typeface="+mn-cs"/>
              </a:rPr>
              <a:t>I dag skal vi arbejde videre med trin 3 i raketten. Dvs. hvordan ser det så helt konkret ud, når vi udfolder vores principper i praksis – helt konkret i vores hverdag?</a:t>
            </a:r>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Målet er, at vi sammen finder nogle konkrete måder at holde fast i et ressourceorienterede børnesyn – også når det er svært – og at vi laver nogle få fælles ”torsdags-aftaler”</a:t>
            </a:r>
          </a:p>
          <a:p>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10"/>
          </p:nvPr>
        </p:nvSpPr>
        <p:spPr/>
        <p:txBody>
          <a:bodyPr/>
          <a:lstStyle/>
          <a:p>
            <a:fld id="{16221D7F-288C-4F17-BB3D-B831E958CF77}" type="slidenum">
              <a:rPr lang="da-DK" smtClean="0"/>
              <a:t>3</a:t>
            </a:fld>
            <a:endParaRPr lang="da-DK"/>
          </a:p>
        </p:txBody>
      </p:sp>
    </p:spTree>
    <p:extLst>
      <p:ext uri="{BB962C8B-B14F-4D97-AF65-F5344CB8AC3E}">
        <p14:creationId xmlns:p14="http://schemas.microsoft.com/office/powerpoint/2010/main" val="1821893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a:solidFill>
                  <a:schemeClr val="tx1"/>
                </a:solidFill>
                <a:effectLst/>
                <a:latin typeface="+mn-lt"/>
                <a:ea typeface="+mn-ea"/>
                <a:cs typeface="+mn-cs"/>
              </a:rPr>
              <a:t>0.10-0.20</a:t>
            </a:r>
          </a:p>
          <a:p>
            <a:endParaRPr lang="da-DK" dirty="0"/>
          </a:p>
          <a:p>
            <a:r>
              <a:rPr lang="da-DK" dirty="0"/>
              <a:t>For lige at spore os ind på emnet igen, starter vi lige med jeres miniopgave fra sidste gang.</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Sidste gang fik I en lille hjemmeopgave,</a:t>
            </a:r>
            <a:r>
              <a:rPr lang="da-DK" sz="1200" b="0" i="0" kern="1200" baseline="0" dirty="0">
                <a:solidFill>
                  <a:schemeClr val="tx1"/>
                </a:solidFill>
                <a:effectLst/>
                <a:latin typeface="+mn-lt"/>
                <a:ea typeface="+mn-ea"/>
                <a:cs typeface="+mn-cs"/>
              </a:rPr>
              <a:t> hvor I hver især skulle tænke </a:t>
            </a:r>
            <a:r>
              <a:rPr lang="da-DK" dirty="0"/>
              <a:t>på én konkret situation, hvor I oplevede, at det var svært at holde fast i et ressourceblik. </a:t>
            </a:r>
            <a:endParaRPr lang="da-DK" sz="1200" b="0" i="0" kern="1200" dirty="0">
              <a:solidFill>
                <a:schemeClr val="tx1"/>
              </a:solidFill>
              <a:effectLst/>
              <a:latin typeface="+mn-lt"/>
              <a:ea typeface="+mn-ea"/>
              <a:cs typeface="+mn-cs"/>
            </a:endParaRP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Fælles drøftelse</a:t>
            </a:r>
            <a:r>
              <a:rPr lang="da-DK" baseline="0" dirty="0"/>
              <a:t> – hvem har lyst til at komme med et eksempel – og måske også, hvordan du endte med at handle?</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baseline="0" dirty="0"/>
          </a:p>
          <a:p>
            <a:endParaRPr lang="da-DK" dirty="0"/>
          </a:p>
        </p:txBody>
      </p:sp>
      <p:sp>
        <p:nvSpPr>
          <p:cNvPr id="4" name="Pladsholder til slidenummer 3"/>
          <p:cNvSpPr>
            <a:spLocks noGrp="1"/>
          </p:cNvSpPr>
          <p:nvPr>
            <p:ph type="sldNum" sz="quarter" idx="10"/>
          </p:nvPr>
        </p:nvSpPr>
        <p:spPr/>
        <p:txBody>
          <a:bodyPr/>
          <a:lstStyle/>
          <a:p>
            <a:fld id="{0ECBFD61-7791-477C-B789-998E1DC0A535}" type="slidenum">
              <a:rPr lang="da-DK" smtClean="0"/>
              <a:t>4</a:t>
            </a:fld>
            <a:endParaRPr lang="da-DK"/>
          </a:p>
        </p:txBody>
      </p:sp>
    </p:spTree>
    <p:extLst>
      <p:ext uri="{BB962C8B-B14F-4D97-AF65-F5344CB8AC3E}">
        <p14:creationId xmlns:p14="http://schemas.microsoft.com/office/powerpoint/2010/main" val="170356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a:solidFill>
                  <a:schemeClr val="tx1"/>
                </a:solidFill>
                <a:effectLst/>
                <a:latin typeface="+mn-lt"/>
                <a:ea typeface="+mn-ea"/>
                <a:cs typeface="+mn-cs"/>
              </a:rPr>
              <a:t>0.20-0.25</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I er kommet</a:t>
            </a:r>
            <a:r>
              <a:rPr lang="da-DK" sz="1200" b="0" i="0" kern="1200" baseline="0" dirty="0">
                <a:solidFill>
                  <a:schemeClr val="tx1"/>
                </a:solidFill>
                <a:effectLst/>
                <a:latin typeface="+mn-lt"/>
                <a:ea typeface="+mn-ea"/>
                <a:cs typeface="+mn-cs"/>
              </a:rPr>
              <a:t> med nogle gode eksempler på, hvornår det er svært at holde fast i et ressourceorienteret børnesyn i hverdagen.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Det er relativt let at tale pænt om børnesyn på et møde</a:t>
            </a:r>
            <a:r>
              <a:rPr lang="da-DK" sz="1200" b="0" i="0" kern="1200" baseline="0" dirty="0">
                <a:solidFill>
                  <a:schemeClr val="tx1"/>
                </a:solidFill>
                <a:effectLst/>
                <a:latin typeface="+mn-lt"/>
                <a:ea typeface="+mn-ea"/>
                <a:cs typeface="+mn-cs"/>
              </a:rPr>
              <a:t> lige som dette.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Det svære er:</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når vi er under pres</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når konflikten er lige foran os</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når vi bliver ramt følelsesmæssigt</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Det</a:t>
            </a:r>
            <a:r>
              <a:rPr lang="da-DK" sz="1200" b="0" i="0" kern="1200" baseline="0" dirty="0">
                <a:solidFill>
                  <a:schemeClr val="tx1"/>
                </a:solidFill>
                <a:effectLst/>
                <a:latin typeface="+mn-lt"/>
                <a:ea typeface="+mn-ea"/>
                <a:cs typeface="+mn-cs"/>
              </a:rPr>
              <a:t> er helt normalt, at det er </a:t>
            </a:r>
            <a:r>
              <a:rPr lang="da-DK" sz="1200" b="0" i="0" kern="1200" dirty="0">
                <a:solidFill>
                  <a:schemeClr val="tx1"/>
                </a:solidFill>
                <a:effectLst/>
                <a:latin typeface="+mn-lt"/>
                <a:ea typeface="+mn-ea"/>
                <a:cs typeface="+mn-cs"/>
              </a:rPr>
              <a:t>svært – men vi skal være nysgerrige på, hvad vi kan gøre anderledes for at holde fast i det, vi har besluttet, vi står for.</a:t>
            </a:r>
          </a:p>
          <a:p>
            <a:endParaRPr lang="da-DK" dirty="0"/>
          </a:p>
        </p:txBody>
      </p:sp>
      <p:sp>
        <p:nvSpPr>
          <p:cNvPr id="4" name="Pladsholder til slidenummer 3"/>
          <p:cNvSpPr>
            <a:spLocks noGrp="1"/>
          </p:cNvSpPr>
          <p:nvPr>
            <p:ph type="sldNum" sz="quarter" idx="10"/>
          </p:nvPr>
        </p:nvSpPr>
        <p:spPr/>
        <p:txBody>
          <a:bodyPr/>
          <a:lstStyle/>
          <a:p>
            <a:fld id="{16221D7F-288C-4F17-BB3D-B831E958CF77}" type="slidenum">
              <a:rPr lang="da-DK" smtClean="0"/>
              <a:t>5</a:t>
            </a:fld>
            <a:endParaRPr lang="da-DK"/>
          </a:p>
        </p:txBody>
      </p:sp>
    </p:spTree>
    <p:extLst>
      <p:ext uri="{BB962C8B-B14F-4D97-AF65-F5344CB8AC3E}">
        <p14:creationId xmlns:p14="http://schemas.microsoft.com/office/powerpoint/2010/main" val="1610080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a:solidFill>
                  <a:schemeClr val="tx1"/>
                </a:solidFill>
                <a:effectLst/>
                <a:latin typeface="+mn-lt"/>
                <a:ea typeface="+mn-ea"/>
                <a:cs typeface="+mn-cs"/>
              </a:rPr>
              <a:t>0.20-0.25</a:t>
            </a:r>
          </a:p>
          <a:p>
            <a:r>
              <a:rPr lang="da-DK" b="1" dirty="0"/>
              <a:t>Kun til skoleområdet</a:t>
            </a:r>
          </a:p>
          <a:p>
            <a:r>
              <a:rPr lang="da-DK" dirty="0"/>
              <a:t>Den illustrerer, hvad der sker når vi bliver pressede. Er udarbejdet</a:t>
            </a:r>
            <a:r>
              <a:rPr lang="da-DK" baseline="0" dirty="0"/>
              <a:t> af psykolog</a:t>
            </a:r>
            <a:r>
              <a:rPr lang="da-DK" dirty="0"/>
              <a:t> Rikke Høgsted</a:t>
            </a:r>
          </a:p>
          <a:p>
            <a:r>
              <a:rPr lang="da-DK" dirty="0"/>
              <a:t>Vi kan alle sammen komme ud i disse reaktionsmønstre, og DET GØR VI i løbet af et arbejdsliv.</a:t>
            </a:r>
          </a:p>
          <a:p>
            <a:endParaRPr lang="da-DK" dirty="0"/>
          </a:p>
          <a:p>
            <a:endParaRPr lang="da-DK" dirty="0"/>
          </a:p>
          <a:p>
            <a:r>
              <a:rPr lang="da-DK" dirty="0"/>
              <a:t>Det er inde i det grønne vi er professionelle, lægge en plan og arbejde sammen om en give udfordring.</a:t>
            </a:r>
          </a:p>
          <a:p>
            <a:r>
              <a:rPr lang="da-DK" dirty="0"/>
              <a:t>Man kan reagere forskelligt som mennesker – kolde og blå er over-følsomme og røde.</a:t>
            </a:r>
          </a:p>
          <a:p>
            <a:r>
              <a:rPr lang="da-DK" dirty="0"/>
              <a:t>Man kan ikke komme ind i grøn selv – man er nødt til at bruge sit team, ledelse og andre sparringspartnere, så man kan komme tilbage til det grønne felt. </a:t>
            </a:r>
          </a:p>
          <a:p>
            <a:r>
              <a:rPr lang="da-DK" dirty="0"/>
              <a:t>Det er det professionelle samarbejde, der skal hive os hjem igen og hvordan gør vi så det – det er her det faglige bord kommer i spil.</a:t>
            </a:r>
          </a:p>
          <a:p>
            <a:endParaRPr lang="da-DK" dirty="0"/>
          </a:p>
        </p:txBody>
      </p:sp>
      <p:sp>
        <p:nvSpPr>
          <p:cNvPr id="4" name="Pladsholder til slidenummer 3"/>
          <p:cNvSpPr>
            <a:spLocks noGrp="1"/>
          </p:cNvSpPr>
          <p:nvPr>
            <p:ph type="sldNum" sz="quarter" idx="10"/>
          </p:nvPr>
        </p:nvSpPr>
        <p:spPr/>
        <p:txBody>
          <a:bodyPr/>
          <a:lstStyle/>
          <a:p>
            <a:fld id="{16221D7F-288C-4F17-BB3D-B831E958CF77}" type="slidenum">
              <a:rPr lang="da-DK" smtClean="0"/>
              <a:t>6</a:t>
            </a:fld>
            <a:endParaRPr lang="da-DK"/>
          </a:p>
        </p:txBody>
      </p:sp>
    </p:spTree>
    <p:extLst>
      <p:ext uri="{BB962C8B-B14F-4D97-AF65-F5344CB8AC3E}">
        <p14:creationId xmlns:p14="http://schemas.microsoft.com/office/powerpoint/2010/main" val="849391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a:solidFill>
                  <a:schemeClr val="tx1"/>
                </a:solidFill>
                <a:effectLst/>
                <a:latin typeface="+mn-lt"/>
                <a:ea typeface="+mn-ea"/>
                <a:cs typeface="+mn-cs"/>
              </a:rPr>
              <a:t>0.25-0.40 ( slide til dagtilbud</a:t>
            </a:r>
            <a:r>
              <a:rPr lang="da-DK" sz="1200" b="1" i="0" kern="1200" baseline="0" dirty="0">
                <a:solidFill>
                  <a:schemeClr val="tx1"/>
                </a:solidFill>
                <a:effectLst/>
                <a:latin typeface="+mn-lt"/>
                <a:ea typeface="+mn-ea"/>
                <a:cs typeface="+mn-cs"/>
              </a:rPr>
              <a:t> og skole)</a:t>
            </a:r>
            <a:endParaRPr lang="da-DK"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Nu skal vi arbejde lidt</a:t>
            </a:r>
            <a:r>
              <a:rPr lang="da-DK" sz="1200" b="0" i="0" kern="1200" baseline="0" dirty="0">
                <a:solidFill>
                  <a:schemeClr val="tx1"/>
                </a:solidFill>
                <a:effectLst/>
                <a:latin typeface="+mn-lt"/>
                <a:ea typeface="+mn-ea"/>
                <a:cs typeface="+mn-cs"/>
              </a:rPr>
              <a:t> videre med børnesynet i praksis. Vi kommer til at gennemgå 3 cases – og til sidst skal vi med udgangspunkt i </a:t>
            </a:r>
            <a:r>
              <a:rPr lang="da-DK" sz="1200" b="0" i="0" kern="1200" dirty="0">
                <a:solidFill>
                  <a:schemeClr val="tx1"/>
                </a:solidFill>
                <a:effectLst/>
                <a:latin typeface="+mn-lt"/>
                <a:ea typeface="+mn-ea"/>
                <a:cs typeface="+mn-cs"/>
              </a:rPr>
              <a:t>casene formulere 2–3 helt konkrete handlinger, vi kan tage med her hos 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Første case (omdeles med spørgsmål)</a:t>
            </a:r>
          </a:p>
          <a:p>
            <a:r>
              <a:rPr lang="da-DK" sz="1200" b="0" i="1" kern="1200" dirty="0">
                <a:solidFill>
                  <a:schemeClr val="tx1"/>
                </a:solidFill>
                <a:effectLst/>
                <a:latin typeface="+mn-lt"/>
                <a:ea typeface="+mn-ea"/>
                <a:cs typeface="+mn-cs"/>
              </a:rPr>
              <a:t>Det er sidst på dagen / sidste lektion. Flere børn er trætte. To børn kommer igen og igen i konflikt – skubber, råber, græder. Personalet oplever, at det er de samme børn hver dag, og de voksne begynder at blive trætte og opgivende.</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Drøftelser i grupper:</a:t>
            </a:r>
          </a:p>
          <a:p>
            <a:r>
              <a:rPr lang="da-DK" sz="1200" b="0" i="0" kern="1200" dirty="0">
                <a:solidFill>
                  <a:schemeClr val="tx1"/>
                </a:solidFill>
                <a:effectLst/>
                <a:latin typeface="+mn-lt"/>
                <a:ea typeface="+mn-ea"/>
                <a:cs typeface="+mn-cs"/>
              </a:rPr>
              <a:t>Hvad er vores spontane, problemorienterede blik i sådan en situation? </a:t>
            </a:r>
          </a:p>
          <a:p>
            <a:r>
              <a:rPr lang="da-DK" sz="1200" b="0" i="0" kern="1200" dirty="0">
                <a:solidFill>
                  <a:schemeClr val="tx1"/>
                </a:solidFill>
                <a:effectLst/>
                <a:latin typeface="+mn-lt"/>
                <a:ea typeface="+mn-ea"/>
                <a:cs typeface="+mn-cs"/>
              </a:rPr>
              <a:t>Hvis vi holder fast i vores ressourceorienterede børnesyn:</a:t>
            </a:r>
          </a:p>
          <a:p>
            <a:pPr marL="628650" lvl="1" indent="-171450">
              <a:buFont typeface="Arial" panose="020B0604020202020204" pitchFamily="34" charset="0"/>
              <a:buChar char="•"/>
            </a:pPr>
            <a:r>
              <a:rPr lang="da-DK" sz="1200" b="0" i="0" kern="1200" dirty="0">
                <a:solidFill>
                  <a:schemeClr val="tx1"/>
                </a:solidFill>
                <a:effectLst/>
                <a:latin typeface="+mn-lt"/>
                <a:ea typeface="+mn-ea"/>
                <a:cs typeface="+mn-cs"/>
              </a:rPr>
              <a:t>Hvilke ressourcer eller intentioner kan vi få øje på?</a:t>
            </a:r>
          </a:p>
          <a:p>
            <a:pPr marL="628650" lvl="1" indent="-171450">
              <a:buFont typeface="Arial" panose="020B0604020202020204" pitchFamily="34" charset="0"/>
              <a:buChar char="•"/>
            </a:pPr>
            <a:r>
              <a:rPr lang="da-DK" sz="1200" b="0" i="0" kern="1200" dirty="0">
                <a:solidFill>
                  <a:schemeClr val="tx1"/>
                </a:solidFill>
                <a:effectLst/>
                <a:latin typeface="+mn-lt"/>
                <a:ea typeface="+mn-ea"/>
                <a:cs typeface="+mn-cs"/>
              </a:rPr>
              <a:t>Hvilke behov har børnene?</a:t>
            </a:r>
          </a:p>
          <a:p>
            <a:pPr marL="457200" lvl="1" indent="0">
              <a:buFont typeface="Arial" panose="020B0604020202020204" pitchFamily="34" charset="0"/>
              <a:buNone/>
            </a:pPr>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Hvad kan vi gøre anderledes:</a:t>
            </a:r>
          </a:p>
          <a:p>
            <a:pPr marL="628650" lvl="1" indent="-171450">
              <a:buFont typeface="Arial" panose="020B0604020202020204" pitchFamily="34" charset="0"/>
              <a:buChar char="•"/>
            </a:pPr>
            <a:r>
              <a:rPr lang="da-DK" sz="1200" b="0" i="0" kern="1200" dirty="0">
                <a:solidFill>
                  <a:schemeClr val="tx1"/>
                </a:solidFill>
                <a:effectLst/>
                <a:latin typeface="+mn-lt"/>
                <a:ea typeface="+mn-ea"/>
                <a:cs typeface="+mn-cs"/>
              </a:rPr>
              <a:t>i situationen?</a:t>
            </a:r>
          </a:p>
          <a:p>
            <a:pPr marL="628650" lvl="1" indent="-171450">
              <a:buFont typeface="Arial" panose="020B0604020202020204" pitchFamily="34" charset="0"/>
              <a:buChar char="•"/>
            </a:pPr>
            <a:r>
              <a:rPr lang="da-DK" sz="1200" b="0" i="0" kern="1200" dirty="0">
                <a:solidFill>
                  <a:schemeClr val="tx1"/>
                </a:solidFill>
                <a:effectLst/>
                <a:latin typeface="+mn-lt"/>
                <a:ea typeface="+mn-ea"/>
                <a:cs typeface="+mn-cs"/>
              </a:rPr>
              <a:t>i rammerne (overgange, grupper, aktiviteter)?</a:t>
            </a:r>
          </a:p>
          <a:p>
            <a:pPr marL="628650" lvl="1" indent="-171450">
              <a:buFont typeface="Arial" panose="020B0604020202020204" pitchFamily="34" charset="0"/>
              <a:buChar char="•"/>
            </a:pPr>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I får cirka 15 minutter</a:t>
            </a:r>
            <a:r>
              <a:rPr lang="da-DK" sz="1200" b="0" i="0" kern="1200" baseline="0" dirty="0">
                <a:solidFill>
                  <a:schemeClr val="tx1"/>
                </a:solidFill>
                <a:effectLst/>
                <a:latin typeface="+mn-lt"/>
                <a:ea typeface="+mn-ea"/>
                <a:cs typeface="+mn-cs"/>
              </a:rPr>
              <a:t> – inden vi går videre til case 2. </a:t>
            </a:r>
            <a:endParaRPr lang="da-DK" sz="1200" b="0" i="0" kern="1200" dirty="0">
              <a:solidFill>
                <a:schemeClr val="tx1"/>
              </a:solidFill>
              <a:effectLst/>
              <a:latin typeface="+mn-lt"/>
              <a:ea typeface="+mn-ea"/>
              <a:cs typeface="+mn-cs"/>
            </a:endParaRPr>
          </a:p>
        </p:txBody>
      </p:sp>
      <p:sp>
        <p:nvSpPr>
          <p:cNvPr id="4" name="Pladsholder til slidenummer 3"/>
          <p:cNvSpPr>
            <a:spLocks noGrp="1"/>
          </p:cNvSpPr>
          <p:nvPr>
            <p:ph type="sldNum" sz="quarter" idx="10"/>
          </p:nvPr>
        </p:nvSpPr>
        <p:spPr/>
        <p:txBody>
          <a:bodyPr/>
          <a:lstStyle/>
          <a:p>
            <a:fld id="{16221D7F-288C-4F17-BB3D-B831E958CF77}" type="slidenum">
              <a:rPr lang="da-DK" smtClean="0"/>
              <a:t>7</a:t>
            </a:fld>
            <a:endParaRPr lang="da-DK"/>
          </a:p>
        </p:txBody>
      </p:sp>
    </p:spTree>
    <p:extLst>
      <p:ext uri="{BB962C8B-B14F-4D97-AF65-F5344CB8AC3E}">
        <p14:creationId xmlns:p14="http://schemas.microsoft.com/office/powerpoint/2010/main" val="4157264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0.25-0.40 Slide til forvaltning</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Nu skal vi arbejde lidt</a:t>
            </a:r>
            <a:r>
              <a:rPr lang="da-DK" sz="1200" b="0" i="0" kern="1200" baseline="0" dirty="0">
                <a:solidFill>
                  <a:schemeClr val="tx1"/>
                </a:solidFill>
                <a:effectLst/>
                <a:latin typeface="+mn-lt"/>
                <a:ea typeface="+mn-ea"/>
                <a:cs typeface="+mn-cs"/>
              </a:rPr>
              <a:t> videre med børnesynet i praksis. Vi kommer til at gennemgå 3 cases – og til sidst skal vi med udgangspunkt i </a:t>
            </a:r>
            <a:r>
              <a:rPr lang="da-DK" sz="1200" b="0" i="0" kern="1200" dirty="0">
                <a:solidFill>
                  <a:schemeClr val="tx1"/>
                </a:solidFill>
                <a:effectLst/>
                <a:latin typeface="+mn-lt"/>
                <a:ea typeface="+mn-ea"/>
                <a:cs typeface="+mn-cs"/>
              </a:rPr>
              <a:t>casene formulere 2–3 helt konkrete handlinger, vi kan tage med her hos os.</a:t>
            </a:r>
          </a:p>
          <a:p>
            <a:endParaRPr lang="da-DK" dirty="0"/>
          </a:p>
          <a:p>
            <a:r>
              <a:rPr lang="da-DK" dirty="0"/>
              <a:t>Case 1:</a:t>
            </a:r>
          </a:p>
          <a:p>
            <a:r>
              <a:rPr lang="da-DK" dirty="0"/>
              <a:t>Case – ”Det samme barn fylder i sagsbunken” (omdeles med spørgsmål)</a:t>
            </a:r>
          </a:p>
          <a:p>
            <a:r>
              <a:rPr lang="da-DK" dirty="0"/>
              <a:t>Det er sidst på dagen. Du har allerede haft flere tunge samtaler og møder.</a:t>
            </a:r>
          </a:p>
          <a:p>
            <a:r>
              <a:rPr lang="da-DK" dirty="0"/>
              <a:t>Du sidder med en sag,</a:t>
            </a:r>
            <a:r>
              <a:rPr lang="da-DK" baseline="0" dirty="0"/>
              <a:t> hvor du bliver ved med at få underretninger, mødeindkaldelser og bekymringsmails grundet </a:t>
            </a:r>
            <a:r>
              <a:rPr lang="da-DK" baseline="0" dirty="0" err="1"/>
              <a:t>udad</a:t>
            </a:r>
            <a:r>
              <a:rPr lang="da-DK" dirty="0" err="1"/>
              <a:t>reagerende</a:t>
            </a:r>
            <a:r>
              <a:rPr lang="da-DK" dirty="0"/>
              <a:t> adfærd og manglende trivsel. Du kan mærke, at du begynder at blive træt og opgivende – ”vi har jo prøvet meget allerede”.</a:t>
            </a:r>
          </a:p>
          <a:p>
            <a:endParaRPr lang="da-DK" dirty="0"/>
          </a:p>
          <a:p>
            <a:r>
              <a:rPr lang="da-DK" dirty="0"/>
              <a:t>I grupper:</a:t>
            </a:r>
          </a:p>
          <a:p>
            <a:r>
              <a:rPr lang="da-DK" dirty="0"/>
              <a:t>Hvad er vores spontane, problemorienterede blik i sådan en situation?</a:t>
            </a:r>
          </a:p>
          <a:p>
            <a:r>
              <a:rPr lang="da-DK" dirty="0"/>
              <a:t>Hvilke typiske tanker kan vi få om barnet/den unge, familien, tilbuddet – og måske os selv som forvaltning?</a:t>
            </a:r>
          </a:p>
          <a:p>
            <a:endParaRPr lang="da-DK" dirty="0"/>
          </a:p>
          <a:p>
            <a:r>
              <a:rPr lang="da-DK" dirty="0"/>
              <a:t>Hvis vi holder fast i vores ressourceorienterede børnesyn:</a:t>
            </a:r>
          </a:p>
          <a:p>
            <a:pPr marL="171450" indent="-171450">
              <a:buFont typeface="Arial" panose="020B0604020202020204" pitchFamily="34" charset="0"/>
              <a:buChar char="•"/>
            </a:pPr>
            <a:r>
              <a:rPr lang="da-DK" dirty="0"/>
              <a:t>Hvilke ressourcer eller intentioner kan vi få øje på hos barnet/den unge?</a:t>
            </a:r>
          </a:p>
          <a:p>
            <a:pPr marL="171450" indent="-171450">
              <a:buFont typeface="Arial" panose="020B0604020202020204" pitchFamily="34" charset="0"/>
              <a:buChar char="•"/>
            </a:pPr>
            <a:r>
              <a:rPr lang="da-DK" dirty="0"/>
              <a:t>Hvilke ressourcer skal vi kigge efter hos familien og i tilbuddet (dagtilbud/skole/klub/SFO)?</a:t>
            </a:r>
          </a:p>
          <a:p>
            <a:pPr marL="171450" indent="-171450">
              <a:buFont typeface="Arial" panose="020B0604020202020204" pitchFamily="34" charset="0"/>
              <a:buChar char="•"/>
            </a:pPr>
            <a:r>
              <a:rPr lang="da-DK" dirty="0"/>
              <a:t>Hvilke behov kunne vi forestille os, at barnet/den unge har – og de voksne omkring?</a:t>
            </a:r>
          </a:p>
          <a:p>
            <a:pPr marL="171450" indent="-171450">
              <a:buFont typeface="Arial" panose="020B0604020202020204" pitchFamily="34" charset="0"/>
              <a:buChar char="•"/>
            </a:pPr>
            <a:r>
              <a:rPr lang="da-DK" dirty="0"/>
              <a:t>Hvad kan barnet/den unge have brug for fra os som forvaltning?</a:t>
            </a:r>
          </a:p>
          <a:p>
            <a:pPr marL="171450" indent="-171450">
              <a:buFont typeface="Arial" panose="020B0604020202020204" pitchFamily="34" charset="0"/>
              <a:buChar char="•"/>
            </a:pPr>
            <a:r>
              <a:rPr lang="da-DK" dirty="0"/>
              <a:t>Hvad kan familien og tilbuddet have brug for, for at kunne handle anderledes?</a:t>
            </a:r>
          </a:p>
          <a:p>
            <a:pPr marL="171450" indent="-171450">
              <a:buFont typeface="Arial" panose="020B0604020202020204" pitchFamily="34" charset="0"/>
              <a:buChar char="•"/>
            </a:pPr>
            <a:endParaRPr lang="da-DK" dirty="0"/>
          </a:p>
          <a:p>
            <a:pPr marL="0" indent="0">
              <a:buFont typeface="Arial" panose="020B0604020202020204" pitchFamily="34" charset="0"/>
              <a:buNone/>
            </a:pPr>
            <a:r>
              <a:rPr lang="da-DK" dirty="0"/>
              <a:t>Hvad kan vi gøre anderledes fra forvaltningens side:</a:t>
            </a:r>
          </a:p>
          <a:p>
            <a:endParaRPr lang="da-DK" dirty="0"/>
          </a:p>
          <a:p>
            <a:r>
              <a:rPr lang="da-DK" dirty="0"/>
              <a:t>Hvad kan vi gøre I situationen / i den konkrete sag?</a:t>
            </a:r>
          </a:p>
          <a:p>
            <a:r>
              <a:rPr lang="da-DK" dirty="0"/>
              <a:t>fx måde vi taler om barnet/sagen på, de spørgsmål vi stiller, den måde vi rammesætter møder.</a:t>
            </a:r>
          </a:p>
          <a:p>
            <a:r>
              <a:rPr lang="da-DK" dirty="0"/>
              <a:t>I ”rammerne” omkring sagen?</a:t>
            </a:r>
          </a:p>
          <a:p>
            <a:r>
              <a:rPr lang="da-DK" dirty="0"/>
              <a:t>fx koordination, mødestruktur, forventningsafstemning med tilbuddet/familien, brug af tværfaglige indsatser.</a:t>
            </a:r>
          </a:p>
          <a:p>
            <a:r>
              <a:rPr lang="da-DK" dirty="0"/>
              <a:t>I får cirka 15 minutter.</a:t>
            </a:r>
          </a:p>
        </p:txBody>
      </p:sp>
      <p:sp>
        <p:nvSpPr>
          <p:cNvPr id="4" name="Pladsholder til slidenummer 3"/>
          <p:cNvSpPr>
            <a:spLocks noGrp="1"/>
          </p:cNvSpPr>
          <p:nvPr>
            <p:ph type="sldNum" sz="quarter" idx="10"/>
          </p:nvPr>
        </p:nvSpPr>
        <p:spPr/>
        <p:txBody>
          <a:bodyPr/>
          <a:lstStyle/>
          <a:p>
            <a:fld id="{16221D7F-288C-4F17-BB3D-B831E958CF77}" type="slidenum">
              <a:rPr lang="da-DK" smtClean="0"/>
              <a:t>8</a:t>
            </a:fld>
            <a:endParaRPr lang="da-DK"/>
          </a:p>
        </p:txBody>
      </p:sp>
    </p:spTree>
    <p:extLst>
      <p:ext uri="{BB962C8B-B14F-4D97-AF65-F5344CB8AC3E}">
        <p14:creationId xmlns:p14="http://schemas.microsoft.com/office/powerpoint/2010/main" val="3744462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a:solidFill>
                  <a:schemeClr val="tx1"/>
                </a:solidFill>
                <a:effectLst/>
                <a:latin typeface="+mn-lt"/>
                <a:ea typeface="+mn-ea"/>
                <a:cs typeface="+mn-cs"/>
              </a:rPr>
              <a:t>0.40-0.55 (slide til dagtilbud</a:t>
            </a:r>
            <a:r>
              <a:rPr lang="da-DK" sz="1200" b="1" i="0" kern="1200" baseline="0" dirty="0">
                <a:solidFill>
                  <a:schemeClr val="tx1"/>
                </a:solidFill>
                <a:effectLst/>
                <a:latin typeface="+mn-lt"/>
                <a:ea typeface="+mn-ea"/>
                <a:cs typeface="+mn-cs"/>
              </a:rPr>
              <a:t> og skole)</a:t>
            </a:r>
            <a:endParaRPr lang="da-DK" sz="1200" b="1"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Næste case</a:t>
            </a:r>
            <a:r>
              <a:rPr lang="da-DK" sz="1200" b="0" i="0" kern="1200" dirty="0">
                <a:solidFill>
                  <a:schemeClr val="tx1"/>
                </a:solidFill>
                <a:effectLst/>
                <a:latin typeface="+mn-lt"/>
                <a:ea typeface="+mn-ea"/>
                <a:cs typeface="+mn-cs"/>
                <a:sym typeface="Wingdings" panose="05000000000000000000" pitchFamily="2" charset="2"/>
              </a:rPr>
              <a:t> (Omdeles med spørgsmål)</a:t>
            </a:r>
          </a:p>
          <a:p>
            <a:endParaRPr lang="da-DK" sz="1200" b="0" i="0"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’En forælder siger: ”Mit barn får ikke nok ud af at være her – de andre børn fylder så meget, og det går ud over mit barn.” Som medarbejder føler du dig kritiseret og lidt uretfærdigt behandlet.’</a:t>
            </a:r>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I grupper:</a:t>
            </a:r>
          </a:p>
          <a:p>
            <a:r>
              <a:rPr lang="da-DK" sz="1200" b="0" i="0" kern="1200" dirty="0">
                <a:solidFill>
                  <a:schemeClr val="tx1"/>
                </a:solidFill>
                <a:effectLst/>
                <a:latin typeface="+mn-lt"/>
                <a:ea typeface="+mn-ea"/>
                <a:cs typeface="+mn-cs"/>
              </a:rPr>
              <a:t>Hvad er din første indre reaktion – hvis du er helt ærlig?</a:t>
            </a:r>
          </a:p>
          <a:p>
            <a:r>
              <a:rPr lang="da-DK" sz="1200" b="0" i="0" kern="1200" dirty="0">
                <a:solidFill>
                  <a:schemeClr val="tx1"/>
                </a:solidFill>
                <a:effectLst/>
                <a:latin typeface="+mn-lt"/>
                <a:ea typeface="+mn-ea"/>
                <a:cs typeface="+mn-cs"/>
              </a:rPr>
              <a:t>Hvordan kan vi møde forælderen med et ressourceorienteret blik – både på deres barn og på de andre børn?</a:t>
            </a:r>
          </a:p>
          <a:p>
            <a:r>
              <a:rPr lang="da-DK" sz="1200" b="0" i="0" kern="1200" dirty="0">
                <a:solidFill>
                  <a:schemeClr val="tx1"/>
                </a:solidFill>
                <a:effectLst/>
                <a:latin typeface="+mn-lt"/>
                <a:ea typeface="+mn-ea"/>
                <a:cs typeface="+mn-cs"/>
              </a:rPr>
              <a:t>Hvad kan vi konkret sige/gøre, der både:</a:t>
            </a:r>
          </a:p>
          <a:p>
            <a:pPr lvl="1"/>
            <a:r>
              <a:rPr lang="da-DK" sz="1200" b="0" i="0" kern="1200" dirty="0">
                <a:solidFill>
                  <a:schemeClr val="tx1"/>
                </a:solidFill>
                <a:effectLst/>
                <a:latin typeface="+mn-lt"/>
                <a:ea typeface="+mn-ea"/>
                <a:cs typeface="+mn-cs"/>
              </a:rPr>
              <a:t>anerkender forælderens bekymring</a:t>
            </a:r>
          </a:p>
          <a:p>
            <a:pPr lvl="1"/>
            <a:r>
              <a:rPr lang="da-DK" sz="1200" b="0" i="0" kern="1200" dirty="0">
                <a:solidFill>
                  <a:schemeClr val="tx1"/>
                </a:solidFill>
                <a:effectLst/>
                <a:latin typeface="+mn-lt"/>
                <a:ea typeface="+mn-ea"/>
                <a:cs typeface="+mn-cs"/>
              </a:rPr>
              <a:t>og holder fast i vores børnesyn og fællesskabsforståelse?</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I får cirka 15 minutter.</a:t>
            </a:r>
          </a:p>
          <a:p>
            <a:endParaRPr lang="da-DK" dirty="0"/>
          </a:p>
        </p:txBody>
      </p:sp>
      <p:sp>
        <p:nvSpPr>
          <p:cNvPr id="4" name="Pladsholder til slidenummer 3"/>
          <p:cNvSpPr>
            <a:spLocks noGrp="1"/>
          </p:cNvSpPr>
          <p:nvPr>
            <p:ph type="sldNum" sz="quarter" idx="10"/>
          </p:nvPr>
        </p:nvSpPr>
        <p:spPr/>
        <p:txBody>
          <a:bodyPr/>
          <a:lstStyle/>
          <a:p>
            <a:fld id="{16221D7F-288C-4F17-BB3D-B831E958CF77}" type="slidenum">
              <a:rPr lang="da-DK" smtClean="0"/>
              <a:t>9</a:t>
            </a:fld>
            <a:endParaRPr lang="da-DK"/>
          </a:p>
        </p:txBody>
      </p:sp>
    </p:spTree>
    <p:extLst>
      <p:ext uri="{BB962C8B-B14F-4D97-AF65-F5344CB8AC3E}">
        <p14:creationId xmlns:p14="http://schemas.microsoft.com/office/powerpoint/2010/main" val="1718317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i="0" kern="1200" dirty="0">
                <a:solidFill>
                  <a:schemeClr val="tx1"/>
                </a:solidFill>
                <a:effectLst/>
                <a:latin typeface="+mn-lt"/>
                <a:ea typeface="+mn-ea"/>
                <a:cs typeface="+mn-cs"/>
              </a:rPr>
              <a:t>0.40-0.55</a:t>
            </a:r>
            <a:r>
              <a:rPr lang="da-DK" sz="1200" b="1" i="0" kern="1200" baseline="0" dirty="0">
                <a:solidFill>
                  <a:schemeClr val="tx1"/>
                </a:solidFill>
                <a:effectLst/>
                <a:latin typeface="+mn-lt"/>
                <a:ea typeface="+mn-ea"/>
                <a:cs typeface="+mn-cs"/>
              </a:rPr>
              <a:t> </a:t>
            </a:r>
            <a:r>
              <a:rPr lang="da-DK" sz="1200" b="1" i="0" kern="1200" dirty="0">
                <a:solidFill>
                  <a:schemeClr val="tx1"/>
                </a:solidFill>
                <a:effectLst/>
                <a:latin typeface="+mn-lt"/>
                <a:ea typeface="+mn-ea"/>
                <a:cs typeface="+mn-cs"/>
              </a:rPr>
              <a:t>Næste case –forvaltningen</a:t>
            </a:r>
          </a:p>
          <a:p>
            <a:r>
              <a:rPr lang="da-DK" sz="1200" b="0" i="0" kern="1200" dirty="0">
                <a:solidFill>
                  <a:schemeClr val="tx1"/>
                </a:solidFill>
                <a:effectLst/>
                <a:latin typeface="+mn-lt"/>
                <a:ea typeface="+mn-ea"/>
                <a:cs typeface="+mn-cs"/>
              </a:rPr>
              <a:t>(Omdeles med spørgsmål)</a:t>
            </a:r>
          </a:p>
          <a:p>
            <a:r>
              <a:rPr lang="da-DK" sz="1200" b="0" i="0" kern="1200" dirty="0">
                <a:solidFill>
                  <a:schemeClr val="tx1"/>
                </a:solidFill>
                <a:effectLst/>
                <a:latin typeface="+mn-lt"/>
                <a:ea typeface="+mn-ea"/>
                <a:cs typeface="+mn-cs"/>
              </a:rPr>
              <a:t>En forælder kontakter dig som rådgiver/konsulent og siger:</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”Mit barn får ikke nok ud af at være i</a:t>
            </a:r>
            <a:r>
              <a:rPr lang="da-DK" sz="1200" b="0" i="0" kern="1200" baseline="0" dirty="0">
                <a:solidFill>
                  <a:schemeClr val="tx1"/>
                </a:solidFill>
                <a:effectLst/>
                <a:latin typeface="+mn-lt"/>
                <a:ea typeface="+mn-ea"/>
                <a:cs typeface="+mn-cs"/>
              </a:rPr>
              <a:t> skolen/dagtilbud</a:t>
            </a:r>
            <a:r>
              <a:rPr lang="da-DK" sz="1200" b="0" i="0" kern="1200" dirty="0">
                <a:solidFill>
                  <a:schemeClr val="tx1"/>
                </a:solidFill>
                <a:effectLst/>
                <a:latin typeface="+mn-lt"/>
                <a:ea typeface="+mn-ea"/>
                <a:cs typeface="+mn-cs"/>
              </a:rPr>
              <a:t> – de andre børn fylder så meget, og det går ud over mit barn. Skolen/dagtilbuddet gør ikke nok, og jeg er ved at være færdig med det.”</a:t>
            </a:r>
          </a:p>
          <a:p>
            <a:r>
              <a:rPr lang="da-DK" sz="1200" b="0" i="0" kern="1200" dirty="0">
                <a:solidFill>
                  <a:schemeClr val="tx1"/>
                </a:solidFill>
                <a:effectLst/>
                <a:latin typeface="+mn-lt"/>
                <a:ea typeface="+mn-ea"/>
                <a:cs typeface="+mn-cs"/>
              </a:rPr>
              <a:t>Forælderen er tydeligt frustreret og oplever, at systemet ikke passer godt på deres barn.</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Du kan mærke, at du selv bliver lidt defensiv, måske irriteret eller træt, fordi du kender sagen og ved, at der allerede er gjort meget.</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I grupper:</a:t>
            </a:r>
          </a:p>
          <a:p>
            <a:r>
              <a:rPr lang="da-DK" sz="1200" b="0" i="0" kern="1200" dirty="0">
                <a:solidFill>
                  <a:schemeClr val="tx1"/>
                </a:solidFill>
                <a:effectLst/>
                <a:latin typeface="+mn-lt"/>
                <a:ea typeface="+mn-ea"/>
                <a:cs typeface="+mn-cs"/>
              </a:rPr>
              <a:t>Hvad er din første indre reaktion – hvis du er helt ærlig?</a:t>
            </a:r>
          </a:p>
          <a:p>
            <a:r>
              <a:rPr lang="da-DK" sz="1200" b="0" i="0" kern="1200" dirty="0">
                <a:solidFill>
                  <a:schemeClr val="tx1"/>
                </a:solidFill>
                <a:effectLst/>
                <a:latin typeface="+mn-lt"/>
                <a:ea typeface="+mn-ea"/>
                <a:cs typeface="+mn-cs"/>
              </a:rPr>
              <a:t>Hvilke tanker kan du få om forælderen, barnet, tilbuddet – og om dig selv/forvaltningen?</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Hvis vi holder fast i vores ressourceorienterede børnesyn og forældreblik:</a:t>
            </a:r>
          </a:p>
          <a:p>
            <a:r>
              <a:rPr lang="da-DK" sz="1200" b="0" i="0" kern="1200" dirty="0">
                <a:solidFill>
                  <a:schemeClr val="tx1"/>
                </a:solidFill>
                <a:effectLst/>
                <a:latin typeface="+mn-lt"/>
                <a:ea typeface="+mn-ea"/>
                <a:cs typeface="+mn-cs"/>
              </a:rPr>
              <a:t>Hvordan kan vi forstå forælderens reaktion som udtryk for omsorg, bekymring og engagement?</a:t>
            </a:r>
          </a:p>
          <a:p>
            <a:r>
              <a:rPr lang="da-DK" sz="1200" b="0" i="0" kern="1200" dirty="0">
                <a:solidFill>
                  <a:schemeClr val="tx1"/>
                </a:solidFill>
                <a:effectLst/>
                <a:latin typeface="+mn-lt"/>
                <a:ea typeface="+mn-ea"/>
                <a:cs typeface="+mn-cs"/>
              </a:rPr>
              <a:t>Hvordan kan vi samtidig have et ressourceblik på både deres barn og de andre børn i gruppen/klassen?</a:t>
            </a:r>
          </a:p>
          <a:p>
            <a:r>
              <a:rPr lang="da-DK" sz="1200" b="0" i="0" kern="1200" dirty="0">
                <a:solidFill>
                  <a:schemeClr val="tx1"/>
                </a:solidFill>
                <a:effectLst/>
                <a:latin typeface="+mn-lt"/>
                <a:ea typeface="+mn-ea"/>
                <a:cs typeface="+mn-cs"/>
              </a:rPr>
              <a:t>Hvad kan vi konkret sige og gøre fra forvaltningens side, der både:</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anerkender og rummer forælderens bekymring</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og holder fast i vores børnesyn og forståelse af fællesskaber og inklusion?</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Tænk både i:</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formuleringer i samtalen</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spørgsmål vi kan stille</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og hvordan vi kan rammesætte det videre samarbejde med forælder og tilbud.</a:t>
            </a:r>
          </a:p>
          <a:p>
            <a:r>
              <a:rPr lang="da-DK" sz="1200" b="0" i="0" kern="1200" dirty="0">
                <a:solidFill>
                  <a:schemeClr val="tx1"/>
                </a:solidFill>
                <a:effectLst/>
                <a:latin typeface="+mn-lt"/>
                <a:ea typeface="+mn-ea"/>
                <a:cs typeface="+mn-cs"/>
              </a:rPr>
              <a:t>I får cirka 15 minutter.</a:t>
            </a:r>
          </a:p>
          <a:p>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p:txBody>
      </p:sp>
      <p:sp>
        <p:nvSpPr>
          <p:cNvPr id="4" name="Pladsholder til slidenummer 3"/>
          <p:cNvSpPr>
            <a:spLocks noGrp="1"/>
          </p:cNvSpPr>
          <p:nvPr>
            <p:ph type="sldNum" sz="quarter" idx="10"/>
          </p:nvPr>
        </p:nvSpPr>
        <p:spPr/>
        <p:txBody>
          <a:bodyPr/>
          <a:lstStyle/>
          <a:p>
            <a:fld id="{16221D7F-288C-4F17-BB3D-B831E958CF77}" type="slidenum">
              <a:rPr lang="da-DK" smtClean="0"/>
              <a:t>10</a:t>
            </a:fld>
            <a:endParaRPr lang="da-DK"/>
          </a:p>
        </p:txBody>
      </p:sp>
    </p:spTree>
    <p:extLst>
      <p:ext uri="{BB962C8B-B14F-4D97-AF65-F5344CB8AC3E}">
        <p14:creationId xmlns:p14="http://schemas.microsoft.com/office/powerpoint/2010/main" val="786197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kern="1200" dirty="0">
                <a:solidFill>
                  <a:schemeClr val="tx1"/>
                </a:solidFill>
                <a:effectLst/>
                <a:latin typeface="+mn-lt"/>
                <a:ea typeface="+mn-ea"/>
                <a:cs typeface="+mn-cs"/>
              </a:rPr>
              <a:t>0.55-1.10 ( slide til dagtilbud, skole og forvaltning</a:t>
            </a:r>
            <a:r>
              <a:rPr lang="da-DK" sz="1200" b="1" i="0" kern="1200" baseline="0" dirty="0">
                <a:solidFill>
                  <a:schemeClr val="tx1"/>
                </a:solidFill>
                <a:effectLst/>
                <a:latin typeface="+mn-lt"/>
                <a:ea typeface="+mn-ea"/>
                <a:cs typeface="+mn-cs"/>
              </a:rPr>
              <a:t>)</a:t>
            </a:r>
            <a:endParaRPr lang="da-DK" sz="1200" b="1" i="0"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Case 3 – omdeles med spørgsmål</a:t>
            </a:r>
          </a:p>
          <a:p>
            <a:r>
              <a:rPr lang="da-DK" sz="1200" b="0" i="1" kern="1200" dirty="0">
                <a:solidFill>
                  <a:schemeClr val="tx1"/>
                </a:solidFill>
                <a:effectLst/>
                <a:latin typeface="+mn-lt"/>
                <a:ea typeface="+mn-ea"/>
                <a:cs typeface="+mn-cs"/>
              </a:rPr>
              <a:t>På et møde taler vi om et barn, der fylder meget. Sætninger som ”han kan overhovedet ikke holde fokus” eller ”hun ødelægger det for de andre børn,  Stemningen bliver tung, og det er svært at se muligheder.’</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I grupper:</a:t>
            </a:r>
          </a:p>
          <a:p>
            <a:r>
              <a:rPr lang="da-DK" sz="1200" b="0" i="0" kern="1200" dirty="0">
                <a:solidFill>
                  <a:schemeClr val="tx1"/>
                </a:solidFill>
                <a:effectLst/>
                <a:latin typeface="+mn-lt"/>
                <a:ea typeface="+mn-ea"/>
                <a:cs typeface="+mn-cs"/>
              </a:rPr>
              <a:t>Hvad sker der med vores blik, når vi taler om børn på den måde?</a:t>
            </a:r>
          </a:p>
          <a:p>
            <a:r>
              <a:rPr lang="da-DK" sz="1200" b="0" i="0" kern="1200" dirty="0">
                <a:solidFill>
                  <a:schemeClr val="tx1"/>
                </a:solidFill>
                <a:effectLst/>
                <a:latin typeface="+mn-lt"/>
                <a:ea typeface="+mn-ea"/>
                <a:cs typeface="+mn-cs"/>
              </a:rPr>
              <a:t>Hvordan kan vi – i situationen – hjælpe hinanden til at holde et ressourceblik?</a:t>
            </a:r>
          </a:p>
          <a:p>
            <a:r>
              <a:rPr lang="da-DK" sz="1200" b="0" i="0" kern="1200" dirty="0">
                <a:solidFill>
                  <a:schemeClr val="tx1"/>
                </a:solidFill>
                <a:effectLst/>
                <a:latin typeface="+mn-lt"/>
                <a:ea typeface="+mn-ea"/>
                <a:cs typeface="+mn-cs"/>
              </a:rPr>
              <a:t>Hvad kunne være nogle konkrete ”sætninger”, vi kan bruge til at vende samtalen, fx:</a:t>
            </a:r>
          </a:p>
          <a:p>
            <a:pPr lvl="1"/>
            <a:r>
              <a:rPr lang="da-DK" sz="1200" b="0" i="0" kern="1200" dirty="0">
                <a:solidFill>
                  <a:schemeClr val="tx1"/>
                </a:solidFill>
                <a:effectLst/>
                <a:latin typeface="+mn-lt"/>
                <a:ea typeface="+mn-ea"/>
                <a:cs typeface="+mn-cs"/>
              </a:rPr>
              <a:t>”Hvad kan han/hun faktisk godt?”</a:t>
            </a:r>
          </a:p>
          <a:p>
            <a:pPr lvl="1"/>
            <a:r>
              <a:rPr lang="da-DK" sz="1200" b="0" i="0" kern="1200" dirty="0">
                <a:solidFill>
                  <a:schemeClr val="tx1"/>
                </a:solidFill>
                <a:effectLst/>
                <a:latin typeface="+mn-lt"/>
                <a:ea typeface="+mn-ea"/>
                <a:cs typeface="+mn-cs"/>
              </a:rPr>
              <a:t>”Hvornår går det lidt bedre?”</a:t>
            </a:r>
          </a:p>
          <a:p>
            <a:pPr lvl="1"/>
            <a:r>
              <a:rPr lang="da-DK" sz="1200" b="0" i="0" kern="1200" dirty="0">
                <a:solidFill>
                  <a:schemeClr val="tx1"/>
                </a:solidFill>
                <a:effectLst/>
                <a:latin typeface="+mn-lt"/>
                <a:ea typeface="+mn-ea"/>
                <a:cs typeface="+mn-cs"/>
              </a:rPr>
              <a:t>”Hvad kunne være et lille næste skridt for barnet og for os?”</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I får cirka 15 minutter.”</a:t>
            </a:r>
          </a:p>
          <a:p>
            <a:endParaRPr lang="da-DK" dirty="0"/>
          </a:p>
        </p:txBody>
      </p:sp>
      <p:sp>
        <p:nvSpPr>
          <p:cNvPr id="4" name="Pladsholder til slidenummer 3"/>
          <p:cNvSpPr>
            <a:spLocks noGrp="1"/>
          </p:cNvSpPr>
          <p:nvPr>
            <p:ph type="sldNum" sz="quarter" idx="10"/>
          </p:nvPr>
        </p:nvSpPr>
        <p:spPr/>
        <p:txBody>
          <a:bodyPr/>
          <a:lstStyle/>
          <a:p>
            <a:fld id="{16221D7F-288C-4F17-BB3D-B831E958CF77}" type="slidenum">
              <a:rPr lang="da-DK" smtClean="0"/>
              <a:t>11</a:t>
            </a:fld>
            <a:endParaRPr lang="da-DK"/>
          </a:p>
        </p:txBody>
      </p:sp>
    </p:spTree>
    <p:extLst>
      <p:ext uri="{BB962C8B-B14F-4D97-AF65-F5344CB8AC3E}">
        <p14:creationId xmlns:p14="http://schemas.microsoft.com/office/powerpoint/2010/main" val="4224539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01.10-01.20</a:t>
            </a:r>
          </a:p>
        </p:txBody>
      </p:sp>
      <p:sp>
        <p:nvSpPr>
          <p:cNvPr id="4" name="Pladsholder til slidenummer 3"/>
          <p:cNvSpPr>
            <a:spLocks noGrp="1"/>
          </p:cNvSpPr>
          <p:nvPr>
            <p:ph type="sldNum" sz="quarter" idx="5"/>
          </p:nvPr>
        </p:nvSpPr>
        <p:spPr/>
        <p:txBody>
          <a:bodyPr/>
          <a:lstStyle/>
          <a:p>
            <a:fld id="{9C23C5AF-8944-4202-8BAB-DCD6B7726B78}" type="slidenum">
              <a:rPr lang="da-DK" smtClean="0"/>
              <a:t>12</a:t>
            </a:fld>
            <a:endParaRPr lang="da-DK"/>
          </a:p>
        </p:txBody>
      </p:sp>
    </p:spTree>
    <p:extLst>
      <p:ext uri="{BB962C8B-B14F-4D97-AF65-F5344CB8AC3E}">
        <p14:creationId xmlns:p14="http://schemas.microsoft.com/office/powerpoint/2010/main" val="658297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1.20-1.45</a:t>
            </a:r>
          </a:p>
          <a:p>
            <a:r>
              <a:rPr lang="da-DK" sz="1200" b="0" i="0" kern="1200" dirty="0">
                <a:solidFill>
                  <a:schemeClr val="tx1"/>
                </a:solidFill>
                <a:effectLst/>
                <a:latin typeface="+mn-lt"/>
                <a:ea typeface="+mn-ea"/>
                <a:cs typeface="+mn-cs"/>
              </a:rPr>
              <a:t>Nu vil jeg bede hver gruppe om at vælge én af casene og formulere 2–3 helt konkrete handlinger, vi kunne tage med her hos os</a:t>
            </a:r>
            <a:r>
              <a:rPr lang="da-DK" sz="1200" b="0" i="0" kern="1200" baseline="0" dirty="0">
                <a:solidFill>
                  <a:schemeClr val="tx1"/>
                </a:solidFill>
                <a:effectLst/>
                <a:latin typeface="+mn-lt"/>
                <a:ea typeface="+mn-ea"/>
                <a:cs typeface="+mn-cs"/>
              </a:rPr>
              <a:t> (15 min)</a:t>
            </a:r>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Det kan være:</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noget vi vil gøre anderledes i lignende situationer</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en formulering, vi vil bruge over for børn eller forældre</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en måde, vi vil støtte hinanden på som kolleger.</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Skriv dem kort, og så samler vi op i plenum.”</a:t>
            </a:r>
          </a:p>
          <a:p>
            <a:pPr marL="0" indent="0">
              <a:buFont typeface="Arial" panose="020B0604020202020204" pitchFamily="34" charset="0"/>
              <a:buNone/>
            </a:pPr>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(Lederen samler forslag på tavle/flipover.)(10 min) </a:t>
            </a:r>
          </a:p>
          <a:p>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Lad os nu kigge på alle de forslag, vi har samlet. Vi skal vælge 3–5 ’torsdags-aftaler’ – små, konkrete aftaler, der passer til vores hverdag her i [dagtilbuddet / skolen / </a:t>
            </a:r>
            <a:r>
              <a:rPr lang="da-DK" sz="1200" b="0" i="0" kern="1200" dirty="0" err="1">
                <a:solidFill>
                  <a:schemeClr val="tx1"/>
                </a:solidFill>
                <a:effectLst/>
                <a:latin typeface="+mn-lt"/>
                <a:ea typeface="+mn-ea"/>
                <a:cs typeface="+mn-cs"/>
              </a:rPr>
              <a:t>SFO’en</a:t>
            </a:r>
            <a:r>
              <a:rPr lang="da-DK" sz="1200" b="0" i="0" kern="1200" dirty="0">
                <a:solidFill>
                  <a:schemeClr val="tx1"/>
                </a:solidFill>
                <a:effectLst/>
                <a:latin typeface="+mn-lt"/>
                <a:ea typeface="+mn-ea"/>
                <a:cs typeface="+mn-cs"/>
              </a:rPr>
              <a:t> / klubben / forvaltningen].</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De kan fx lyde sådan:</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Når vi taler om børn, starter vi altid med mindst én konkret styrke.</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Når vi mærker irritation eller afmagt, må vi godt sige det højt – og vi hjælper hinanden med at finde et ressourceblik.</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Hvis de samme konflikter gentager sig, ser vi ikke kun på barnet, men også på rammerne og vores egen praksis.</a:t>
            </a:r>
          </a:p>
          <a:p>
            <a:pPr marL="171450" indent="-171450">
              <a:buFont typeface="Arial" panose="020B0604020202020204" pitchFamily="34" charset="0"/>
              <a:buChar char="•"/>
            </a:pPr>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Formulér dem gerne som: ’Når…, så vil vi…’. Vi skriver vores endelige aftaler ned, så vi kan hænge dem op og vende tilbage til dem.</a:t>
            </a:r>
            <a:r>
              <a:rPr lang="da-DK" sz="1200" b="0" i="0" kern="1200" baseline="0" dirty="0">
                <a:solidFill>
                  <a:schemeClr val="tx1"/>
                </a:solidFill>
                <a:effectLst/>
                <a:latin typeface="+mn-lt"/>
                <a:ea typeface="+mn-ea"/>
                <a:cs typeface="+mn-cs"/>
              </a:rPr>
              <a:t> De kommer ind i vores børnesynshus </a:t>
            </a:r>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p:txBody>
      </p:sp>
      <p:sp>
        <p:nvSpPr>
          <p:cNvPr id="4" name="Pladsholder til slidenummer 3"/>
          <p:cNvSpPr>
            <a:spLocks noGrp="1"/>
          </p:cNvSpPr>
          <p:nvPr>
            <p:ph type="sldNum" sz="quarter" idx="10"/>
          </p:nvPr>
        </p:nvSpPr>
        <p:spPr/>
        <p:txBody>
          <a:bodyPr/>
          <a:lstStyle/>
          <a:p>
            <a:fld id="{16221D7F-288C-4F17-BB3D-B831E958CF77}" type="slidenum">
              <a:rPr lang="da-DK" smtClean="0"/>
              <a:t>13</a:t>
            </a:fld>
            <a:endParaRPr lang="da-DK"/>
          </a:p>
        </p:txBody>
      </p:sp>
    </p:spTree>
    <p:extLst>
      <p:ext uri="{BB962C8B-B14F-4D97-AF65-F5344CB8AC3E}">
        <p14:creationId xmlns:p14="http://schemas.microsoft.com/office/powerpoint/2010/main" val="2878081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01.45-1.55</a:t>
            </a:r>
          </a:p>
          <a:p>
            <a:r>
              <a:rPr lang="da-DK" sz="1200" b="0" i="0" kern="1200" dirty="0">
                <a:solidFill>
                  <a:schemeClr val="tx1"/>
                </a:solidFill>
                <a:effectLst/>
                <a:latin typeface="+mn-lt"/>
                <a:ea typeface="+mn-ea"/>
                <a:cs typeface="+mn-cs"/>
              </a:rPr>
              <a:t>For at det her ikke bliver engangssnak, har vi brug for nogle små, faste rutiner,</a:t>
            </a:r>
            <a:r>
              <a:rPr lang="da-DK" sz="1200" b="0" i="0" kern="1200" baseline="0" dirty="0">
                <a:solidFill>
                  <a:schemeClr val="tx1"/>
                </a:solidFill>
                <a:effectLst/>
                <a:latin typeface="+mn-lt"/>
                <a:ea typeface="+mn-ea"/>
                <a:cs typeface="+mn-cs"/>
              </a:rPr>
              <a:t> så vi holder fast i at udvikle og fastholde vores ressourceorienterede børnesyn</a:t>
            </a:r>
            <a:r>
              <a:rPr lang="da-DK" sz="1200" b="0" i="0" kern="1200" dirty="0">
                <a:solidFill>
                  <a:schemeClr val="tx1"/>
                </a:solidFill>
                <a:effectLst/>
                <a:latin typeface="+mn-lt"/>
                <a:ea typeface="+mn-ea"/>
                <a:cs typeface="+mn-cs"/>
              </a:rPr>
              <a:t> </a:t>
            </a:r>
          </a:p>
          <a:p>
            <a:r>
              <a:rPr lang="da-DK" sz="1200" b="0" i="0" kern="1200" dirty="0">
                <a:solidFill>
                  <a:schemeClr val="tx1"/>
                </a:solidFill>
                <a:effectLst/>
                <a:latin typeface="+mn-lt"/>
                <a:ea typeface="+mn-ea"/>
                <a:cs typeface="+mn-cs"/>
              </a:rPr>
              <a:t>Forslag kunne være:</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Et fast punkt på personalemøder: ’En ressourcehistorie’ – en kort fortælling om, hvor et ressourceblik gjorde en forskel.</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At vi har dialogkort med spørgsmål om børnesyn, vi kan tage frem, når vi drøfter børn/sager.</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At vi har vores 3–5 torsdagsaftaler hængende synligt og vender tilbage til dem jævnligt.</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Tal to og to i 3–4 minutter:</a:t>
            </a:r>
          </a:p>
          <a:p>
            <a:r>
              <a:rPr lang="da-DK" sz="1200" b="0" i="0" kern="1200" dirty="0">
                <a:solidFill>
                  <a:schemeClr val="tx1"/>
                </a:solidFill>
                <a:effectLst/>
                <a:latin typeface="+mn-lt"/>
                <a:ea typeface="+mn-ea"/>
                <a:cs typeface="+mn-cs"/>
              </a:rPr>
              <a:t>Hvilke 1–2 rutiner vil give mest mening hos os?</a:t>
            </a:r>
          </a:p>
          <a:p>
            <a:r>
              <a:rPr lang="da-DK" sz="1200" b="0" i="0" kern="1200" dirty="0">
                <a:solidFill>
                  <a:schemeClr val="tx1"/>
                </a:solidFill>
                <a:effectLst/>
                <a:latin typeface="+mn-lt"/>
                <a:ea typeface="+mn-ea"/>
                <a:cs typeface="+mn-cs"/>
              </a:rPr>
              <a:t>Så beslutter vi sammen, hvad vi vil indføre som fast praksis.</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Kort opsamling – og aftaler</a:t>
            </a:r>
            <a:r>
              <a:rPr lang="da-DK" sz="1200" b="0" i="0" kern="1200" baseline="0" dirty="0">
                <a:solidFill>
                  <a:schemeClr val="tx1"/>
                </a:solidFill>
                <a:effectLst/>
                <a:latin typeface="+mn-lt"/>
                <a:ea typeface="+mn-ea"/>
                <a:cs typeface="+mn-cs"/>
              </a:rPr>
              <a:t> om fast praksis </a:t>
            </a:r>
            <a:endParaRPr lang="da-DK" sz="1200" b="0" i="0" kern="1200" dirty="0">
              <a:solidFill>
                <a:schemeClr val="tx1"/>
              </a:solidFill>
              <a:effectLst/>
              <a:latin typeface="+mn-lt"/>
              <a:ea typeface="+mn-ea"/>
              <a:cs typeface="+mn-cs"/>
            </a:endParaRPr>
          </a:p>
        </p:txBody>
      </p:sp>
      <p:sp>
        <p:nvSpPr>
          <p:cNvPr id="4" name="Pladsholder til slidenummer 3"/>
          <p:cNvSpPr>
            <a:spLocks noGrp="1"/>
          </p:cNvSpPr>
          <p:nvPr>
            <p:ph type="sldNum" sz="quarter" idx="10"/>
          </p:nvPr>
        </p:nvSpPr>
        <p:spPr/>
        <p:txBody>
          <a:bodyPr/>
          <a:lstStyle/>
          <a:p>
            <a:fld id="{16221D7F-288C-4F17-BB3D-B831E958CF77}" type="slidenum">
              <a:rPr lang="da-DK" smtClean="0"/>
              <a:t>14</a:t>
            </a:fld>
            <a:endParaRPr lang="da-DK"/>
          </a:p>
        </p:txBody>
      </p:sp>
    </p:spTree>
    <p:extLst>
      <p:ext uri="{BB962C8B-B14F-4D97-AF65-F5344CB8AC3E}">
        <p14:creationId xmlns:p14="http://schemas.microsoft.com/office/powerpoint/2010/main" val="1275449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1.45-2.00</a:t>
            </a:r>
          </a:p>
          <a:p>
            <a:r>
              <a:rPr lang="da-DK" sz="1200" b="0" i="0" kern="1200" dirty="0">
                <a:solidFill>
                  <a:schemeClr val="tx1"/>
                </a:solidFill>
                <a:effectLst/>
                <a:latin typeface="+mn-lt"/>
                <a:ea typeface="+mn-ea"/>
                <a:cs typeface="+mn-cs"/>
              </a:rPr>
              <a:t>Hvis vi ser på vores tretrinsraket, har vi nu:</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Trin A: Talt om, hvad et ressourceorienteret børnesyn er.</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Trin B: Oversat det til vores egne værdier og principper her hos os.</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Trin C: Lavet konkrete torsdags-aftaler for, hvad vi vil gøre i hverdagen.</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Det næste vigtige bliver, at vi rent faktisk bruger dét, vi har lavet – og justerer det, når vi bliver klogere.</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Som afrunding vil jeg bede jer hver især tænke på én konkret ting, I vil gøre anderledes eller være mere opmærksomme på i den kommende tid</a:t>
            </a:r>
            <a:r>
              <a:rPr lang="da-DK" sz="1200" b="0" i="0" kern="1200" baseline="0" dirty="0">
                <a:solidFill>
                  <a:schemeClr val="tx1"/>
                </a:solidFill>
                <a:effectLst/>
                <a:latin typeface="+mn-lt"/>
                <a:ea typeface="+mn-ea"/>
                <a:cs typeface="+mn-cs"/>
              </a:rPr>
              <a:t> og notere det for jer selv. </a:t>
            </a:r>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Som ledelse vil vi:</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samle vores torsdags-aftaler og værdiprincipper</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lægge dem ind, så de er tilgængelige for alle</a:t>
            </a:r>
          </a:p>
          <a:p>
            <a:pPr marL="171450" indent="-171450">
              <a:buFont typeface="Arial" panose="020B0604020202020204" pitchFamily="34" charset="0"/>
              <a:buChar char="•"/>
            </a:pPr>
            <a:r>
              <a:rPr lang="da-DK" sz="1200" b="0" i="0" kern="1200" dirty="0">
                <a:solidFill>
                  <a:schemeClr val="tx1"/>
                </a:solidFill>
                <a:effectLst/>
                <a:latin typeface="+mn-lt"/>
                <a:ea typeface="+mn-ea"/>
                <a:cs typeface="+mn-cs"/>
              </a:rPr>
              <a:t>og sikre, at vi løbende følger op – fx på personalemøder, MUS, faglige dage</a:t>
            </a:r>
            <a:r>
              <a:rPr lang="da-DK" sz="1200" b="0" i="0" kern="1200" baseline="0" dirty="0">
                <a:solidFill>
                  <a:schemeClr val="tx1"/>
                </a:solidFill>
                <a:effectLst/>
                <a:latin typeface="+mn-lt"/>
                <a:ea typeface="+mn-ea"/>
                <a:cs typeface="+mn-cs"/>
              </a:rPr>
              <a:t> (eller de aftaler, som I lige har lavet)</a:t>
            </a:r>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På den måde bliver børnesynet ikke et projekt ved siden af – men noget, der hele tiden er en del af vores måde at være [dagtilbud / skole / SFO / klub / forvaltning] på.</a:t>
            </a:r>
          </a:p>
          <a:p>
            <a:endParaRPr lang="da-DK" dirty="0"/>
          </a:p>
        </p:txBody>
      </p:sp>
      <p:sp>
        <p:nvSpPr>
          <p:cNvPr id="4" name="Pladsholder til slidenummer 3"/>
          <p:cNvSpPr>
            <a:spLocks noGrp="1"/>
          </p:cNvSpPr>
          <p:nvPr>
            <p:ph type="sldNum" sz="quarter" idx="10"/>
          </p:nvPr>
        </p:nvSpPr>
        <p:spPr/>
        <p:txBody>
          <a:bodyPr/>
          <a:lstStyle/>
          <a:p>
            <a:fld id="{16221D7F-288C-4F17-BB3D-B831E958CF77}" type="slidenum">
              <a:rPr lang="da-DK" smtClean="0"/>
              <a:t>15</a:t>
            </a:fld>
            <a:endParaRPr lang="da-DK"/>
          </a:p>
        </p:txBody>
      </p:sp>
    </p:spTree>
    <p:extLst>
      <p:ext uri="{BB962C8B-B14F-4D97-AF65-F5344CB8AC3E}">
        <p14:creationId xmlns:p14="http://schemas.microsoft.com/office/powerpoint/2010/main" val="3096670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BA830951-8611-4640-A427-30E935A46680}" type="datetimeFigureOut">
              <a:rPr lang="da-DK" smtClean="0"/>
              <a:t>26-08-2026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2183008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BA830951-8611-4640-A427-30E935A46680}" type="datetimeFigureOut">
              <a:rPr lang="da-DK" smtClean="0"/>
              <a:t>26-08-2026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183200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BA830951-8611-4640-A427-30E935A46680}" type="datetimeFigureOut">
              <a:rPr lang="da-DK" smtClean="0"/>
              <a:t>26-08-2026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1397529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BA830951-8611-4640-A427-30E935A46680}" type="datetimeFigureOut">
              <a:rPr lang="da-DK" smtClean="0"/>
              <a:t>26-08-2026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2201420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BA830951-8611-4640-A427-30E935A46680}" type="datetimeFigureOut">
              <a:rPr lang="da-DK" smtClean="0"/>
              <a:t>26-08-2026</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451497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BA830951-8611-4640-A427-30E935A46680}" type="datetimeFigureOut">
              <a:rPr lang="da-DK" smtClean="0"/>
              <a:t>26-08-2026</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482901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A830951-8611-4640-A427-30E935A46680}" type="datetimeFigureOut">
              <a:rPr lang="da-DK" smtClean="0"/>
              <a:t>26-08-2026</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12587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BA830951-8611-4640-A427-30E935A46680}" type="datetimeFigureOut">
              <a:rPr lang="da-DK" smtClean="0"/>
              <a:t>26-08-2026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562608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BA830951-8611-4640-A427-30E935A46680}" type="datetimeFigureOut">
              <a:rPr lang="da-DK" smtClean="0"/>
              <a:t>26-08-2026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2484279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BA830951-8611-4640-A427-30E935A46680}" type="datetimeFigureOut">
              <a:rPr lang="da-DK" smtClean="0"/>
              <a:t>26-08-2026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1808532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BA830951-8611-4640-A427-30E935A46680}" type="datetimeFigureOut">
              <a:rPr lang="da-DK" smtClean="0"/>
              <a:t>26-08-2026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6FBAB27-E061-4839-A081-7F85443F6B72}" type="slidenum">
              <a:rPr lang="da-DK" smtClean="0"/>
              <a:t>‹nr.›</a:t>
            </a:fld>
            <a:endParaRPr lang="da-DK"/>
          </a:p>
        </p:txBody>
      </p:sp>
    </p:spTree>
    <p:extLst>
      <p:ext uri="{BB962C8B-B14F-4D97-AF65-F5344CB8AC3E}">
        <p14:creationId xmlns:p14="http://schemas.microsoft.com/office/powerpoint/2010/main" val="992531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30951-8611-4640-A427-30E935A46680}" type="datetimeFigureOut">
              <a:rPr lang="da-DK" smtClean="0"/>
              <a:t>26-08-2026</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FBAB27-E061-4839-A081-7F85443F6B72}" type="slidenum">
              <a:rPr lang="da-DK" smtClean="0"/>
              <a:t>‹nr.›</a:t>
            </a:fld>
            <a:endParaRPr lang="da-DK"/>
          </a:p>
        </p:txBody>
      </p:sp>
    </p:spTree>
    <p:extLst>
      <p:ext uri="{BB962C8B-B14F-4D97-AF65-F5344CB8AC3E}">
        <p14:creationId xmlns:p14="http://schemas.microsoft.com/office/powerpoint/2010/main" val="3220303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cid:image001.png@01D8093B.DF7E33A0"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cid:image001.png@01D8093B.DF7E33A0" TargetMode="Externa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2"/>
          <a:stretch>
            <a:fillRect/>
          </a:stretch>
        </p:blipFill>
        <p:spPr>
          <a:xfrm rot="1758230">
            <a:off x="8906860" y="2190833"/>
            <a:ext cx="2254366" cy="4045158"/>
          </a:xfrm>
          <a:prstGeom prst="rect">
            <a:avLst/>
          </a:prstGeom>
        </p:spPr>
      </p:pic>
      <p:sp>
        <p:nvSpPr>
          <p:cNvPr id="2" name="Titel 1"/>
          <p:cNvSpPr>
            <a:spLocks noGrp="1"/>
          </p:cNvSpPr>
          <p:nvPr>
            <p:ph type="ctrTitle"/>
          </p:nvPr>
        </p:nvSpPr>
        <p:spPr>
          <a:xfrm>
            <a:off x="161523" y="4213412"/>
            <a:ext cx="9144000" cy="2531381"/>
          </a:xfrm>
        </p:spPr>
        <p:txBody>
          <a:bodyPr>
            <a:normAutofit fontScale="90000"/>
          </a:bodyPr>
          <a:lstStyle/>
          <a:p>
            <a:br>
              <a:rPr lang="da-DK" b="1" dirty="0"/>
            </a:br>
            <a:br>
              <a:rPr lang="da-DK" b="1" dirty="0"/>
            </a:br>
            <a:br>
              <a:rPr lang="da-DK" b="1" dirty="0"/>
            </a:br>
            <a:br>
              <a:rPr lang="da-DK" b="1" dirty="0"/>
            </a:br>
            <a:br>
              <a:rPr lang="da-DK" b="1" dirty="0"/>
            </a:br>
            <a:br>
              <a:rPr lang="da-DK" b="1" dirty="0"/>
            </a:br>
            <a:r>
              <a:rPr lang="da-DK" b="1" dirty="0"/>
              <a:t>Temapakke C</a:t>
            </a:r>
            <a:br>
              <a:rPr lang="da-DK" b="1" dirty="0"/>
            </a:br>
            <a:r>
              <a:rPr lang="da-DK" b="1" dirty="0"/>
              <a:t>Et ressourceorienteret børnesyn i praksis</a:t>
            </a:r>
            <a:br>
              <a:rPr lang="da-DK" b="1" dirty="0"/>
            </a:br>
            <a:br>
              <a:rPr lang="da-DK" b="1" dirty="0"/>
            </a:br>
            <a:r>
              <a:rPr lang="da-DK" b="1" dirty="0"/>
              <a:t>Og så blev det torsdag!</a:t>
            </a:r>
            <a:br>
              <a:rPr lang="da-DK" b="1" dirty="0"/>
            </a:br>
            <a:endParaRPr lang="da-DK" dirty="0"/>
          </a:p>
        </p:txBody>
      </p:sp>
      <p:pic>
        <p:nvPicPr>
          <p:cNvPr id="3" name="Billede 2"/>
          <p:cNvPicPr>
            <a:picLocks noChangeAspect="1"/>
          </p:cNvPicPr>
          <p:nvPr/>
        </p:nvPicPr>
        <p:blipFill>
          <a:blip r:embed="rId3"/>
          <a:stretch>
            <a:fillRect/>
          </a:stretch>
        </p:blipFill>
        <p:spPr>
          <a:xfrm>
            <a:off x="161523" y="0"/>
            <a:ext cx="11845397" cy="1896046"/>
          </a:xfrm>
          <a:prstGeom prst="rect">
            <a:avLst/>
          </a:prstGeom>
        </p:spPr>
      </p:pic>
      <p:pic>
        <p:nvPicPr>
          <p:cNvPr id="5" name="Billede 4"/>
          <p:cNvPicPr>
            <a:picLocks noChangeAspect="1"/>
          </p:cNvPicPr>
          <p:nvPr/>
        </p:nvPicPr>
        <p:blipFill>
          <a:blip r:embed="rId4"/>
          <a:stretch>
            <a:fillRect/>
          </a:stretch>
        </p:blipFill>
        <p:spPr>
          <a:xfrm>
            <a:off x="11037965" y="6322172"/>
            <a:ext cx="707197" cy="298730"/>
          </a:xfrm>
          <a:prstGeom prst="rect">
            <a:avLst/>
          </a:prstGeom>
        </p:spPr>
      </p:pic>
    </p:spTree>
    <p:extLst>
      <p:ext uri="{BB962C8B-B14F-4D97-AF65-F5344CB8AC3E}">
        <p14:creationId xmlns:p14="http://schemas.microsoft.com/office/powerpoint/2010/main" val="2215022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a:stretch>
            <a:fillRect/>
          </a:stretch>
        </p:blipFill>
        <p:spPr>
          <a:xfrm>
            <a:off x="7043161" y="4554071"/>
            <a:ext cx="4822464" cy="2105044"/>
          </a:xfrm>
          <a:prstGeom prst="rect">
            <a:avLst/>
          </a:prstGeom>
        </p:spPr>
      </p:pic>
      <p:sp>
        <p:nvSpPr>
          <p:cNvPr id="2" name="Titel 1"/>
          <p:cNvSpPr>
            <a:spLocks noGrp="1"/>
          </p:cNvSpPr>
          <p:nvPr>
            <p:ph type="title"/>
          </p:nvPr>
        </p:nvSpPr>
        <p:spPr>
          <a:xfrm>
            <a:off x="838200" y="365125"/>
            <a:ext cx="10515600" cy="809251"/>
          </a:xfrm>
        </p:spPr>
        <p:txBody>
          <a:bodyPr/>
          <a:lstStyle/>
          <a:p>
            <a:r>
              <a:rPr lang="da-DK" b="1" dirty="0"/>
              <a:t>Formål</a:t>
            </a:r>
            <a:r>
              <a:rPr lang="da-DK" dirty="0"/>
              <a:t> </a:t>
            </a:r>
          </a:p>
        </p:txBody>
      </p:sp>
      <p:sp>
        <p:nvSpPr>
          <p:cNvPr id="3" name="Pladsholder til indhold 2"/>
          <p:cNvSpPr>
            <a:spLocks noGrp="1"/>
          </p:cNvSpPr>
          <p:nvPr>
            <p:ph idx="1"/>
          </p:nvPr>
        </p:nvSpPr>
        <p:spPr>
          <a:xfrm>
            <a:off x="273424" y="1413248"/>
            <a:ext cx="10515600" cy="4351338"/>
          </a:xfrm>
        </p:spPr>
        <p:txBody>
          <a:bodyPr/>
          <a:lstStyle/>
          <a:p>
            <a:pPr marL="0" indent="0">
              <a:buNone/>
            </a:pPr>
            <a:r>
              <a:rPr lang="da-DK" dirty="0"/>
              <a:t>Formål med dagens temapakke</a:t>
            </a:r>
          </a:p>
          <a:p>
            <a:r>
              <a:rPr lang="da-DK" dirty="0"/>
              <a:t>At sikre at vores ressourceorienterede børnesyn også er levende i hverdagen, så det kan mærkes i vores sprog, handlinger og beslutninger</a:t>
            </a:r>
            <a:br>
              <a:rPr lang="da-DK" dirty="0"/>
            </a:br>
            <a:endParaRPr lang="da-DK" dirty="0"/>
          </a:p>
          <a:p>
            <a:r>
              <a:rPr lang="da-DK" dirty="0"/>
              <a:t>At sikre, at vi bliver ved med at se og bruge børns og unges ressourcer – også når det er svært</a:t>
            </a:r>
            <a:br>
              <a:rPr lang="da-DK" dirty="0"/>
            </a:br>
            <a:endParaRPr lang="da-DK" dirty="0"/>
          </a:p>
          <a:p>
            <a:r>
              <a:rPr lang="da-DK" dirty="0"/>
              <a:t>At styrke den kollegiale støtte, så vi hjælper hinanden</a:t>
            </a:r>
            <a:br>
              <a:rPr lang="da-DK" dirty="0"/>
            </a:br>
            <a:r>
              <a:rPr lang="da-DK" dirty="0"/>
              <a:t>med at holde fast i det fælles børnesyn</a:t>
            </a:r>
          </a:p>
          <a:p>
            <a:pPr marL="0" indent="0">
              <a:buNone/>
            </a:pPr>
            <a:endParaRPr lang="da-DK" dirty="0"/>
          </a:p>
        </p:txBody>
      </p:sp>
      <p:pic>
        <p:nvPicPr>
          <p:cNvPr id="5" name="Billede 4"/>
          <p:cNvPicPr>
            <a:picLocks noChangeAspect="1"/>
          </p:cNvPicPr>
          <p:nvPr/>
        </p:nvPicPr>
        <p:blipFill>
          <a:blip r:embed="rId4"/>
          <a:stretch>
            <a:fillRect/>
          </a:stretch>
        </p:blipFill>
        <p:spPr>
          <a:xfrm>
            <a:off x="273424" y="6229023"/>
            <a:ext cx="707197" cy="298730"/>
          </a:xfrm>
          <a:prstGeom prst="rect">
            <a:avLst/>
          </a:prstGeom>
        </p:spPr>
      </p:pic>
    </p:spTree>
    <p:extLst>
      <p:ext uri="{BB962C8B-B14F-4D97-AF65-F5344CB8AC3E}">
        <p14:creationId xmlns:p14="http://schemas.microsoft.com/office/powerpoint/2010/main" val="4061286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2213" y="105149"/>
            <a:ext cx="6530281" cy="2100169"/>
          </a:xfrm>
        </p:spPr>
        <p:txBody>
          <a:bodyPr/>
          <a:lstStyle/>
          <a:p>
            <a:r>
              <a:rPr lang="da-DK" dirty="0"/>
              <a:t>Klip billede ind af børnesynshuset med jeres principper / byggesten</a:t>
            </a:r>
          </a:p>
        </p:txBody>
      </p:sp>
      <p:pic>
        <p:nvPicPr>
          <p:cNvPr id="5" name="Billede 4"/>
          <p:cNvPicPr>
            <a:picLocks noChangeAspect="1"/>
          </p:cNvPicPr>
          <p:nvPr/>
        </p:nvPicPr>
        <p:blipFill>
          <a:blip r:embed="rId3"/>
          <a:stretch>
            <a:fillRect/>
          </a:stretch>
        </p:blipFill>
        <p:spPr>
          <a:xfrm>
            <a:off x="202213" y="6354529"/>
            <a:ext cx="707197" cy="298730"/>
          </a:xfrm>
          <a:prstGeom prst="rect">
            <a:avLst/>
          </a:prstGeom>
        </p:spPr>
      </p:pic>
      <p:pic>
        <p:nvPicPr>
          <p:cNvPr id="7" name="Billede 6">
            <a:extLst>
              <a:ext uri="{FF2B5EF4-FFF2-40B4-BE49-F238E27FC236}">
                <a16:creationId xmlns:a16="http://schemas.microsoft.com/office/drawing/2014/main" id="{5F8C2CEB-8EB8-92DB-F017-8D2ADC8E72D8}"/>
              </a:ext>
            </a:extLst>
          </p:cNvPr>
          <p:cNvPicPr>
            <a:picLocks noChangeAspect="1"/>
          </p:cNvPicPr>
          <p:nvPr/>
        </p:nvPicPr>
        <p:blipFill>
          <a:blip r:embed="rId4"/>
          <a:stretch>
            <a:fillRect/>
          </a:stretch>
        </p:blipFill>
        <p:spPr>
          <a:xfrm>
            <a:off x="7191045" y="379931"/>
            <a:ext cx="4048095" cy="6273328"/>
          </a:xfrm>
          <a:prstGeom prst="rect">
            <a:avLst/>
          </a:prstGeom>
        </p:spPr>
      </p:pic>
      <p:pic>
        <p:nvPicPr>
          <p:cNvPr id="4" name="Billede 3">
            <a:extLst>
              <a:ext uri="{FF2B5EF4-FFF2-40B4-BE49-F238E27FC236}">
                <a16:creationId xmlns:a16="http://schemas.microsoft.com/office/drawing/2014/main" id="{6CA03A9D-ED5A-4D30-3021-A2184965C8DB}"/>
              </a:ext>
            </a:extLst>
          </p:cNvPr>
          <p:cNvPicPr>
            <a:picLocks noChangeAspect="1"/>
          </p:cNvPicPr>
          <p:nvPr/>
        </p:nvPicPr>
        <p:blipFill>
          <a:blip r:embed="rId5"/>
          <a:srcRect t="9896"/>
          <a:stretch>
            <a:fillRect/>
          </a:stretch>
        </p:blipFill>
        <p:spPr>
          <a:xfrm>
            <a:off x="1676400" y="2079966"/>
            <a:ext cx="3585275" cy="4636682"/>
          </a:xfrm>
          <a:prstGeom prst="rect">
            <a:avLst/>
          </a:prstGeom>
        </p:spPr>
      </p:pic>
    </p:spTree>
    <p:extLst>
      <p:ext uri="{BB962C8B-B14F-4D97-AF65-F5344CB8AC3E}">
        <p14:creationId xmlns:p14="http://schemas.microsoft.com/office/powerpoint/2010/main" val="1765267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p:cNvPicPr>
            <a:picLocks noChangeAspect="1"/>
          </p:cNvPicPr>
          <p:nvPr/>
        </p:nvPicPr>
        <p:blipFill>
          <a:blip r:embed="rId3"/>
          <a:stretch>
            <a:fillRect/>
          </a:stretch>
        </p:blipFill>
        <p:spPr>
          <a:xfrm>
            <a:off x="4553527" y="3540413"/>
            <a:ext cx="6635173" cy="3317587"/>
          </a:xfrm>
          <a:prstGeom prst="rect">
            <a:avLst/>
          </a:prstGeom>
        </p:spPr>
      </p:pic>
      <p:sp>
        <p:nvSpPr>
          <p:cNvPr id="2" name="Titel 1"/>
          <p:cNvSpPr>
            <a:spLocks noGrp="1"/>
          </p:cNvSpPr>
          <p:nvPr>
            <p:ph type="title"/>
          </p:nvPr>
        </p:nvSpPr>
        <p:spPr/>
        <p:txBody>
          <a:bodyPr/>
          <a:lstStyle/>
          <a:p>
            <a:r>
              <a:rPr lang="da-DK" b="1" dirty="0"/>
              <a:t>Mini-hjemmeopgave fra sidste gang</a:t>
            </a:r>
            <a:br>
              <a:rPr lang="da-DK" b="1" dirty="0"/>
            </a:br>
            <a:endParaRPr lang="da-DK" dirty="0"/>
          </a:p>
        </p:txBody>
      </p:sp>
      <p:sp>
        <p:nvSpPr>
          <p:cNvPr id="3" name="Pladsholder til indhold 2"/>
          <p:cNvSpPr>
            <a:spLocks noGrp="1"/>
          </p:cNvSpPr>
          <p:nvPr>
            <p:ph idx="1"/>
          </p:nvPr>
        </p:nvSpPr>
        <p:spPr>
          <a:xfrm>
            <a:off x="838200" y="1936376"/>
            <a:ext cx="10515600" cy="3779706"/>
          </a:xfrm>
        </p:spPr>
        <p:txBody>
          <a:bodyPr/>
          <a:lstStyle/>
          <a:p>
            <a:pPr marL="0" indent="0">
              <a:buNone/>
            </a:pPr>
            <a:r>
              <a:rPr lang="da-DK" dirty="0"/>
              <a:t>” Tænk på én konkret situation, hvor I oplevede, at det var svært at holde fast i et ressourceblik. Den kan I have i baghovedet næste gang.”</a:t>
            </a:r>
          </a:p>
          <a:p>
            <a:pPr marL="0" indent="0">
              <a:buNone/>
            </a:pPr>
            <a:r>
              <a:rPr lang="da-DK" dirty="0"/>
              <a:t>Eksempler?</a:t>
            </a:r>
          </a:p>
          <a:p>
            <a:pPr marL="0" indent="0">
              <a:buNone/>
            </a:pPr>
            <a:endParaRPr lang="da-DK" dirty="0"/>
          </a:p>
          <a:p>
            <a:pPr marL="0" indent="0">
              <a:buNone/>
            </a:pPr>
            <a:endParaRPr lang="da-DK" dirty="0"/>
          </a:p>
        </p:txBody>
      </p:sp>
      <p:pic>
        <p:nvPicPr>
          <p:cNvPr id="4" name="Billede 3" descr="cid:image001.png@01D8093B.DF7E33A0"/>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65150" y="6385959"/>
            <a:ext cx="706389" cy="296416"/>
          </a:xfrm>
          <a:prstGeom prst="rect">
            <a:avLst/>
          </a:prstGeom>
          <a:noFill/>
          <a:ln>
            <a:noFill/>
          </a:ln>
        </p:spPr>
      </p:pic>
    </p:spTree>
    <p:extLst>
      <p:ext uri="{BB962C8B-B14F-4D97-AF65-F5344CB8AC3E}">
        <p14:creationId xmlns:p14="http://schemas.microsoft.com/office/powerpoint/2010/main" val="197225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p:cNvPicPr>
            <a:picLocks noChangeAspect="1"/>
          </p:cNvPicPr>
          <p:nvPr/>
        </p:nvPicPr>
        <p:blipFill rotWithShape="1">
          <a:blip r:embed="rId3"/>
          <a:srcRect t="11846"/>
          <a:stretch/>
        </p:blipFill>
        <p:spPr>
          <a:xfrm>
            <a:off x="6691864" y="124036"/>
            <a:ext cx="5401524" cy="3364310"/>
          </a:xfrm>
          <a:prstGeom prst="rect">
            <a:avLst/>
          </a:prstGeom>
        </p:spPr>
      </p:pic>
      <p:sp>
        <p:nvSpPr>
          <p:cNvPr id="2" name="Titel 1"/>
          <p:cNvSpPr>
            <a:spLocks noGrp="1"/>
          </p:cNvSpPr>
          <p:nvPr>
            <p:ph type="title"/>
          </p:nvPr>
        </p:nvSpPr>
        <p:spPr>
          <a:xfrm>
            <a:off x="228600" y="124036"/>
            <a:ext cx="10515600" cy="1060263"/>
          </a:xfrm>
        </p:spPr>
        <p:txBody>
          <a:bodyPr/>
          <a:lstStyle/>
          <a:p>
            <a:r>
              <a:rPr lang="da-DK" b="1" dirty="0"/>
              <a:t> ”Og så blev det torsdag…”</a:t>
            </a:r>
          </a:p>
        </p:txBody>
      </p:sp>
      <p:sp>
        <p:nvSpPr>
          <p:cNvPr id="3" name="Pladsholder til indhold 2"/>
          <p:cNvSpPr>
            <a:spLocks noGrp="1"/>
          </p:cNvSpPr>
          <p:nvPr>
            <p:ph idx="1"/>
          </p:nvPr>
        </p:nvSpPr>
        <p:spPr>
          <a:xfrm>
            <a:off x="354106" y="1184299"/>
            <a:ext cx="10515600" cy="5095128"/>
          </a:xfrm>
        </p:spPr>
        <p:txBody>
          <a:bodyPr>
            <a:normAutofit/>
          </a:bodyPr>
          <a:lstStyle/>
          <a:p>
            <a:pPr marL="0" indent="0">
              <a:buNone/>
            </a:pPr>
            <a:r>
              <a:rPr lang="da-DK" dirty="0"/>
              <a:t>I hverdagen oplever vi:</a:t>
            </a:r>
          </a:p>
          <a:p>
            <a:pPr lvl="1"/>
            <a:r>
              <a:rPr lang="da-DK" dirty="0"/>
              <a:t>tidspres</a:t>
            </a:r>
          </a:p>
          <a:p>
            <a:pPr lvl="1"/>
            <a:r>
              <a:rPr lang="da-DK" dirty="0"/>
              <a:t>børn med meget forskellige udgangspunkter</a:t>
            </a:r>
          </a:p>
          <a:p>
            <a:pPr lvl="1"/>
            <a:r>
              <a:rPr lang="da-DK" dirty="0"/>
              <a:t>at skulle tage mange hensyn på én gang</a:t>
            </a:r>
          </a:p>
          <a:p>
            <a:pPr lvl="1"/>
            <a:r>
              <a:rPr lang="da-DK" dirty="0"/>
              <a:t>egne følelser (afmagt, irritation, bekymring)</a:t>
            </a:r>
          </a:p>
          <a:p>
            <a:pPr marL="0" indent="0">
              <a:buNone/>
            </a:pPr>
            <a:endParaRPr lang="da-DK" dirty="0"/>
          </a:p>
          <a:p>
            <a:pPr marL="0" indent="0">
              <a:buNone/>
            </a:pPr>
            <a:r>
              <a:rPr lang="da-DK" dirty="0"/>
              <a:t>Et ressourceorienteret børnesyn handler ikke om, at det altid lykkes – men om, at vi:</a:t>
            </a:r>
          </a:p>
          <a:p>
            <a:pPr lvl="1"/>
            <a:r>
              <a:rPr lang="da-DK" dirty="0"/>
              <a:t>bliver ved med at være nysgerrige</a:t>
            </a:r>
          </a:p>
          <a:p>
            <a:pPr lvl="1"/>
            <a:r>
              <a:rPr lang="da-DK" dirty="0"/>
              <a:t>justerer rammer og tilgange</a:t>
            </a:r>
          </a:p>
          <a:p>
            <a:pPr lvl="1"/>
            <a:r>
              <a:rPr lang="da-DK" dirty="0"/>
              <a:t>lærer af det, der ikke lykkes.</a:t>
            </a:r>
          </a:p>
        </p:txBody>
      </p:sp>
      <p:pic>
        <p:nvPicPr>
          <p:cNvPr id="4" name="Billede 3"/>
          <p:cNvPicPr>
            <a:picLocks noChangeAspect="1"/>
          </p:cNvPicPr>
          <p:nvPr/>
        </p:nvPicPr>
        <p:blipFill>
          <a:blip r:embed="rId4"/>
          <a:stretch>
            <a:fillRect/>
          </a:stretch>
        </p:blipFill>
        <p:spPr>
          <a:xfrm>
            <a:off x="131003" y="6399352"/>
            <a:ext cx="707197" cy="298730"/>
          </a:xfrm>
          <a:prstGeom prst="rect">
            <a:avLst/>
          </a:prstGeom>
        </p:spPr>
      </p:pic>
    </p:spTree>
    <p:extLst>
      <p:ext uri="{BB962C8B-B14F-4D97-AF65-F5344CB8AC3E}">
        <p14:creationId xmlns:p14="http://schemas.microsoft.com/office/powerpoint/2010/main" val="801972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A3C1E3-E256-FF01-39E7-2E7ECFE7F396}"/>
              </a:ext>
            </a:extLst>
          </p:cNvPr>
          <p:cNvSpPr>
            <a:spLocks noGrp="1"/>
          </p:cNvSpPr>
          <p:nvPr>
            <p:ph type="title"/>
          </p:nvPr>
        </p:nvSpPr>
        <p:spPr/>
        <p:txBody>
          <a:bodyPr/>
          <a:lstStyle/>
          <a:p>
            <a:r>
              <a:rPr lang="da-DK" dirty="0"/>
              <a:t>Særligt til skoler</a:t>
            </a:r>
          </a:p>
        </p:txBody>
      </p:sp>
      <p:pic>
        <p:nvPicPr>
          <p:cNvPr id="4" name="Pladsholder til indhold 3"/>
          <p:cNvPicPr>
            <a:picLocks noGrp="1" noChangeAspect="1"/>
          </p:cNvPicPr>
          <p:nvPr>
            <p:ph idx="1"/>
          </p:nvPr>
        </p:nvPicPr>
        <p:blipFill>
          <a:blip r:embed="rId3"/>
          <a:stretch>
            <a:fillRect/>
          </a:stretch>
        </p:blipFill>
        <p:spPr>
          <a:xfrm>
            <a:off x="1308100" y="1308100"/>
            <a:ext cx="8655756" cy="4868863"/>
          </a:xfrm>
          <a:prstGeom prst="rect">
            <a:avLst/>
          </a:prstGeom>
        </p:spPr>
      </p:pic>
      <p:pic>
        <p:nvPicPr>
          <p:cNvPr id="5" name="Billede 4">
            <a:extLst>
              <a:ext uri="{FF2B5EF4-FFF2-40B4-BE49-F238E27FC236}">
                <a16:creationId xmlns:a16="http://schemas.microsoft.com/office/drawing/2014/main" id="{4EE96877-757E-5CD2-21E2-1C470051766C}"/>
              </a:ext>
            </a:extLst>
          </p:cNvPr>
          <p:cNvPicPr>
            <a:picLocks noChangeAspect="1"/>
          </p:cNvPicPr>
          <p:nvPr/>
        </p:nvPicPr>
        <p:blipFill>
          <a:blip r:embed="rId4"/>
          <a:stretch>
            <a:fillRect/>
          </a:stretch>
        </p:blipFill>
        <p:spPr>
          <a:xfrm>
            <a:off x="11082534" y="6343510"/>
            <a:ext cx="713294" cy="298730"/>
          </a:xfrm>
          <a:prstGeom prst="rect">
            <a:avLst/>
          </a:prstGeom>
        </p:spPr>
      </p:pic>
    </p:spTree>
    <p:extLst>
      <p:ext uri="{BB962C8B-B14F-4D97-AF65-F5344CB8AC3E}">
        <p14:creationId xmlns:p14="http://schemas.microsoft.com/office/powerpoint/2010/main" val="2181054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p:cNvPicPr>
            <a:picLocks noChangeAspect="1"/>
          </p:cNvPicPr>
          <p:nvPr/>
        </p:nvPicPr>
        <p:blipFill rotWithShape="1">
          <a:blip r:embed="rId3"/>
          <a:srcRect b="7815"/>
          <a:stretch/>
        </p:blipFill>
        <p:spPr>
          <a:xfrm>
            <a:off x="8520111" y="461402"/>
            <a:ext cx="3381375" cy="2458571"/>
          </a:xfrm>
          <a:prstGeom prst="rect">
            <a:avLst/>
          </a:prstGeom>
        </p:spPr>
      </p:pic>
      <p:sp>
        <p:nvSpPr>
          <p:cNvPr id="2" name="Titel 1"/>
          <p:cNvSpPr>
            <a:spLocks noGrp="1"/>
          </p:cNvSpPr>
          <p:nvPr>
            <p:ph type="title"/>
          </p:nvPr>
        </p:nvSpPr>
        <p:spPr>
          <a:xfrm>
            <a:off x="838200" y="365126"/>
            <a:ext cx="10515600" cy="1177236"/>
          </a:xfrm>
        </p:spPr>
        <p:txBody>
          <a:bodyPr/>
          <a:lstStyle/>
          <a:p>
            <a:r>
              <a:rPr lang="da-DK" b="1" dirty="0"/>
              <a:t>Konkrete hverdagscases </a:t>
            </a:r>
            <a:br>
              <a:rPr lang="da-DK" b="1" dirty="0"/>
            </a:br>
            <a:endParaRPr lang="da-DK" sz="2400" dirty="0"/>
          </a:p>
        </p:txBody>
      </p:sp>
      <p:sp>
        <p:nvSpPr>
          <p:cNvPr id="3" name="Pladsholder til indhold 2"/>
          <p:cNvSpPr>
            <a:spLocks noGrp="1"/>
          </p:cNvSpPr>
          <p:nvPr>
            <p:ph idx="1"/>
          </p:nvPr>
        </p:nvSpPr>
        <p:spPr>
          <a:xfrm>
            <a:off x="838200" y="1211855"/>
            <a:ext cx="10515600" cy="4965108"/>
          </a:xfrm>
        </p:spPr>
        <p:txBody>
          <a:bodyPr>
            <a:normAutofit fontScale="85000" lnSpcReduction="20000"/>
          </a:bodyPr>
          <a:lstStyle/>
          <a:p>
            <a:pPr marL="0" indent="0">
              <a:buNone/>
            </a:pPr>
            <a:r>
              <a:rPr lang="da-DK" b="1" dirty="0"/>
              <a:t>Case 1 – Når det samme barn fylder</a:t>
            </a:r>
          </a:p>
          <a:p>
            <a:pPr marL="0" indent="0">
              <a:buNone/>
            </a:pPr>
            <a:endParaRPr lang="da-DK" b="1" dirty="0"/>
          </a:p>
          <a:p>
            <a:pPr marL="0" indent="0">
              <a:buNone/>
            </a:pPr>
            <a:r>
              <a:rPr lang="da-DK" b="1" dirty="0"/>
              <a:t>Opgave i grupper </a:t>
            </a:r>
            <a:r>
              <a:rPr lang="da-DK" sz="2300" b="1" dirty="0"/>
              <a:t>(15 min)</a:t>
            </a:r>
            <a:endParaRPr lang="da-DK" sz="2300" dirty="0"/>
          </a:p>
          <a:p>
            <a:pPr marL="0" indent="0">
              <a:buNone/>
            </a:pPr>
            <a:r>
              <a:rPr lang="da-DK" dirty="0"/>
              <a:t>Hvad er det spontane (problemorienterede) blik, der kan opstå hos os?</a:t>
            </a:r>
          </a:p>
          <a:p>
            <a:pPr marL="0" indent="0">
              <a:buNone/>
            </a:pPr>
            <a:endParaRPr lang="da-DK" dirty="0"/>
          </a:p>
          <a:p>
            <a:pPr marL="0" indent="0">
              <a:buNone/>
            </a:pPr>
            <a:r>
              <a:rPr lang="da-DK" dirty="0"/>
              <a:t>Hvilket ressourceorienteret blik kan vi vælge (på barnet / på gruppen / på samarbejdet)?</a:t>
            </a:r>
          </a:p>
          <a:p>
            <a:pPr marL="0" indent="0">
              <a:buNone/>
            </a:pPr>
            <a:endParaRPr lang="da-DK" dirty="0"/>
          </a:p>
          <a:p>
            <a:pPr marL="0" indent="0">
              <a:buNone/>
            </a:pPr>
            <a:r>
              <a:rPr lang="da-DK" dirty="0"/>
              <a:t>Hvad kan vi gøre:</a:t>
            </a:r>
          </a:p>
          <a:p>
            <a:pPr lvl="1"/>
            <a:r>
              <a:rPr lang="da-DK" dirty="0"/>
              <a:t>i situationen (konkret handling, sprog, struktur)?</a:t>
            </a:r>
          </a:p>
          <a:p>
            <a:pPr lvl="1"/>
            <a:r>
              <a:rPr lang="da-DK" dirty="0"/>
              <a:t>før/efter (forberedelse, opfølgning, justering)?</a:t>
            </a:r>
          </a:p>
          <a:p>
            <a:pPr marL="0" indent="0">
              <a:buNone/>
            </a:pPr>
            <a:endParaRPr lang="da-DK" dirty="0"/>
          </a:p>
          <a:p>
            <a:pPr marL="0" indent="0">
              <a:buNone/>
            </a:pPr>
            <a:r>
              <a:rPr lang="da-DK" dirty="0"/>
              <a:t>Hvad kunne være vores ”torsdags-aftale” som personalegruppe i lignende situationer?</a:t>
            </a:r>
          </a:p>
          <a:p>
            <a:pPr marL="0" indent="0">
              <a:buNone/>
            </a:pPr>
            <a:endParaRPr lang="da-DK" dirty="0"/>
          </a:p>
        </p:txBody>
      </p:sp>
      <p:pic>
        <p:nvPicPr>
          <p:cNvPr id="4" name="Billede 3"/>
          <p:cNvPicPr>
            <a:picLocks noChangeAspect="1"/>
          </p:cNvPicPr>
          <p:nvPr/>
        </p:nvPicPr>
        <p:blipFill>
          <a:blip r:embed="rId4"/>
          <a:stretch>
            <a:fillRect/>
          </a:stretch>
        </p:blipFill>
        <p:spPr>
          <a:xfrm>
            <a:off x="271219" y="6311900"/>
            <a:ext cx="871782" cy="368253"/>
          </a:xfrm>
          <a:prstGeom prst="rect">
            <a:avLst/>
          </a:prstGeom>
        </p:spPr>
      </p:pic>
    </p:spTree>
    <p:extLst>
      <p:ext uri="{BB962C8B-B14F-4D97-AF65-F5344CB8AC3E}">
        <p14:creationId xmlns:p14="http://schemas.microsoft.com/office/powerpoint/2010/main" val="2432206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482592"/>
            <a:ext cx="10515600" cy="725545"/>
          </a:xfrm>
        </p:spPr>
        <p:txBody>
          <a:bodyPr>
            <a:normAutofit fontScale="90000"/>
          </a:bodyPr>
          <a:lstStyle/>
          <a:p>
            <a:br>
              <a:rPr lang="da-DK" b="1" dirty="0"/>
            </a:br>
            <a:r>
              <a:rPr lang="da-DK" b="1" dirty="0"/>
              <a:t>Konkrete hverdagscases </a:t>
            </a:r>
            <a:br>
              <a:rPr lang="da-DK" b="1" dirty="0"/>
            </a:br>
            <a:endParaRPr lang="da-DK" sz="4000" dirty="0"/>
          </a:p>
        </p:txBody>
      </p:sp>
      <p:sp>
        <p:nvSpPr>
          <p:cNvPr id="3" name="Pladsholder til indhold 2"/>
          <p:cNvSpPr>
            <a:spLocks noGrp="1"/>
          </p:cNvSpPr>
          <p:nvPr>
            <p:ph idx="1"/>
          </p:nvPr>
        </p:nvSpPr>
        <p:spPr>
          <a:xfrm>
            <a:off x="760164" y="1432193"/>
            <a:ext cx="10593636" cy="4744770"/>
          </a:xfrm>
        </p:spPr>
        <p:txBody>
          <a:bodyPr>
            <a:normAutofit fontScale="40000" lnSpcReduction="20000"/>
          </a:bodyPr>
          <a:lstStyle/>
          <a:p>
            <a:pPr marL="0" indent="0">
              <a:buNone/>
            </a:pPr>
            <a:r>
              <a:rPr lang="da-DK" sz="5100" b="1" dirty="0"/>
              <a:t>Case 1 – Når det samme barn fylder</a:t>
            </a:r>
          </a:p>
          <a:p>
            <a:pPr marL="0" indent="0">
              <a:buNone/>
            </a:pPr>
            <a:endParaRPr lang="da-DK" b="1" dirty="0"/>
          </a:p>
          <a:p>
            <a:pPr marL="0" indent="0">
              <a:buNone/>
            </a:pPr>
            <a:r>
              <a:rPr lang="da-DK" sz="4300" b="1" dirty="0"/>
              <a:t>Opgave i grupper (15 min)</a:t>
            </a:r>
            <a:endParaRPr lang="da-DK" sz="4300" dirty="0"/>
          </a:p>
          <a:p>
            <a:r>
              <a:rPr lang="da-DK" sz="4300" dirty="0"/>
              <a:t>Hvad er vores spontane, problemorienterede blik i sådan en situation?</a:t>
            </a:r>
          </a:p>
          <a:p>
            <a:r>
              <a:rPr lang="da-DK" sz="4300" dirty="0"/>
              <a:t>Hvilke typiske tanker kan vi få om barnet/den unge, familien, tilbuddet – og måske os selv som forvaltning?</a:t>
            </a:r>
          </a:p>
          <a:p>
            <a:pPr marL="0" indent="0">
              <a:buNone/>
            </a:pPr>
            <a:endParaRPr lang="da-DK" sz="4300" dirty="0"/>
          </a:p>
          <a:p>
            <a:pPr marL="0" indent="0">
              <a:buNone/>
            </a:pPr>
            <a:r>
              <a:rPr lang="da-DK" sz="4300" dirty="0"/>
              <a:t>Hvilket ressourceorienteret blik kan vi vælge (på barnet / på gruppen / på samarbejdet)?</a:t>
            </a:r>
          </a:p>
          <a:p>
            <a:pPr marL="171450" indent="-171450"/>
            <a:r>
              <a:rPr lang="da-DK" sz="4300" dirty="0"/>
              <a:t>Hvilke behov kunne vi forestille os, at barnet/den unge har – og de voksne omkring?</a:t>
            </a:r>
          </a:p>
          <a:p>
            <a:pPr marL="171450" indent="-171450"/>
            <a:r>
              <a:rPr lang="da-DK" sz="4300" dirty="0"/>
              <a:t>Hvad kan barnet/den unge have brug for fra os som forvaltning?</a:t>
            </a:r>
          </a:p>
          <a:p>
            <a:pPr marL="171450" indent="-171450"/>
            <a:r>
              <a:rPr lang="da-DK" sz="4300" dirty="0"/>
              <a:t>Hvad kan familien og tilbuddet have brug for, for at kunne handle anderledes?</a:t>
            </a:r>
          </a:p>
          <a:p>
            <a:pPr marL="0" indent="0">
              <a:buNone/>
            </a:pPr>
            <a:endParaRPr lang="da-DK" sz="4300" dirty="0"/>
          </a:p>
          <a:p>
            <a:pPr marL="0" indent="0">
              <a:buNone/>
            </a:pPr>
            <a:r>
              <a:rPr lang="da-DK" sz="4300" dirty="0"/>
              <a:t>Hvad kan vi gøre:</a:t>
            </a:r>
          </a:p>
          <a:p>
            <a:r>
              <a:rPr lang="da-DK" sz="4300" dirty="0"/>
              <a:t>I situationen / den konkrete sag, fx i måden vi taler om barnet på, de spørgsmål vi stiller, vores forventninger til barnet og hinanden? (konkret handling, sprog, struktur)?</a:t>
            </a:r>
          </a:p>
          <a:p>
            <a:pPr marL="0" indent="0">
              <a:buNone/>
            </a:pPr>
            <a:endParaRPr lang="da-DK" sz="4300" dirty="0"/>
          </a:p>
          <a:p>
            <a:pPr marL="0" indent="0">
              <a:buNone/>
            </a:pPr>
            <a:r>
              <a:rPr lang="da-DK" sz="4300" dirty="0"/>
              <a:t>Hvad kunne være vores ”torsdags-aftale” som personalegruppe i lignende situationer?</a:t>
            </a:r>
          </a:p>
          <a:p>
            <a:endParaRPr lang="da-DK" dirty="0"/>
          </a:p>
        </p:txBody>
      </p:sp>
      <p:pic>
        <p:nvPicPr>
          <p:cNvPr id="4" name="Billede 3"/>
          <p:cNvPicPr>
            <a:picLocks noChangeAspect="1"/>
          </p:cNvPicPr>
          <p:nvPr/>
        </p:nvPicPr>
        <p:blipFill>
          <a:blip r:embed="rId3"/>
          <a:stretch>
            <a:fillRect/>
          </a:stretch>
        </p:blipFill>
        <p:spPr>
          <a:xfrm>
            <a:off x="271219" y="6311900"/>
            <a:ext cx="871782" cy="368253"/>
          </a:xfrm>
          <a:prstGeom prst="rect">
            <a:avLst/>
          </a:prstGeom>
        </p:spPr>
      </p:pic>
      <p:pic>
        <p:nvPicPr>
          <p:cNvPr id="5" name="Billede 4"/>
          <p:cNvPicPr>
            <a:picLocks noChangeAspect="1"/>
          </p:cNvPicPr>
          <p:nvPr/>
        </p:nvPicPr>
        <p:blipFill>
          <a:blip r:embed="rId4"/>
          <a:stretch>
            <a:fillRect/>
          </a:stretch>
        </p:blipFill>
        <p:spPr>
          <a:xfrm>
            <a:off x="9111213" y="161366"/>
            <a:ext cx="2877972" cy="2093543"/>
          </a:xfrm>
          <a:prstGeom prst="rect">
            <a:avLst/>
          </a:prstGeom>
        </p:spPr>
      </p:pic>
    </p:spTree>
    <p:extLst>
      <p:ext uri="{BB962C8B-B14F-4D97-AF65-F5344CB8AC3E}">
        <p14:creationId xmlns:p14="http://schemas.microsoft.com/office/powerpoint/2010/main" val="1449748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681477"/>
          </a:xfrm>
        </p:spPr>
        <p:txBody>
          <a:bodyPr>
            <a:normAutofit fontScale="90000"/>
          </a:bodyPr>
          <a:lstStyle/>
          <a:p>
            <a:br>
              <a:rPr lang="da-DK" b="1" dirty="0"/>
            </a:br>
            <a:r>
              <a:rPr lang="da-DK" b="1" dirty="0"/>
              <a:t>Konkrete hverdagscases </a:t>
            </a:r>
            <a:br>
              <a:rPr lang="da-DK" b="1" dirty="0"/>
            </a:br>
            <a:endParaRPr lang="da-DK" dirty="0"/>
          </a:p>
        </p:txBody>
      </p:sp>
      <p:sp>
        <p:nvSpPr>
          <p:cNvPr id="3" name="Pladsholder til indhold 2"/>
          <p:cNvSpPr>
            <a:spLocks noGrp="1"/>
          </p:cNvSpPr>
          <p:nvPr>
            <p:ph idx="1"/>
          </p:nvPr>
        </p:nvSpPr>
        <p:spPr>
          <a:xfrm>
            <a:off x="672029" y="1123720"/>
            <a:ext cx="10681771" cy="5053243"/>
          </a:xfrm>
        </p:spPr>
        <p:txBody>
          <a:bodyPr>
            <a:normAutofit/>
          </a:bodyPr>
          <a:lstStyle/>
          <a:p>
            <a:pPr marL="0" indent="0">
              <a:buNone/>
            </a:pPr>
            <a:r>
              <a:rPr lang="da-DK" sz="2400" b="1" dirty="0"/>
              <a:t>Case 2 – Mit barn får ikke nok ud af at være her</a:t>
            </a:r>
          </a:p>
          <a:p>
            <a:pPr marL="0" indent="0">
              <a:buNone/>
            </a:pPr>
            <a:endParaRPr lang="da-DK" dirty="0"/>
          </a:p>
          <a:p>
            <a:pPr marL="0" indent="0">
              <a:buNone/>
            </a:pPr>
            <a:r>
              <a:rPr lang="da-DK" sz="2400" b="1" dirty="0"/>
              <a:t>Opgave i grupper </a:t>
            </a:r>
            <a:r>
              <a:rPr lang="da-DK" sz="1800" b="1" dirty="0"/>
              <a:t>(15 min):</a:t>
            </a:r>
            <a:endParaRPr lang="da-DK" dirty="0"/>
          </a:p>
          <a:p>
            <a:pPr marL="0" indent="0">
              <a:buNone/>
            </a:pPr>
            <a:r>
              <a:rPr lang="da-DK" sz="2400" dirty="0"/>
              <a:t>Hvad er din første indre reaktion – hvis du er helt ærlig?</a:t>
            </a:r>
          </a:p>
          <a:p>
            <a:pPr marL="0" indent="0">
              <a:buNone/>
            </a:pPr>
            <a:r>
              <a:rPr lang="da-DK" sz="2400" dirty="0"/>
              <a:t>Hvordan kan vi møde forælderen med et ressourceorienteret blik – både på deres barn og på de andre børn?</a:t>
            </a:r>
          </a:p>
          <a:p>
            <a:pPr marL="0" indent="0">
              <a:buNone/>
            </a:pPr>
            <a:r>
              <a:rPr lang="da-DK" sz="2400" dirty="0"/>
              <a:t>Hvad kan vi konkret sige/gøre, der både:</a:t>
            </a:r>
          </a:p>
          <a:p>
            <a:pPr lvl="1"/>
            <a:r>
              <a:rPr lang="da-DK" dirty="0"/>
              <a:t>anerkender forælderens bekymring?</a:t>
            </a:r>
          </a:p>
          <a:p>
            <a:pPr lvl="1"/>
            <a:r>
              <a:rPr lang="da-DK" dirty="0"/>
              <a:t>og holder fast i vores børnesyn og fællesskabsforståelse?</a:t>
            </a:r>
          </a:p>
          <a:p>
            <a:pPr marL="0" indent="0">
              <a:buNone/>
            </a:pPr>
            <a:endParaRPr lang="da-DK" sz="2400" dirty="0"/>
          </a:p>
          <a:p>
            <a:pPr marL="0" indent="0">
              <a:buNone/>
            </a:pPr>
            <a:endParaRPr lang="da-DK" dirty="0"/>
          </a:p>
        </p:txBody>
      </p:sp>
      <p:pic>
        <p:nvPicPr>
          <p:cNvPr id="4" name="Billede 3"/>
          <p:cNvPicPr>
            <a:picLocks noChangeAspect="1"/>
          </p:cNvPicPr>
          <p:nvPr/>
        </p:nvPicPr>
        <p:blipFill>
          <a:blip r:embed="rId3"/>
          <a:stretch>
            <a:fillRect/>
          </a:stretch>
        </p:blipFill>
        <p:spPr>
          <a:xfrm>
            <a:off x="131003" y="6311900"/>
            <a:ext cx="707197" cy="298730"/>
          </a:xfrm>
          <a:prstGeom prst="rect">
            <a:avLst/>
          </a:prstGeom>
        </p:spPr>
      </p:pic>
      <p:pic>
        <p:nvPicPr>
          <p:cNvPr id="5" name="Billede 4"/>
          <p:cNvPicPr>
            <a:picLocks noChangeAspect="1"/>
          </p:cNvPicPr>
          <p:nvPr/>
        </p:nvPicPr>
        <p:blipFill>
          <a:blip r:embed="rId4"/>
          <a:stretch>
            <a:fillRect/>
          </a:stretch>
        </p:blipFill>
        <p:spPr>
          <a:xfrm>
            <a:off x="8638602" y="4262432"/>
            <a:ext cx="3377477" cy="2456901"/>
          </a:xfrm>
          <a:prstGeom prst="rect">
            <a:avLst/>
          </a:prstGeom>
        </p:spPr>
      </p:pic>
    </p:spTree>
    <p:extLst>
      <p:ext uri="{BB962C8B-B14F-4D97-AF65-F5344CB8AC3E}">
        <p14:creationId xmlns:p14="http://schemas.microsoft.com/office/powerpoint/2010/main" val="917638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918130"/>
          </a:xfrm>
        </p:spPr>
        <p:txBody>
          <a:bodyPr>
            <a:normAutofit fontScale="90000"/>
          </a:bodyPr>
          <a:lstStyle/>
          <a:p>
            <a:br>
              <a:rPr lang="da-DK" b="1" dirty="0"/>
            </a:br>
            <a:r>
              <a:rPr lang="da-DK" b="1" dirty="0"/>
              <a:t>Konkrete hverdagscases </a:t>
            </a:r>
            <a:br>
              <a:rPr lang="da-DK" b="1" dirty="0"/>
            </a:br>
            <a:endParaRPr lang="da-DK" dirty="0"/>
          </a:p>
        </p:txBody>
      </p:sp>
      <p:sp>
        <p:nvSpPr>
          <p:cNvPr id="3" name="Pladsholder til indhold 2"/>
          <p:cNvSpPr>
            <a:spLocks noGrp="1"/>
          </p:cNvSpPr>
          <p:nvPr>
            <p:ph idx="1"/>
          </p:nvPr>
        </p:nvSpPr>
        <p:spPr>
          <a:xfrm>
            <a:off x="838200" y="1283256"/>
            <a:ext cx="10515600" cy="4893707"/>
          </a:xfrm>
        </p:spPr>
        <p:txBody>
          <a:bodyPr/>
          <a:lstStyle/>
          <a:p>
            <a:pPr marL="0" indent="0">
              <a:buNone/>
            </a:pPr>
            <a:r>
              <a:rPr lang="da-DK" b="1" dirty="0"/>
              <a:t>Case 2 – Mit barn får ikke nok ud af at være her</a:t>
            </a:r>
          </a:p>
          <a:p>
            <a:pPr marL="0" indent="0">
              <a:buNone/>
            </a:pPr>
            <a:endParaRPr lang="da-DK" b="1" dirty="0"/>
          </a:p>
          <a:p>
            <a:pPr marL="0" indent="0">
              <a:buNone/>
            </a:pPr>
            <a:r>
              <a:rPr lang="da-DK" b="1" dirty="0"/>
              <a:t>Opgave i grupper </a:t>
            </a:r>
            <a:r>
              <a:rPr lang="da-DK" sz="1800" b="1" dirty="0"/>
              <a:t>(15 min):</a:t>
            </a:r>
            <a:endParaRPr lang="da-DK" b="1" dirty="0"/>
          </a:p>
          <a:p>
            <a:pPr marL="0" indent="0">
              <a:buNone/>
            </a:pPr>
            <a:r>
              <a:rPr lang="da-DK" sz="2400" dirty="0"/>
              <a:t>Hvad er din første indre reaktion – hvis du er helt ærlig?</a:t>
            </a:r>
          </a:p>
          <a:p>
            <a:pPr marL="0" indent="0">
              <a:buNone/>
            </a:pPr>
            <a:r>
              <a:rPr lang="da-DK" sz="2400" dirty="0"/>
              <a:t>Hvordan kan vi møde forælderen med et ressourceorienteret blik – både på deres barn og på de andre børn?</a:t>
            </a:r>
          </a:p>
          <a:p>
            <a:pPr marL="0" indent="0">
              <a:buNone/>
            </a:pPr>
            <a:r>
              <a:rPr lang="da-DK" sz="2400" dirty="0"/>
              <a:t>Hvad kan vi konkret sige/gøre, der både:</a:t>
            </a:r>
          </a:p>
          <a:p>
            <a:pPr lvl="1"/>
            <a:r>
              <a:rPr lang="da-DK" dirty="0"/>
              <a:t>anerkender forælderens bekymring?</a:t>
            </a:r>
          </a:p>
          <a:p>
            <a:pPr lvl="1"/>
            <a:r>
              <a:rPr lang="da-DK" dirty="0"/>
              <a:t>og holder fast i vores børnesyn og fællesskabsforståelse?</a:t>
            </a:r>
          </a:p>
          <a:p>
            <a:pPr marL="0" indent="0">
              <a:buNone/>
            </a:pPr>
            <a:endParaRPr lang="da-DK" sz="2400" dirty="0"/>
          </a:p>
          <a:p>
            <a:pPr marL="0" indent="0">
              <a:buNone/>
            </a:pPr>
            <a:endParaRPr lang="da-DK" dirty="0"/>
          </a:p>
        </p:txBody>
      </p:sp>
      <p:pic>
        <p:nvPicPr>
          <p:cNvPr id="4" name="Billede 3"/>
          <p:cNvPicPr>
            <a:picLocks noChangeAspect="1"/>
          </p:cNvPicPr>
          <p:nvPr/>
        </p:nvPicPr>
        <p:blipFill>
          <a:blip r:embed="rId3"/>
          <a:stretch>
            <a:fillRect/>
          </a:stretch>
        </p:blipFill>
        <p:spPr>
          <a:xfrm>
            <a:off x="131003" y="6311900"/>
            <a:ext cx="707197" cy="298730"/>
          </a:xfrm>
          <a:prstGeom prst="rect">
            <a:avLst/>
          </a:prstGeom>
        </p:spPr>
      </p:pic>
      <p:pic>
        <p:nvPicPr>
          <p:cNvPr id="5" name="Billede 4"/>
          <p:cNvPicPr>
            <a:picLocks noChangeAspect="1"/>
          </p:cNvPicPr>
          <p:nvPr/>
        </p:nvPicPr>
        <p:blipFill>
          <a:blip r:embed="rId4"/>
          <a:stretch>
            <a:fillRect/>
          </a:stretch>
        </p:blipFill>
        <p:spPr>
          <a:xfrm>
            <a:off x="8638602" y="4262432"/>
            <a:ext cx="3377477" cy="2456901"/>
          </a:xfrm>
          <a:prstGeom prst="rect">
            <a:avLst/>
          </a:prstGeom>
        </p:spPr>
      </p:pic>
    </p:spTree>
    <p:extLst>
      <p:ext uri="{BB962C8B-B14F-4D97-AF65-F5344CB8AC3E}">
        <p14:creationId xmlns:p14="http://schemas.microsoft.com/office/powerpoint/2010/main" val="1256706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868764"/>
          </a:xfrm>
        </p:spPr>
        <p:txBody>
          <a:bodyPr>
            <a:normAutofit fontScale="90000"/>
          </a:bodyPr>
          <a:lstStyle/>
          <a:p>
            <a:br>
              <a:rPr lang="da-DK" b="1" dirty="0"/>
            </a:br>
            <a:r>
              <a:rPr lang="da-DK" b="1" dirty="0"/>
              <a:t>Konkrete hverdagscases </a:t>
            </a:r>
            <a:br>
              <a:rPr lang="da-DK" b="1" dirty="0"/>
            </a:br>
            <a:endParaRPr lang="da-DK" dirty="0"/>
          </a:p>
        </p:txBody>
      </p:sp>
      <p:sp>
        <p:nvSpPr>
          <p:cNvPr id="3" name="Pladsholder til indhold 2"/>
          <p:cNvSpPr>
            <a:spLocks noGrp="1"/>
          </p:cNvSpPr>
          <p:nvPr>
            <p:ph idx="1"/>
          </p:nvPr>
        </p:nvSpPr>
        <p:spPr>
          <a:xfrm>
            <a:off x="838200" y="1233890"/>
            <a:ext cx="10515600" cy="4943073"/>
          </a:xfrm>
        </p:spPr>
        <p:txBody>
          <a:bodyPr>
            <a:normAutofit fontScale="85000" lnSpcReduction="20000"/>
          </a:bodyPr>
          <a:lstStyle/>
          <a:p>
            <a:pPr marL="0" indent="0">
              <a:buNone/>
            </a:pPr>
            <a:r>
              <a:rPr lang="da-DK" b="1" dirty="0"/>
              <a:t>Case 3 – Når vi taler om et barn, uden at barnet er der</a:t>
            </a:r>
          </a:p>
          <a:p>
            <a:pPr marL="0" indent="0">
              <a:buNone/>
            </a:pPr>
            <a:endParaRPr lang="da-DK" dirty="0"/>
          </a:p>
          <a:p>
            <a:pPr marL="0" indent="0">
              <a:buNone/>
            </a:pPr>
            <a:r>
              <a:rPr lang="da-DK" b="1" dirty="0"/>
              <a:t>Opgave i grupper </a:t>
            </a:r>
            <a:r>
              <a:rPr lang="da-DK" sz="1900" b="1" dirty="0"/>
              <a:t>(15 min.)</a:t>
            </a:r>
            <a:r>
              <a:rPr lang="da-DK" b="1" dirty="0"/>
              <a:t>:</a:t>
            </a:r>
          </a:p>
          <a:p>
            <a:pPr marL="0" indent="0">
              <a:buNone/>
            </a:pPr>
            <a:r>
              <a:rPr lang="da-DK" dirty="0"/>
              <a:t>Hvad sker der med vores blik, når vi taler om børn på den måde?</a:t>
            </a:r>
          </a:p>
          <a:p>
            <a:pPr marL="0" indent="0">
              <a:buNone/>
            </a:pPr>
            <a:r>
              <a:rPr lang="da-DK" dirty="0"/>
              <a:t>Hvordan kan vi – i situationen – hjælpe hinanden til at holde et ressourceblik?</a:t>
            </a:r>
          </a:p>
          <a:p>
            <a:pPr marL="0" indent="0">
              <a:buNone/>
            </a:pPr>
            <a:r>
              <a:rPr lang="da-DK" dirty="0"/>
              <a:t>Hvilke metoder kan vi eventuelt gøre brug af for at understøtte en faglig og ressourceorienteret dialog om barnet / den unge?</a:t>
            </a:r>
          </a:p>
          <a:p>
            <a:pPr marL="0" indent="0">
              <a:buNone/>
            </a:pPr>
            <a:r>
              <a:rPr lang="da-DK" dirty="0"/>
              <a:t>Hvad kunne være nogle konkrete ”sætninger”, vi kan bruge til at vende samtalen, fx:</a:t>
            </a:r>
          </a:p>
          <a:p>
            <a:pPr lvl="1"/>
            <a:r>
              <a:rPr lang="da-DK" dirty="0"/>
              <a:t>”Hvad kan han/hun faktisk godt?”</a:t>
            </a:r>
          </a:p>
          <a:p>
            <a:pPr lvl="1"/>
            <a:r>
              <a:rPr lang="da-DK" dirty="0"/>
              <a:t>”Hvornår går det lidt bedre?”</a:t>
            </a:r>
          </a:p>
          <a:p>
            <a:pPr lvl="1"/>
            <a:r>
              <a:rPr lang="da-DK" dirty="0"/>
              <a:t>”Hvornår har barnet oplevelsen af at lykkes?”</a:t>
            </a:r>
          </a:p>
          <a:p>
            <a:pPr lvl="1"/>
            <a:r>
              <a:rPr lang="da-DK" dirty="0"/>
              <a:t>”Hvad kunne være et lille næste skridt for barnet og for os?”</a:t>
            </a:r>
          </a:p>
          <a:p>
            <a:pPr lvl="1"/>
            <a:r>
              <a:rPr lang="da-DK" dirty="0"/>
              <a:t>”Hvad vil barnet sige til os, hvis barnet sad ved bordet?”</a:t>
            </a:r>
          </a:p>
        </p:txBody>
      </p:sp>
      <p:pic>
        <p:nvPicPr>
          <p:cNvPr id="4" name="Billede 3"/>
          <p:cNvPicPr>
            <a:picLocks noChangeAspect="1"/>
          </p:cNvPicPr>
          <p:nvPr/>
        </p:nvPicPr>
        <p:blipFill>
          <a:blip r:embed="rId3"/>
          <a:stretch>
            <a:fillRect/>
          </a:stretch>
        </p:blipFill>
        <p:spPr>
          <a:xfrm>
            <a:off x="131003" y="6426247"/>
            <a:ext cx="707197" cy="298730"/>
          </a:xfrm>
          <a:prstGeom prst="rect">
            <a:avLst/>
          </a:prstGeom>
        </p:spPr>
      </p:pic>
      <p:pic>
        <p:nvPicPr>
          <p:cNvPr id="5" name="Billede 4"/>
          <p:cNvPicPr>
            <a:picLocks noChangeAspect="1"/>
          </p:cNvPicPr>
          <p:nvPr/>
        </p:nvPicPr>
        <p:blipFill>
          <a:blip r:embed="rId4"/>
          <a:stretch>
            <a:fillRect/>
          </a:stretch>
        </p:blipFill>
        <p:spPr>
          <a:xfrm>
            <a:off x="9359487" y="4726236"/>
            <a:ext cx="2542319" cy="1849376"/>
          </a:xfrm>
          <a:prstGeom prst="rect">
            <a:avLst/>
          </a:prstGeom>
        </p:spPr>
      </p:pic>
    </p:spTree>
    <p:extLst>
      <p:ext uri="{BB962C8B-B14F-4D97-AF65-F5344CB8AC3E}">
        <p14:creationId xmlns:p14="http://schemas.microsoft.com/office/powerpoint/2010/main" val="354280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4BBA87-1A03-9569-D6BC-F0103B3C550D}"/>
              </a:ext>
            </a:extLst>
          </p:cNvPr>
          <p:cNvSpPr>
            <a:spLocks noGrp="1"/>
          </p:cNvSpPr>
          <p:nvPr>
            <p:ph type="title"/>
          </p:nvPr>
        </p:nvSpPr>
        <p:spPr/>
        <p:txBody>
          <a:bodyPr/>
          <a:lstStyle/>
          <a:p>
            <a:r>
              <a:rPr lang="da-DK" b="1" dirty="0"/>
              <a:t>PAUSE 10 min</a:t>
            </a:r>
          </a:p>
        </p:txBody>
      </p:sp>
      <p:pic>
        <p:nvPicPr>
          <p:cNvPr id="5" name="Pladsholder til indhold 4">
            <a:extLst>
              <a:ext uri="{FF2B5EF4-FFF2-40B4-BE49-F238E27FC236}">
                <a16:creationId xmlns:a16="http://schemas.microsoft.com/office/drawing/2014/main" id="{FB1960BC-2587-74EA-7777-28B533F89FD9}"/>
              </a:ext>
            </a:extLst>
          </p:cNvPr>
          <p:cNvPicPr>
            <a:picLocks noGrp="1" noChangeAspect="1"/>
          </p:cNvPicPr>
          <p:nvPr>
            <p:ph idx="1"/>
          </p:nvPr>
        </p:nvPicPr>
        <p:blipFill>
          <a:blip r:embed="rId3"/>
          <a:stretch>
            <a:fillRect/>
          </a:stretch>
        </p:blipFill>
        <p:spPr>
          <a:xfrm>
            <a:off x="828174" y="2544417"/>
            <a:ext cx="10226741" cy="2545322"/>
          </a:xfrm>
          <a:prstGeom prst="rect">
            <a:avLst/>
          </a:prstGeom>
        </p:spPr>
      </p:pic>
      <p:pic>
        <p:nvPicPr>
          <p:cNvPr id="6" name="Billede 5" descr="cid:image001.png@01D8093B.DF7E33A0">
            <a:extLst>
              <a:ext uri="{FF2B5EF4-FFF2-40B4-BE49-F238E27FC236}">
                <a16:creationId xmlns:a16="http://schemas.microsoft.com/office/drawing/2014/main" id="{355B60F0-CE7E-D296-5B09-D888135450FB}"/>
              </a:ext>
            </a:extLst>
          </p:cNvPr>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1285732" y="6330541"/>
            <a:ext cx="706389" cy="296416"/>
          </a:xfrm>
          <a:prstGeom prst="rect">
            <a:avLst/>
          </a:prstGeom>
          <a:noFill/>
          <a:ln>
            <a:noFill/>
          </a:ln>
        </p:spPr>
      </p:pic>
    </p:spTree>
    <p:extLst>
      <p:ext uri="{BB962C8B-B14F-4D97-AF65-F5344CB8AC3E}">
        <p14:creationId xmlns:p14="http://schemas.microsoft.com/office/powerpoint/2010/main" val="6804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p:cNvPicPr>
            <a:picLocks noChangeAspect="1"/>
          </p:cNvPicPr>
          <p:nvPr/>
        </p:nvPicPr>
        <p:blipFill rotWithShape="1">
          <a:blip r:embed="rId3"/>
          <a:srcRect l="13801" t="6863" r="16154" b="11794"/>
          <a:stretch/>
        </p:blipFill>
        <p:spPr>
          <a:xfrm>
            <a:off x="7769219" y="4141694"/>
            <a:ext cx="4243488" cy="2653551"/>
          </a:xfrm>
          <a:prstGeom prst="rect">
            <a:avLst/>
          </a:prstGeom>
        </p:spPr>
      </p:pic>
      <p:sp>
        <p:nvSpPr>
          <p:cNvPr id="2" name="Titel 1"/>
          <p:cNvSpPr>
            <a:spLocks noGrp="1"/>
          </p:cNvSpPr>
          <p:nvPr>
            <p:ph type="title"/>
          </p:nvPr>
        </p:nvSpPr>
        <p:spPr/>
        <p:txBody>
          <a:bodyPr/>
          <a:lstStyle/>
          <a:p>
            <a:r>
              <a:rPr lang="da-DK" b="1" dirty="0"/>
              <a:t>Hvad gør vi konkret næste gang?</a:t>
            </a:r>
          </a:p>
        </p:txBody>
      </p:sp>
      <p:sp>
        <p:nvSpPr>
          <p:cNvPr id="3" name="Pladsholder til indhold 2"/>
          <p:cNvSpPr>
            <a:spLocks noGrp="1"/>
          </p:cNvSpPr>
          <p:nvPr>
            <p:ph idx="1"/>
          </p:nvPr>
        </p:nvSpPr>
        <p:spPr/>
        <p:txBody>
          <a:bodyPr>
            <a:normAutofit/>
          </a:bodyPr>
          <a:lstStyle/>
          <a:p>
            <a:pPr marL="0" indent="0">
              <a:buNone/>
            </a:pPr>
            <a:r>
              <a:rPr lang="da-DK" dirty="0"/>
              <a:t>Vælg én af casene og formuler 2–3 helt konkrete handlinger, vi kunne tage med i vores praksis.</a:t>
            </a:r>
          </a:p>
          <a:p>
            <a:pPr marL="0" indent="0">
              <a:buNone/>
            </a:pPr>
            <a:r>
              <a:rPr lang="da-DK" dirty="0"/>
              <a:t>Det kan være:</a:t>
            </a:r>
          </a:p>
          <a:p>
            <a:r>
              <a:rPr lang="da-DK" dirty="0"/>
              <a:t>noget vi vil gøre anderledes i lignende situationer</a:t>
            </a:r>
          </a:p>
          <a:p>
            <a:r>
              <a:rPr lang="da-DK" dirty="0"/>
              <a:t>en formulering, vi vil bruge over for børn eller forældre</a:t>
            </a:r>
          </a:p>
          <a:p>
            <a:r>
              <a:rPr lang="da-DK" dirty="0"/>
              <a:t>en måde, vi vil støtte hinanden på som kolleger</a:t>
            </a:r>
          </a:p>
          <a:p>
            <a:pPr marL="0" indent="0">
              <a:buNone/>
            </a:pPr>
            <a:endParaRPr lang="da-DK" dirty="0"/>
          </a:p>
          <a:p>
            <a:pPr marL="0" indent="0">
              <a:buNone/>
            </a:pPr>
            <a:r>
              <a:rPr lang="da-DK" dirty="0"/>
              <a:t>Skriv dem ned, og så samler vi op i plenum.</a:t>
            </a:r>
          </a:p>
        </p:txBody>
      </p:sp>
      <p:pic>
        <p:nvPicPr>
          <p:cNvPr id="4" name="Billede 3"/>
          <p:cNvPicPr>
            <a:picLocks noChangeAspect="1"/>
          </p:cNvPicPr>
          <p:nvPr/>
        </p:nvPicPr>
        <p:blipFill>
          <a:blip r:embed="rId4"/>
          <a:stretch>
            <a:fillRect/>
          </a:stretch>
        </p:blipFill>
        <p:spPr>
          <a:xfrm>
            <a:off x="202213" y="6311900"/>
            <a:ext cx="707197" cy="298730"/>
          </a:xfrm>
          <a:prstGeom prst="rect">
            <a:avLst/>
          </a:prstGeom>
        </p:spPr>
      </p:pic>
    </p:spTree>
    <p:extLst>
      <p:ext uri="{BB962C8B-B14F-4D97-AF65-F5344CB8AC3E}">
        <p14:creationId xmlns:p14="http://schemas.microsoft.com/office/powerpoint/2010/main" val="3433151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p:cNvPicPr>
            <a:picLocks noChangeAspect="1"/>
          </p:cNvPicPr>
          <p:nvPr/>
        </p:nvPicPr>
        <p:blipFill>
          <a:blip r:embed="rId3"/>
          <a:stretch>
            <a:fillRect/>
          </a:stretch>
        </p:blipFill>
        <p:spPr>
          <a:xfrm>
            <a:off x="6018065" y="3272010"/>
            <a:ext cx="5934110" cy="3338620"/>
          </a:xfrm>
          <a:prstGeom prst="rect">
            <a:avLst/>
          </a:prstGeom>
        </p:spPr>
      </p:pic>
      <p:sp>
        <p:nvSpPr>
          <p:cNvPr id="2" name="Titel 1"/>
          <p:cNvSpPr>
            <a:spLocks noGrp="1"/>
          </p:cNvSpPr>
          <p:nvPr>
            <p:ph type="title"/>
          </p:nvPr>
        </p:nvSpPr>
        <p:spPr/>
        <p:txBody>
          <a:bodyPr/>
          <a:lstStyle/>
          <a:p>
            <a:r>
              <a:rPr lang="da-DK" b="1" dirty="0"/>
              <a:t>Hvordan holder vi børnesynet levende? </a:t>
            </a:r>
            <a:br>
              <a:rPr lang="da-DK" b="1" dirty="0"/>
            </a:br>
            <a:endParaRPr lang="da-DK" sz="2400" b="1" dirty="0"/>
          </a:p>
        </p:txBody>
      </p:sp>
      <p:sp>
        <p:nvSpPr>
          <p:cNvPr id="3" name="Pladsholder til indhold 2"/>
          <p:cNvSpPr>
            <a:spLocks noGrp="1"/>
          </p:cNvSpPr>
          <p:nvPr>
            <p:ph idx="1"/>
          </p:nvPr>
        </p:nvSpPr>
        <p:spPr/>
        <p:txBody>
          <a:bodyPr/>
          <a:lstStyle/>
          <a:p>
            <a:pPr marL="0" indent="0">
              <a:buNone/>
            </a:pPr>
            <a:r>
              <a:rPr lang="da-DK" b="1" dirty="0"/>
              <a:t>Kort drøftelse med sidemakker – herefter fælles drøftelse i plenum</a:t>
            </a:r>
            <a:endParaRPr lang="da-DK" dirty="0"/>
          </a:p>
          <a:p>
            <a:pPr marL="0" indent="0">
              <a:buNone/>
            </a:pPr>
            <a:endParaRPr lang="da-DK" dirty="0"/>
          </a:p>
          <a:p>
            <a:pPr marL="0" indent="0">
              <a:buNone/>
            </a:pPr>
            <a:r>
              <a:rPr lang="da-DK" dirty="0"/>
              <a:t>Hvilke 1–2 rutiner/praksisgreb vil give mest mening hos os?</a:t>
            </a:r>
          </a:p>
          <a:p>
            <a:pPr marL="0" indent="0">
              <a:buNone/>
            </a:pPr>
            <a:r>
              <a:rPr lang="da-DK" dirty="0"/>
              <a:t>Vi beslutter sammen, hvad vi vil indføre som fast praksis.</a:t>
            </a:r>
          </a:p>
        </p:txBody>
      </p:sp>
      <p:pic>
        <p:nvPicPr>
          <p:cNvPr id="4" name="Billede 3"/>
          <p:cNvPicPr>
            <a:picLocks noChangeAspect="1"/>
          </p:cNvPicPr>
          <p:nvPr/>
        </p:nvPicPr>
        <p:blipFill>
          <a:blip r:embed="rId4"/>
          <a:stretch>
            <a:fillRect/>
          </a:stretch>
        </p:blipFill>
        <p:spPr>
          <a:xfrm>
            <a:off x="131003" y="6311900"/>
            <a:ext cx="707197" cy="298730"/>
          </a:xfrm>
          <a:prstGeom prst="rect">
            <a:avLst/>
          </a:prstGeom>
        </p:spPr>
      </p:pic>
    </p:spTree>
    <p:extLst>
      <p:ext uri="{BB962C8B-B14F-4D97-AF65-F5344CB8AC3E}">
        <p14:creationId xmlns:p14="http://schemas.microsoft.com/office/powerpoint/2010/main" val="1931341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Afrunding af raketten </a:t>
            </a:r>
          </a:p>
        </p:txBody>
      </p:sp>
      <p:pic>
        <p:nvPicPr>
          <p:cNvPr id="4" name="Pladsholder til indhold 3"/>
          <p:cNvPicPr>
            <a:picLocks noGrp="1" noChangeAspect="1"/>
          </p:cNvPicPr>
          <p:nvPr>
            <p:ph idx="1"/>
          </p:nvPr>
        </p:nvPicPr>
        <p:blipFill>
          <a:blip r:embed="rId3"/>
          <a:stretch>
            <a:fillRect/>
          </a:stretch>
        </p:blipFill>
        <p:spPr>
          <a:xfrm rot="1758230">
            <a:off x="7286928" y="597154"/>
            <a:ext cx="3254519" cy="5839799"/>
          </a:xfrm>
          <a:prstGeom prst="rect">
            <a:avLst/>
          </a:prstGeom>
        </p:spPr>
      </p:pic>
      <p:pic>
        <p:nvPicPr>
          <p:cNvPr id="5" name="Billede 4"/>
          <p:cNvPicPr>
            <a:picLocks noChangeAspect="1"/>
          </p:cNvPicPr>
          <p:nvPr/>
        </p:nvPicPr>
        <p:blipFill>
          <a:blip r:embed="rId4"/>
          <a:stretch>
            <a:fillRect/>
          </a:stretch>
        </p:blipFill>
        <p:spPr>
          <a:xfrm>
            <a:off x="131003" y="6381423"/>
            <a:ext cx="707197" cy="298730"/>
          </a:xfrm>
          <a:prstGeom prst="rect">
            <a:avLst/>
          </a:prstGeom>
        </p:spPr>
      </p:pic>
      <p:sp>
        <p:nvSpPr>
          <p:cNvPr id="6" name="Tankeboble: sky 5">
            <a:extLst>
              <a:ext uri="{FF2B5EF4-FFF2-40B4-BE49-F238E27FC236}">
                <a16:creationId xmlns:a16="http://schemas.microsoft.com/office/drawing/2014/main" id="{9B4C9CA4-138D-C00E-552D-48DAB5D0FE78}"/>
              </a:ext>
            </a:extLst>
          </p:cNvPr>
          <p:cNvSpPr/>
          <p:nvPr/>
        </p:nvSpPr>
        <p:spPr>
          <a:xfrm>
            <a:off x="1269075" y="2197050"/>
            <a:ext cx="5032573" cy="3165640"/>
          </a:xfrm>
          <a:prstGeom prst="cloudCallout">
            <a:avLst/>
          </a:prstGeom>
        </p:spPr>
        <p:style>
          <a:lnRef idx="0">
            <a:schemeClr val="accent3"/>
          </a:lnRef>
          <a:fillRef idx="3">
            <a:schemeClr val="accent3"/>
          </a:fillRef>
          <a:effectRef idx="3">
            <a:schemeClr val="accent3"/>
          </a:effectRef>
          <a:fontRef idx="minor">
            <a:schemeClr val="lt1"/>
          </a:fontRef>
        </p:style>
        <p:txBody>
          <a:bodyPr rtlCol="0" anchor="ctr"/>
          <a:lstStyle/>
          <a:p>
            <a:r>
              <a:rPr lang="da-DK" b="1" dirty="0"/>
              <a:t>Tænk på én konkret ting, I vil gøre anderledes eller være mere opmærksomme på i den kommende tid.</a:t>
            </a:r>
          </a:p>
        </p:txBody>
      </p:sp>
    </p:spTree>
    <p:extLst>
      <p:ext uri="{BB962C8B-B14F-4D97-AF65-F5344CB8AC3E}">
        <p14:creationId xmlns:p14="http://schemas.microsoft.com/office/powerpoint/2010/main" val="642531742"/>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3176</Words>
  <Application>Microsoft Office PowerPoint</Application>
  <PresentationFormat>Widescreen</PresentationFormat>
  <Paragraphs>311</Paragraphs>
  <Slides>15</Slides>
  <Notes>14</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15</vt:i4>
      </vt:variant>
    </vt:vector>
  </HeadingPairs>
  <TitlesOfParts>
    <vt:vector size="19" baseType="lpstr">
      <vt:lpstr>Arial</vt:lpstr>
      <vt:lpstr>Calibri</vt:lpstr>
      <vt:lpstr>Calibri Light</vt:lpstr>
      <vt:lpstr>Office-tema</vt:lpstr>
      <vt:lpstr>      Temapakke C Et ressourceorienteret børnesyn i praksis  Og så blev det torsdag! </vt:lpstr>
      <vt:lpstr>Formål </vt:lpstr>
      <vt:lpstr>Klip billede ind af børnesynshuset med jeres principper / byggesten</vt:lpstr>
      <vt:lpstr>Mini-hjemmeopgave fra sidste gang </vt:lpstr>
      <vt:lpstr> ”Og så blev det torsdag…”</vt:lpstr>
      <vt:lpstr>Særligt til skoler</vt:lpstr>
      <vt:lpstr>Konkrete hverdagscases  </vt:lpstr>
      <vt:lpstr> Konkrete hverdagscases  </vt:lpstr>
      <vt:lpstr> Konkrete hverdagscases  </vt:lpstr>
      <vt:lpstr> Konkrete hverdagscases  </vt:lpstr>
      <vt:lpstr> Konkrete hverdagscases  </vt:lpstr>
      <vt:lpstr>PAUSE 10 min</vt:lpstr>
      <vt:lpstr>Hvad gør vi konkret næste gang?</vt:lpstr>
      <vt:lpstr>Hvordan holder vi børnesynet levende?  </vt:lpstr>
      <vt:lpstr>Afrunding af raketten </vt:lpstr>
    </vt:vector>
  </TitlesOfParts>
  <Company>Roskilde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Temapakke A Hvad er et ressourceorienteret børnesyn?</dc:title>
  <dc:creator>Susanne Nannerup</dc:creator>
  <cp:lastModifiedBy>Sine Prahl</cp:lastModifiedBy>
  <cp:revision>30</cp:revision>
  <dcterms:created xsi:type="dcterms:W3CDTF">2026-02-20T08:17:30Z</dcterms:created>
  <dcterms:modified xsi:type="dcterms:W3CDTF">2026-08-26T08:37:25Z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5517259-1225-4b91-b624-037b5d8412e0_Enabled">
    <vt:lpwstr>true</vt:lpwstr>
  </property>
  <property fmtid="{D5CDD505-2E9C-101B-9397-08002B2CF9AE}" pid="3" name="MSIP_Label_75517259-1225-4b91-b624-037b5d8412e0_SetDate">
    <vt:lpwstr>2026-05-01T09:35:11Z</vt:lpwstr>
  </property>
  <property fmtid="{D5CDD505-2E9C-101B-9397-08002B2CF9AE}" pid="4" name="MSIP_Label_75517259-1225-4b91-b624-037b5d8412e0_Method">
    <vt:lpwstr>Privileged</vt:lpwstr>
  </property>
  <property fmtid="{D5CDD505-2E9C-101B-9397-08002B2CF9AE}" pid="5" name="MSIP_Label_75517259-1225-4b91-b624-037b5d8412e0_Name">
    <vt:lpwstr>Ikke fortrolige oplysninger</vt:lpwstr>
  </property>
  <property fmtid="{D5CDD505-2E9C-101B-9397-08002B2CF9AE}" pid="6" name="MSIP_Label_75517259-1225-4b91-b624-037b5d8412e0_SiteId">
    <vt:lpwstr>4336e778-297e-4975-a735-269f7a68f892</vt:lpwstr>
  </property>
  <property fmtid="{D5CDD505-2E9C-101B-9397-08002B2CF9AE}" pid="7" name="MSIP_Label_75517259-1225-4b91-b624-037b5d8412e0_ActionId">
    <vt:lpwstr>e4e23316-a382-457c-adf9-079325ee1ea1</vt:lpwstr>
  </property>
  <property fmtid="{D5CDD505-2E9C-101B-9397-08002B2CF9AE}" pid="8" name="MSIP_Label_75517259-1225-4b91-b624-037b5d8412e0_ContentBits">
    <vt:lpwstr>0</vt:lpwstr>
  </property>
  <property fmtid="{D5CDD505-2E9C-101B-9397-08002B2CF9AE}" pid="9" name="MSIP_Label_75517259-1225-4b91-b624-037b5d8412e0_Tag">
    <vt:lpwstr>10, 0, 1, 1</vt:lpwstr>
  </property>
</Properties>
</file>